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8" r:id="rId3"/>
    <p:sldId id="322" r:id="rId4"/>
    <p:sldId id="318" r:id="rId5"/>
    <p:sldId id="290" r:id="rId6"/>
    <p:sldId id="291" r:id="rId7"/>
    <p:sldId id="319" r:id="rId8"/>
    <p:sldId id="292" r:id="rId9"/>
    <p:sldId id="295" r:id="rId10"/>
    <p:sldId id="296" r:id="rId11"/>
    <p:sldId id="297" r:id="rId12"/>
    <p:sldId id="298" r:id="rId13"/>
    <p:sldId id="299" r:id="rId14"/>
    <p:sldId id="321" r:id="rId15"/>
    <p:sldId id="301" r:id="rId16"/>
    <p:sldId id="303" r:id="rId17"/>
    <p:sldId id="305" r:id="rId18"/>
    <p:sldId id="309" r:id="rId19"/>
    <p:sldId id="311" r:id="rId20"/>
    <p:sldId id="314" r:id="rId21"/>
    <p:sldId id="313" r:id="rId22"/>
    <p:sldId id="315" r:id="rId23"/>
    <p:sldId id="317" r:id="rId24"/>
    <p:sldId id="316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20" r:id="rId35"/>
    <p:sldId id="33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81487" autoAdjust="0"/>
  </p:normalViewPr>
  <p:slideViewPr>
    <p:cSldViewPr snapToGrid="0" snapToObjects="1">
      <p:cViewPr varScale="1">
        <p:scale>
          <a:sx n="59" d="100"/>
          <a:sy n="59" d="100"/>
        </p:scale>
        <p:origin x="-17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hannis:Documents:Cambridge:IIB:TT:Testing:Results:FAN%20TEST%20FULL%20RESULTS%20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nnis:Documents:Cambridge:IIB:TT:Testing:Results:Wind%20Test%20Moments%20Outpu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>
        <c:manualLayout>
          <c:layoutTarget val="inner"/>
          <c:xMode val="edge"/>
          <c:yMode val="edge"/>
          <c:x val="0.12937766488196301"/>
          <c:y val="0.11274659522872002"/>
          <c:w val="0.60687465277288621"/>
          <c:h val="0.52699419689348015"/>
        </c:manualLayout>
      </c:layout>
      <c:scatterChart>
        <c:scatterStyle val="lineMarker"/>
        <c:ser>
          <c:idx val="0"/>
          <c:order val="0"/>
          <c:tx>
            <c:v>Sandbags On, Bracing Not Fully Tight, Full Fan Speed</c:v>
          </c:tx>
          <c:spPr>
            <a:ln w="47625">
              <a:noFill/>
            </a:ln>
          </c:spPr>
          <c:marker>
            <c:symbol val="triangle"/>
            <c:size val="9"/>
            <c:spPr>
              <a:solidFill>
                <a:schemeClr val="accent2"/>
              </a:solidFill>
              <a:ln>
                <a:noFill/>
              </a:ln>
            </c:spPr>
          </c:marker>
          <c:xVal>
            <c:numRef>
              <c:f>SUMMARY!$R$2:$R$3</c:f>
              <c:numCache>
                <c:formatCode>General</c:formatCode>
                <c:ptCount val="2"/>
                <c:pt idx="0">
                  <c:v>7.604184366512273</c:v>
                </c:pt>
                <c:pt idx="1">
                  <c:v>8.5863313734538647</c:v>
                </c:pt>
              </c:numCache>
            </c:numRef>
          </c:xVal>
          <c:yVal>
            <c:numRef>
              <c:f>SUMMARY!$S$2:$S$3</c:f>
              <c:numCache>
                <c:formatCode>General</c:formatCode>
                <c:ptCount val="2"/>
                <c:pt idx="0">
                  <c:v>-5.9222079847102371</c:v>
                </c:pt>
                <c:pt idx="1">
                  <c:v>-6.0648857467088106</c:v>
                </c:pt>
              </c:numCache>
            </c:numRef>
          </c:yVal>
        </c:ser>
        <c:ser>
          <c:idx val="1"/>
          <c:order val="1"/>
          <c:tx>
            <c:v>Sandbags On, Bracing Not Fully Tight, Half Fan Speed</c:v>
          </c:tx>
          <c:spPr>
            <a:ln w="47625">
              <a:noFill/>
            </a:ln>
          </c:spPr>
          <c:xVal>
            <c:numRef>
              <c:f>SUMMARY!$R$4</c:f>
              <c:numCache>
                <c:formatCode>General</c:formatCode>
                <c:ptCount val="1"/>
                <c:pt idx="0">
                  <c:v>3.2395313059064939</c:v>
                </c:pt>
              </c:numCache>
            </c:numRef>
          </c:xVal>
          <c:yVal>
            <c:numRef>
              <c:f>SUMMARY!$S$4</c:f>
              <c:numCache>
                <c:formatCode>General</c:formatCode>
                <c:ptCount val="1"/>
                <c:pt idx="0">
                  <c:v>-2.736732057573005</c:v>
                </c:pt>
              </c:numCache>
            </c:numRef>
          </c:yVal>
        </c:ser>
        <c:ser>
          <c:idx val="2"/>
          <c:order val="2"/>
          <c:tx>
            <c:v>Sandbags On, Bracing Fully Tight, Full Fan Speed</c:v>
          </c:tx>
          <c:spPr>
            <a:ln w="47625">
              <a:noFill/>
            </a:ln>
          </c:spPr>
          <c:xVal>
            <c:numRef>
              <c:f>(SUMMARY!$R$8,SUMMARY!$R$10)</c:f>
              <c:numCache>
                <c:formatCode>General</c:formatCode>
                <c:ptCount val="2"/>
                <c:pt idx="0">
                  <c:v>5.5924475426646101</c:v>
                </c:pt>
                <c:pt idx="1">
                  <c:v>4.9850652148452141</c:v>
                </c:pt>
              </c:numCache>
            </c:numRef>
          </c:xVal>
          <c:yVal>
            <c:numRef>
              <c:f>(SUMMARY!$S$8,SUMMARY!$S$10)</c:f>
              <c:numCache>
                <c:formatCode>General</c:formatCode>
                <c:ptCount val="2"/>
                <c:pt idx="0">
                  <c:v>-4.9096513587339121</c:v>
                </c:pt>
                <c:pt idx="1">
                  <c:v>-4.2223506084639055</c:v>
                </c:pt>
              </c:numCache>
            </c:numRef>
          </c:yVal>
        </c:ser>
        <c:ser>
          <c:idx val="3"/>
          <c:order val="3"/>
          <c:tx>
            <c:v>Sandbags On, Bracing Fully Tight, Half Fan Speed</c:v>
          </c:tx>
          <c:spPr>
            <a:ln w="47625">
              <a:noFill/>
            </a:ln>
          </c:spPr>
          <c:marker>
            <c:spPr>
              <a:solidFill>
                <a:schemeClr val="accent3"/>
              </a:solidFill>
              <a:ln>
                <a:noFill/>
              </a:ln>
            </c:spPr>
          </c:marker>
          <c:xVal>
            <c:numRef>
              <c:f>SUMMARY!$R$9</c:f>
              <c:numCache>
                <c:formatCode>General</c:formatCode>
                <c:ptCount val="1"/>
                <c:pt idx="0">
                  <c:v>2.7000590292542235</c:v>
                </c:pt>
              </c:numCache>
            </c:numRef>
          </c:xVal>
          <c:yVal>
            <c:numRef>
              <c:f>SUMMARY!$S$9</c:f>
              <c:numCache>
                <c:formatCode>General</c:formatCode>
                <c:ptCount val="1"/>
                <c:pt idx="0">
                  <c:v>-2.3043812403674488</c:v>
                </c:pt>
              </c:numCache>
            </c:numRef>
          </c:yVal>
        </c:ser>
        <c:ser>
          <c:idx val="4"/>
          <c:order val="4"/>
          <c:tx>
            <c:v>Sandbags On, Bracing Removed, Full Fan Speed</c:v>
          </c:tx>
          <c:spPr>
            <a:ln w="47625">
              <a:noFill/>
            </a:ln>
          </c:spPr>
          <c:marker>
            <c:symbol val="triangle"/>
            <c:size val="9"/>
            <c:spPr>
              <a:solidFill>
                <a:schemeClr val="accent5"/>
              </a:solidFill>
            </c:spPr>
          </c:marker>
          <c:xVal>
            <c:numRef>
              <c:f>(SUMMARY!$R$5,SUMMARY!$R$7)</c:f>
              <c:numCache>
                <c:formatCode>General</c:formatCode>
                <c:ptCount val="2"/>
                <c:pt idx="0">
                  <c:v>11.364778582493679</c:v>
                </c:pt>
                <c:pt idx="1">
                  <c:v>10.840068445990939</c:v>
                </c:pt>
              </c:numCache>
            </c:numRef>
          </c:xVal>
          <c:yVal>
            <c:numRef>
              <c:f>(SUMMARY!$S$5,SUMMARY!$S$7)</c:f>
              <c:numCache>
                <c:formatCode>General</c:formatCode>
                <c:ptCount val="2"/>
                <c:pt idx="0">
                  <c:v>-9.3371515066331607</c:v>
                </c:pt>
                <c:pt idx="1">
                  <c:v>-8.6439820749841108</c:v>
                </c:pt>
              </c:numCache>
            </c:numRef>
          </c:yVal>
        </c:ser>
        <c:ser>
          <c:idx val="5"/>
          <c:order val="5"/>
          <c:tx>
            <c:v>Sandbags Removed, Bracing On Fully Tight, Full Fan Speed</c:v>
          </c:tx>
          <c:spPr>
            <a:ln w="47625">
              <a:noFill/>
            </a:ln>
          </c:spPr>
          <c:marker>
            <c:symbol val="x"/>
            <c:size val="9"/>
          </c:marker>
          <c:xVal>
            <c:numRef>
              <c:f>SUMMARY!$R$11</c:f>
              <c:numCache>
                <c:formatCode>General</c:formatCode>
                <c:ptCount val="1"/>
                <c:pt idx="0">
                  <c:v>8.7196893942965747</c:v>
                </c:pt>
              </c:numCache>
            </c:numRef>
          </c:xVal>
          <c:yVal>
            <c:numRef>
              <c:f>SUMMARY!$S$11</c:f>
              <c:numCache>
                <c:formatCode>General</c:formatCode>
                <c:ptCount val="1"/>
                <c:pt idx="0">
                  <c:v>-3.6867796484422137</c:v>
                </c:pt>
              </c:numCache>
            </c:numRef>
          </c:yVal>
        </c:ser>
        <c:ser>
          <c:idx val="6"/>
          <c:order val="6"/>
          <c:tx>
            <c:v>Sandbags Removed, Bracing Removed, Full Fan Speed</c:v>
          </c:tx>
          <c:spPr>
            <a:ln w="47625">
              <a:noFill/>
            </a:ln>
          </c:spPr>
          <c:marker>
            <c:symbol val="x"/>
            <c:size val="9"/>
            <c:spPr>
              <a:ln>
                <a:solidFill>
                  <a:schemeClr val="accent4"/>
                </a:solidFill>
              </a:ln>
            </c:spPr>
          </c:marker>
          <c:xVal>
            <c:numRef>
              <c:f>SUMMARY!$R$12</c:f>
              <c:numCache>
                <c:formatCode>General</c:formatCode>
                <c:ptCount val="1"/>
                <c:pt idx="0">
                  <c:v>8.4343618669415097</c:v>
                </c:pt>
              </c:numCache>
            </c:numRef>
          </c:xVal>
          <c:yVal>
            <c:numRef>
              <c:f>SUMMARY!$S$12</c:f>
              <c:numCache>
                <c:formatCode>General</c:formatCode>
                <c:ptCount val="1"/>
                <c:pt idx="0">
                  <c:v>-4.3849295424224417</c:v>
                </c:pt>
              </c:numCache>
            </c:numRef>
          </c:yVal>
        </c:ser>
        <c:ser>
          <c:idx val="7"/>
          <c:order val="7"/>
          <c:tx>
            <c:v>Sandbags Removed, Bracing Removed, Half Fan Speed</c:v>
          </c:tx>
          <c:spPr>
            <a:ln w="47625">
              <a:noFill/>
            </a:ln>
          </c:spPr>
          <c:marker>
            <c:symbol val="star"/>
            <c:size val="9"/>
            <c:spPr>
              <a:ln>
                <a:solidFill>
                  <a:schemeClr val="accent4"/>
                </a:solidFill>
              </a:ln>
            </c:spPr>
          </c:marker>
          <c:xVal>
            <c:numRef>
              <c:f>SUMMARY!$R$13</c:f>
              <c:numCache>
                <c:formatCode>General</c:formatCode>
                <c:ptCount val="1"/>
                <c:pt idx="0">
                  <c:v>3.3061883519340638</c:v>
                </c:pt>
              </c:numCache>
            </c:numRef>
          </c:xVal>
          <c:yVal>
            <c:numRef>
              <c:f>SUMMARY!$S$13</c:f>
              <c:numCache>
                <c:formatCode>General</c:formatCode>
                <c:ptCount val="1"/>
                <c:pt idx="0">
                  <c:v>-1.7770844330588553</c:v>
                </c:pt>
              </c:numCache>
            </c:numRef>
          </c:yVal>
        </c:ser>
        <c:ser>
          <c:idx val="8"/>
          <c:order val="8"/>
          <c:tx>
            <c:v>Sandbags On, Bracing Removed, Half Fan Speed</c:v>
          </c:tx>
          <c:spPr>
            <a:ln w="47625">
              <a:noFill/>
            </a:ln>
          </c:spPr>
          <c:marker>
            <c:symbol val="square"/>
            <c:size val="9"/>
            <c:spPr>
              <a:solidFill>
                <a:schemeClr val="accent5"/>
              </a:solidFill>
            </c:spPr>
          </c:marker>
          <c:xVal>
            <c:numRef>
              <c:f>SUMMARY!$R$6</c:f>
              <c:numCache>
                <c:formatCode>General</c:formatCode>
                <c:ptCount val="1"/>
                <c:pt idx="0">
                  <c:v>4.179639599746241</c:v>
                </c:pt>
              </c:numCache>
            </c:numRef>
          </c:xVal>
          <c:yVal>
            <c:numRef>
              <c:f>SUMMARY!$S$6</c:f>
              <c:numCache>
                <c:formatCode>General</c:formatCode>
                <c:ptCount val="1"/>
                <c:pt idx="0">
                  <c:v>-3.5770168734981826</c:v>
                </c:pt>
              </c:numCache>
            </c:numRef>
          </c:yVal>
        </c:ser>
        <c:dLbls/>
        <c:axId val="75089024"/>
        <c:axId val="75090944"/>
      </c:scatterChart>
      <c:valAx>
        <c:axId val="75089024"/>
        <c:scaling>
          <c:orientation val="minMax"/>
        </c:scaling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Fresultant,x</a:t>
                </a:r>
                <a:r>
                  <a:rPr lang="en-US" baseline="0"/>
                  <a:t> (N)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10129261896988602"/>
              <c:y val="3.50567247222641E-2"/>
            </c:manualLayout>
          </c:layout>
        </c:title>
        <c:numFmt formatCode="General" sourceLinked="1"/>
        <c:tickLblPos val="high"/>
        <c:spPr>
          <a:ln>
            <a:solidFill>
              <a:schemeClr val="tx1"/>
            </a:solidFill>
          </a:ln>
        </c:spPr>
        <c:crossAx val="75090944"/>
        <c:crosses val="autoZero"/>
        <c:crossBetween val="midCat"/>
        <c:majorUnit val="1"/>
      </c:valAx>
      <c:valAx>
        <c:axId val="75090944"/>
        <c:scaling>
          <c:orientation val="minMax"/>
          <c:max val="0"/>
          <c:min val="-10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Fresultant,y (N)</a:t>
                </a:r>
              </a:p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6.8271450596204625E-2"/>
              <c:y val="0.28775386291126803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crossAx val="7508902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"/>
          <c:y val="0.65960640439225604"/>
          <c:w val="0.82423701914212899"/>
          <c:h val="0.27963944934885204"/>
        </c:manualLayout>
      </c:layout>
      <c:txPr>
        <a:bodyPr/>
        <a:lstStyle/>
        <a:p>
          <a:pPr>
            <a:defRPr sz="1100" b="0"/>
          </a:pPr>
          <a:endParaRPr lang="en-US"/>
        </a:p>
      </c:txPr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Scatter Graph of Wind</a:t>
            </a:r>
            <a:r>
              <a:rPr lang="en-US" baseline="0"/>
              <a:t> Pressure vs Fresultant</a:t>
            </a:r>
            <a:endParaRPr lang="en-US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Collected Data</c:v>
          </c:tx>
          <c:spPr>
            <a:ln w="47625">
              <a:noFill/>
            </a:ln>
          </c:spPr>
          <c:marker>
            <c:symbol val="diamond"/>
            <c:size val="7"/>
          </c:marker>
          <c:trendline>
            <c:spPr>
              <a:ln w="22225">
                <a:solidFill>
                  <a:schemeClr val="accent1"/>
                </a:solidFill>
              </a:ln>
            </c:spPr>
            <c:trendlineType val="linear"/>
            <c:intercept val="0"/>
            <c:dispEq val="1"/>
            <c:trendlineLbl>
              <c:layout>
                <c:manualLayout>
                  <c:x val="2.27460607533496E-4"/>
                  <c:y val="-3.785474159183609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="1" baseline="0">
                        <a:solidFill>
                          <a:schemeClr val="accent1"/>
                        </a:solidFill>
                      </a:rPr>
                      <a:t>y = 0.3397x</a:t>
                    </a:r>
                    <a:endParaRPr lang="en-US" b="1">
                      <a:solidFill>
                        <a:schemeClr val="accent1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Sheet1!$B$3:$B$52</c:f>
              <c:numCache>
                <c:formatCode>General</c:formatCode>
                <c:ptCount val="50"/>
                <c:pt idx="0">
                  <c:v>13.824</c:v>
                </c:pt>
                <c:pt idx="1">
                  <c:v>13.310460000000001</c:v>
                </c:pt>
                <c:pt idx="2">
                  <c:v>3.1464599999999998</c:v>
                </c:pt>
                <c:pt idx="3">
                  <c:v>3.0645599999999988</c:v>
                </c:pt>
                <c:pt idx="4">
                  <c:v>4.1186400000000001</c:v>
                </c:pt>
                <c:pt idx="5">
                  <c:v>11.093999999999999</c:v>
                </c:pt>
                <c:pt idx="6">
                  <c:v>4.3740000000000006</c:v>
                </c:pt>
                <c:pt idx="7">
                  <c:v>5.0460000000000003</c:v>
                </c:pt>
                <c:pt idx="8">
                  <c:v>7.3920599999999981</c:v>
                </c:pt>
                <c:pt idx="9">
                  <c:v>3.5721599999999998</c:v>
                </c:pt>
                <c:pt idx="10">
                  <c:v>5.2925400000000007</c:v>
                </c:pt>
                <c:pt idx="11">
                  <c:v>2.3760599999999994</c:v>
                </c:pt>
                <c:pt idx="12">
                  <c:v>1.5168599999999999</c:v>
                </c:pt>
                <c:pt idx="13">
                  <c:v>2.8776599999999997</c:v>
                </c:pt>
                <c:pt idx="14">
                  <c:v>2.54616</c:v>
                </c:pt>
                <c:pt idx="15">
                  <c:v>14.1135</c:v>
                </c:pt>
                <c:pt idx="16">
                  <c:v>12.4215</c:v>
                </c:pt>
                <c:pt idx="17">
                  <c:v>11.04246</c:v>
                </c:pt>
                <c:pt idx="18">
                  <c:v>2.0981399999999999</c:v>
                </c:pt>
                <c:pt idx="19">
                  <c:v>4.5045600000000006</c:v>
                </c:pt>
                <c:pt idx="20">
                  <c:v>2.0535000000000001</c:v>
                </c:pt>
                <c:pt idx="21">
                  <c:v>1.57464</c:v>
                </c:pt>
                <c:pt idx="22">
                  <c:v>2.7993600000000001</c:v>
                </c:pt>
                <c:pt idx="23">
                  <c:v>6.7737599999999984</c:v>
                </c:pt>
                <c:pt idx="24">
                  <c:v>5.8781399999999984</c:v>
                </c:pt>
                <c:pt idx="25">
                  <c:v>4.4717400000000014</c:v>
                </c:pt>
                <c:pt idx="26">
                  <c:v>4.8734999999999999</c:v>
                </c:pt>
                <c:pt idx="27">
                  <c:v>7.4765400000000009</c:v>
                </c:pt>
                <c:pt idx="28">
                  <c:v>5.1861599999999983</c:v>
                </c:pt>
                <c:pt idx="29">
                  <c:v>11.093999999999999</c:v>
                </c:pt>
                <c:pt idx="30">
                  <c:v>1.9440000000000002</c:v>
                </c:pt>
                <c:pt idx="31">
                  <c:v>3.7200600000000001</c:v>
                </c:pt>
                <c:pt idx="32">
                  <c:v>5.1158399999999977</c:v>
                </c:pt>
                <c:pt idx="33">
                  <c:v>1.6934399999999989</c:v>
                </c:pt>
                <c:pt idx="34">
                  <c:v>13.480560000000001</c:v>
                </c:pt>
                <c:pt idx="35">
                  <c:v>11.301359999999999</c:v>
                </c:pt>
                <c:pt idx="36">
                  <c:v>0.66150000000000009</c:v>
                </c:pt>
                <c:pt idx="37">
                  <c:v>2.4</c:v>
                </c:pt>
                <c:pt idx="38">
                  <c:v>3.42726</c:v>
                </c:pt>
                <c:pt idx="39">
                  <c:v>1.1097599999999999</c:v>
                </c:pt>
                <c:pt idx="40">
                  <c:v>3.20166</c:v>
                </c:pt>
                <c:pt idx="41">
                  <c:v>7.3920599999999981</c:v>
                </c:pt>
                <c:pt idx="42">
                  <c:v>11.145659999999999</c:v>
                </c:pt>
                <c:pt idx="43">
                  <c:v>9.6</c:v>
                </c:pt>
                <c:pt idx="44">
                  <c:v>7.0589400000000007</c:v>
                </c:pt>
                <c:pt idx="45">
                  <c:v>10.086</c:v>
                </c:pt>
                <c:pt idx="46">
                  <c:v>8.0813399999999991</c:v>
                </c:pt>
                <c:pt idx="47">
                  <c:v>10.086</c:v>
                </c:pt>
                <c:pt idx="48">
                  <c:v>7.1415000000000006</c:v>
                </c:pt>
                <c:pt idx="49">
                  <c:v>12.04224</c:v>
                </c:pt>
              </c:numCache>
            </c:numRef>
          </c:xVal>
          <c:yVal>
            <c:numRef>
              <c:f>Sheet1!$J$3:$J$52</c:f>
              <c:numCache>
                <c:formatCode>General</c:formatCode>
                <c:ptCount val="50"/>
                <c:pt idx="0">
                  <c:v>0.48761614490750205</c:v>
                </c:pt>
                <c:pt idx="1">
                  <c:v>3.9781534551009838</c:v>
                </c:pt>
                <c:pt idx="2">
                  <c:v>1.0216214540770048</c:v>
                </c:pt>
                <c:pt idx="3">
                  <c:v>1.0838570850547939</c:v>
                </c:pt>
                <c:pt idx="4">
                  <c:v>2.2818577734443113</c:v>
                </c:pt>
                <c:pt idx="5">
                  <c:v>10.20746863538989</c:v>
                </c:pt>
                <c:pt idx="6">
                  <c:v>1.040113625157669</c:v>
                </c:pt>
                <c:pt idx="7">
                  <c:v>2.106811179909756</c:v>
                </c:pt>
                <c:pt idx="8">
                  <c:v>3.3168882009130813</c:v>
                </c:pt>
                <c:pt idx="9">
                  <c:v>2.1868246960663313</c:v>
                </c:pt>
                <c:pt idx="10">
                  <c:v>2.2936065029119455</c:v>
                </c:pt>
                <c:pt idx="11">
                  <c:v>1.0006947613076149</c:v>
                </c:pt>
                <c:pt idx="12">
                  <c:v>2.3129831087380928</c:v>
                </c:pt>
                <c:pt idx="13">
                  <c:v>1.285184341835558</c:v>
                </c:pt>
                <c:pt idx="14">
                  <c:v>0.60314841571995303</c:v>
                </c:pt>
                <c:pt idx="15">
                  <c:v>1.9269615599781331</c:v>
                </c:pt>
                <c:pt idx="16">
                  <c:v>4.1578306652046955</c:v>
                </c:pt>
                <c:pt idx="17">
                  <c:v>1.1618293236604058</c:v>
                </c:pt>
                <c:pt idx="18">
                  <c:v>1.8325303431462032</c:v>
                </c:pt>
                <c:pt idx="19">
                  <c:v>1.4965933549594137</c:v>
                </c:pt>
                <c:pt idx="20">
                  <c:v>1.3022287652049949</c:v>
                </c:pt>
                <c:pt idx="21">
                  <c:v>2.0596448782163903</c:v>
                </c:pt>
                <c:pt idx="22">
                  <c:v>1.7531944725553916</c:v>
                </c:pt>
                <c:pt idx="23">
                  <c:v>2.6523394997790266</c:v>
                </c:pt>
                <c:pt idx="24">
                  <c:v>1.195622818122811</c:v>
                </c:pt>
                <c:pt idx="25">
                  <c:v>2.6200134981687846</c:v>
                </c:pt>
                <c:pt idx="26">
                  <c:v>2.2061784681955365</c:v>
                </c:pt>
                <c:pt idx="27">
                  <c:v>3.6571798739849353</c:v>
                </c:pt>
                <c:pt idx="28">
                  <c:v>3.0718754220615145</c:v>
                </c:pt>
                <c:pt idx="29">
                  <c:v>1.7499170781469271</c:v>
                </c:pt>
                <c:pt idx="30">
                  <c:v>2.3771578773820128</c:v>
                </c:pt>
                <c:pt idx="31">
                  <c:v>2.3358209873849676</c:v>
                </c:pt>
                <c:pt idx="32">
                  <c:v>2.2071502786119881</c:v>
                </c:pt>
                <c:pt idx="33">
                  <c:v>2.4791522194448072</c:v>
                </c:pt>
                <c:pt idx="34">
                  <c:v>2.6248045620357106</c:v>
                </c:pt>
                <c:pt idx="35">
                  <c:v>2.0057722706371326</c:v>
                </c:pt>
                <c:pt idx="36">
                  <c:v>2.162262757950145</c:v>
                </c:pt>
                <c:pt idx="37">
                  <c:v>3.9767302304351406</c:v>
                </c:pt>
                <c:pt idx="38">
                  <c:v>2.8626650985439226</c:v>
                </c:pt>
                <c:pt idx="39">
                  <c:v>2.8697553431550666</c:v>
                </c:pt>
                <c:pt idx="40">
                  <c:v>1.8038035649629671</c:v>
                </c:pt>
                <c:pt idx="41">
                  <c:v>4.7248119382067557</c:v>
                </c:pt>
                <c:pt idx="42">
                  <c:v>4.0767429254306595</c:v>
                </c:pt>
                <c:pt idx="43">
                  <c:v>2.9615083984338897</c:v>
                </c:pt>
                <c:pt idx="44">
                  <c:v>0.87875249426704605</c:v>
                </c:pt>
                <c:pt idx="45">
                  <c:v>5.7895522232563046</c:v>
                </c:pt>
                <c:pt idx="46">
                  <c:v>2.0316127539422739</c:v>
                </c:pt>
                <c:pt idx="47">
                  <c:v>2.2407453482540642</c:v>
                </c:pt>
                <c:pt idx="48">
                  <c:v>9.0292804663168376</c:v>
                </c:pt>
                <c:pt idx="49">
                  <c:v>3.5563007310247805</c:v>
                </c:pt>
              </c:numCache>
            </c:numRef>
          </c:yVal>
        </c:ser>
        <c:ser>
          <c:idx val="1"/>
          <c:order val="1"/>
          <c:tx>
            <c:strRef>
              <c:f>Sheet1!$AH$2</c:f>
              <c:strCache>
                <c:ptCount val="1"/>
                <c:pt idx="0">
                  <c:v>Load Case 1, Full Area</c:v>
                </c:pt>
              </c:strCache>
            </c:strRef>
          </c:tx>
          <c:spPr>
            <a:ln w="47625">
              <a:noFill/>
            </a:ln>
          </c:spPr>
          <c:dPt>
            <c:idx val="1"/>
            <c:marker>
              <c:symbol val="none"/>
            </c:marker>
          </c:dPt>
          <c:xVal>
            <c:numRef>
              <c:f>Sheet1!$AH$3:$AH$4</c:f>
              <c:numCache>
                <c:formatCode>General</c:formatCode>
                <c:ptCount val="2"/>
                <c:pt idx="0">
                  <c:v>0</c:v>
                </c:pt>
                <c:pt idx="1">
                  <c:v>2.4739999999999998</c:v>
                </c:pt>
              </c:numCache>
            </c:numRef>
          </c:xVal>
          <c:yVal>
            <c:numRef>
              <c:f>Sheet1!$AI$3:$AI$4</c:f>
              <c:numCache>
                <c:formatCode>General</c:formatCode>
                <c:ptCount val="2"/>
                <c:pt idx="0">
                  <c:v>0</c:v>
                </c:pt>
                <c:pt idx="1">
                  <c:v>12</c:v>
                </c:pt>
              </c:numCache>
            </c:numRef>
          </c:yVal>
        </c:ser>
        <c:ser>
          <c:idx val="2"/>
          <c:order val="2"/>
          <c:tx>
            <c:strRef>
              <c:f>Sheet1!$AH$5</c:f>
              <c:strCache>
                <c:ptCount val="1"/>
                <c:pt idx="0">
                  <c:v>Load Case 1, 1/4 Area</c:v>
                </c:pt>
              </c:strCache>
            </c:strRef>
          </c:tx>
          <c:spPr>
            <a:ln w="47625">
              <a:noFill/>
            </a:ln>
          </c:spPr>
          <c:marker>
            <c:symbol val="none"/>
          </c:marker>
          <c:xVal>
            <c:numRef>
              <c:f>Sheet1!$AH$6:$AH$7</c:f>
              <c:numCache>
                <c:formatCode>General</c:formatCode>
                <c:ptCount val="2"/>
                <c:pt idx="0">
                  <c:v>0</c:v>
                </c:pt>
                <c:pt idx="1">
                  <c:v>9.8930000000000007</c:v>
                </c:pt>
              </c:numCache>
            </c:numRef>
          </c:xVal>
          <c:yVal>
            <c:numRef>
              <c:f>Sheet1!$AI$6:$AI$7</c:f>
              <c:numCache>
                <c:formatCode>General</c:formatCode>
                <c:ptCount val="2"/>
                <c:pt idx="0">
                  <c:v>0</c:v>
                </c:pt>
                <c:pt idx="1">
                  <c:v>12</c:v>
                </c:pt>
              </c:numCache>
            </c:numRef>
          </c:yVal>
        </c:ser>
        <c:ser>
          <c:idx val="3"/>
          <c:order val="3"/>
          <c:tx>
            <c:strRef>
              <c:f>Sheet1!$AH$9</c:f>
              <c:strCache>
                <c:ptCount val="1"/>
                <c:pt idx="0">
                  <c:v>Load Case 2, Full Area</c:v>
                </c:pt>
              </c:strCache>
            </c:strRef>
          </c:tx>
          <c:spPr>
            <a:ln w="47625">
              <a:noFill/>
            </a:ln>
          </c:spPr>
          <c:marker>
            <c:symbol val="none"/>
          </c:marker>
          <c:xVal>
            <c:numRef>
              <c:f>Sheet1!$AH$10:$AH$11</c:f>
              <c:numCache>
                <c:formatCode>General</c:formatCode>
                <c:ptCount val="2"/>
                <c:pt idx="0">
                  <c:v>0</c:v>
                </c:pt>
                <c:pt idx="1">
                  <c:v>2.27</c:v>
                </c:pt>
              </c:numCache>
            </c:numRef>
          </c:xVal>
          <c:yVal>
            <c:numRef>
              <c:f>Sheet1!$AI$10:$AI$11</c:f>
              <c:numCache>
                <c:formatCode>General</c:formatCode>
                <c:ptCount val="2"/>
                <c:pt idx="0">
                  <c:v>0</c:v>
                </c:pt>
                <c:pt idx="1">
                  <c:v>12</c:v>
                </c:pt>
              </c:numCache>
            </c:numRef>
          </c:yVal>
        </c:ser>
        <c:ser>
          <c:idx val="4"/>
          <c:order val="4"/>
          <c:tx>
            <c:strRef>
              <c:f>Sheet1!$AH$12</c:f>
              <c:strCache>
                <c:ptCount val="1"/>
                <c:pt idx="0">
                  <c:v>Load Case 2, 1/4 Area</c:v>
                </c:pt>
              </c:strCache>
            </c:strRef>
          </c:tx>
          <c:spPr>
            <a:ln w="47625">
              <a:noFill/>
            </a:ln>
          </c:spPr>
          <c:dPt>
            <c:idx val="1"/>
            <c:marker>
              <c:symbol val="none"/>
            </c:marker>
          </c:dPt>
          <c:xVal>
            <c:numRef>
              <c:f>Sheet1!$AH$13:$AH$14</c:f>
              <c:numCache>
                <c:formatCode>General</c:formatCode>
                <c:ptCount val="2"/>
                <c:pt idx="0">
                  <c:v>0</c:v>
                </c:pt>
                <c:pt idx="1">
                  <c:v>7.29</c:v>
                </c:pt>
              </c:numCache>
            </c:numRef>
          </c:xVal>
          <c:yVal>
            <c:numRef>
              <c:f>Sheet1!$AI$13:$AI$14</c:f>
              <c:numCache>
                <c:formatCode>General</c:formatCode>
                <c:ptCount val="2"/>
                <c:pt idx="0">
                  <c:v>0</c:v>
                </c:pt>
                <c:pt idx="1">
                  <c:v>12</c:v>
                </c:pt>
              </c:numCache>
            </c:numRef>
          </c:yVal>
        </c:ser>
        <c:dLbls/>
        <c:axId val="73503488"/>
        <c:axId val="73505408"/>
      </c:scatterChart>
      <c:valAx>
        <c:axId val="73503488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(Pa)</a:t>
                </a:r>
              </a:p>
              <a:p>
                <a:pPr>
                  <a:defRPr/>
                </a:pPr>
                <a:endParaRPr lang="en-US"/>
              </a:p>
            </c:rich>
          </c:tx>
          <c:layout/>
        </c:title>
        <c:numFmt formatCode="General" sourceLinked="1"/>
        <c:tickLblPos val="nextTo"/>
        <c:crossAx val="73505408"/>
        <c:crosses val="autoZero"/>
        <c:crossBetween val="midCat"/>
      </c:valAx>
      <c:valAx>
        <c:axId val="73505408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Fresultant (N)</a:t>
                </a:r>
              </a:p>
            </c:rich>
          </c:tx>
          <c:layout/>
        </c:title>
        <c:numFmt formatCode="General" sourceLinked="1"/>
        <c:tickLblPos val="nextTo"/>
        <c:crossAx val="73503488"/>
        <c:crosses val="autoZero"/>
        <c:crossBetween val="midCat"/>
      </c:valAx>
    </c:plotArea>
    <c:plotVisOnly val="1"/>
    <c:dispBlanksAs val="gap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0.07517</cdr:x>
      <cdr:y>0</cdr:y>
    </cdr:from>
    <cdr:to>
      <cdr:x>1</cdr:x>
      <cdr:y>0.07004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3644" y="0"/>
          <a:ext cx="7549241" cy="380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n-US" sz="1600" dirty="0" smtClean="0"/>
            <a:t>Scatter Plot of Forces for Fan</a:t>
          </a:r>
          <a:r>
            <a:rPr lang="en-US" sz="1600" baseline="0" dirty="0" smtClean="0"/>
            <a:t> Test (</a:t>
          </a:r>
          <a:r>
            <a:rPr lang="en-US" sz="1600" baseline="0" dirty="0" err="1" smtClean="0"/>
            <a:t>F</a:t>
          </a:r>
          <a:r>
            <a:rPr lang="en-US" sz="1600" baseline="-25000" dirty="0" err="1" smtClean="0"/>
            <a:t>resultant,x</a:t>
          </a:r>
          <a:r>
            <a:rPr lang="en-US" sz="1600" baseline="-25000" dirty="0" smtClean="0"/>
            <a:t> </a:t>
          </a:r>
          <a:r>
            <a:rPr lang="en-US" sz="1600" baseline="0" dirty="0" err="1" smtClean="0"/>
            <a:t>vs</a:t>
          </a:r>
          <a:r>
            <a:rPr lang="en-US" sz="1600" baseline="0" dirty="0" smtClean="0"/>
            <a:t> </a:t>
          </a:r>
          <a:r>
            <a:rPr lang="en-US" sz="1600" baseline="0" dirty="0" err="1" smtClean="0"/>
            <a:t>F</a:t>
          </a:r>
          <a:r>
            <a:rPr lang="en-US" sz="1600" baseline="-25000" dirty="0" err="1" smtClean="0"/>
            <a:t>resultant,y</a:t>
          </a:r>
          <a:r>
            <a:rPr lang="en-US" sz="1600" baseline="0" dirty="0" smtClean="0"/>
            <a:t>)</a:t>
          </a:r>
        </a:p>
        <a:p xmlns:a="http://schemas.openxmlformats.org/drawingml/2006/main">
          <a:endParaRPr lang="en-US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AE0F0-0980-714D-A35E-57EBCC7A1046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5D5A8-0CBC-4C4B-93A0-8C38AAA19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663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8310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Windspeeds</a:t>
            </a:r>
            <a:r>
              <a:rPr lang="en-US" dirty="0" smtClean="0"/>
              <a:t> stated are calculated</a:t>
            </a:r>
            <a:r>
              <a:rPr lang="en-US" baseline="0" dirty="0" smtClean="0"/>
              <a:t> based on the results. These may not be fully accurate as data was only collected over a short period of time at low wind speeds, further testing by the student taking the project next year will verify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5D5A8-0CBC-4C4B-93A0-8C38AAA1988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873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GB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GB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6/6/2012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  <a:p>
            <a:pPr lvl="1" eaLnBrk="1" latinLnBrk="0" hangingPunct="1"/>
            <a:r>
              <a:rPr kumimoji="0" lang="en-GB" smtClean="0"/>
              <a:t>Second level</a:t>
            </a:r>
          </a:p>
          <a:p>
            <a:pPr lvl="2" eaLnBrk="1" latinLnBrk="0" hangingPunct="1"/>
            <a:r>
              <a:rPr kumimoji="0" lang="en-GB" smtClean="0"/>
              <a:t>Third level</a:t>
            </a:r>
          </a:p>
          <a:p>
            <a:pPr lvl="3" eaLnBrk="1" latinLnBrk="0" hangingPunct="1"/>
            <a:r>
              <a:rPr kumimoji="0" lang="en-GB" smtClean="0"/>
              <a:t>Fourth level</a:t>
            </a:r>
          </a:p>
          <a:p>
            <a:pPr lvl="4" eaLnBrk="1" latinLnBrk="0" hangingPunct="1"/>
            <a:r>
              <a:rPr kumimoji="0"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6/6/2012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Johannes Whittam </a:t>
            </a:r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(University of Cambridge)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676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9" name="Picture 8" descr="Macintosh HD:Users:hannis:Documents:Cambridge:IIB:TT:Testing:Losberger Tent:Testing:IMG_683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90"/>
          <a:stretch/>
        </p:blipFill>
        <p:spPr bwMode="auto">
          <a:xfrm rot="5400000">
            <a:off x="1873008" y="2676379"/>
            <a:ext cx="4733091" cy="259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acintosh HD:Users:hannis:Documents:Cambridge:IIB:TT:Testing:Losberger Tent:Testing:IMG_684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7335" y="1608428"/>
            <a:ext cx="3331470" cy="244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682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335" y="4120541"/>
            <a:ext cx="3331469" cy="2220979"/>
          </a:xfrm>
          <a:prstGeom prst="rect">
            <a:avLst/>
          </a:prstGeom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56698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14" name="Picture 13" descr="Macintosh HD:Users:hannis:Documents:Cambridge:IIB:TT:Testing:Losberger Tent:Testing:IMG_687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22" t="14746" r="15970" b="18664"/>
          <a:stretch/>
        </p:blipFill>
        <p:spPr bwMode="auto">
          <a:xfrm>
            <a:off x="3127235" y="2999060"/>
            <a:ext cx="4088976" cy="2660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5" name="Down Arrow Callout 14"/>
          <p:cNvSpPr/>
          <p:nvPr/>
        </p:nvSpPr>
        <p:spPr>
          <a:xfrm>
            <a:off x="4818328" y="1860101"/>
            <a:ext cx="1170757" cy="1300841"/>
          </a:xfrm>
          <a:prstGeom prst="downArrowCallout">
            <a:avLst>
              <a:gd name="adj1" fmla="val 9267"/>
              <a:gd name="adj2" fmla="val 10054"/>
              <a:gd name="adj3" fmla="val 13201"/>
              <a:gd name="adj4" fmla="val 759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1400" dirty="0">
                <a:effectLst/>
                <a:ea typeface="ＭＳ 明朝"/>
                <a:cs typeface="Times New Roman"/>
              </a:rPr>
              <a:t>Strain Gauges</a:t>
            </a:r>
          </a:p>
        </p:txBody>
      </p:sp>
      <p:sp>
        <p:nvSpPr>
          <p:cNvPr id="16" name="Down Arrow Callout 15"/>
          <p:cNvSpPr/>
          <p:nvPr/>
        </p:nvSpPr>
        <p:spPr>
          <a:xfrm>
            <a:off x="6249253" y="1860101"/>
            <a:ext cx="1170757" cy="1300841"/>
          </a:xfrm>
          <a:prstGeom prst="downArrowCallout">
            <a:avLst>
              <a:gd name="adj1" fmla="val 9267"/>
              <a:gd name="adj2" fmla="val 10054"/>
              <a:gd name="adj3" fmla="val 13201"/>
              <a:gd name="adj4" fmla="val 771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1400" dirty="0">
                <a:effectLst/>
                <a:ea typeface="ＭＳ 明朝"/>
                <a:cs typeface="Times New Roman"/>
              </a:rPr>
              <a:t>Inclinometer Battery Packs</a:t>
            </a:r>
          </a:p>
        </p:txBody>
      </p:sp>
      <p:sp>
        <p:nvSpPr>
          <p:cNvPr id="17" name="Left Arrow Callout 16"/>
          <p:cNvSpPr/>
          <p:nvPr/>
        </p:nvSpPr>
        <p:spPr>
          <a:xfrm>
            <a:off x="5989085" y="3551194"/>
            <a:ext cx="2861850" cy="390252"/>
          </a:xfrm>
          <a:prstGeom prst="leftArrowCallout">
            <a:avLst>
              <a:gd name="adj1" fmla="val 25000"/>
              <a:gd name="adj2" fmla="val 25000"/>
              <a:gd name="adj3" fmla="val 39160"/>
              <a:gd name="adj4" fmla="val 420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1400" dirty="0">
                <a:effectLst/>
                <a:ea typeface="ＭＳ 明朝"/>
                <a:cs typeface="Times New Roman"/>
              </a:rPr>
              <a:t>Inclinometers</a:t>
            </a:r>
          </a:p>
        </p:txBody>
      </p:sp>
      <p:sp>
        <p:nvSpPr>
          <p:cNvPr id="18" name="Left Arrow Callout 17"/>
          <p:cNvSpPr/>
          <p:nvPr/>
        </p:nvSpPr>
        <p:spPr>
          <a:xfrm>
            <a:off x="5989085" y="4201615"/>
            <a:ext cx="2861850" cy="650420"/>
          </a:xfrm>
          <a:prstGeom prst="leftArrowCallout">
            <a:avLst>
              <a:gd name="adj1" fmla="val 13672"/>
              <a:gd name="adj2" fmla="val 15089"/>
              <a:gd name="adj3" fmla="val 25000"/>
              <a:gd name="adj4" fmla="val 425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1400" dirty="0">
                <a:effectLst/>
                <a:ea typeface="ＭＳ 明朝"/>
                <a:cs typeface="Times New Roman"/>
              </a:rPr>
              <a:t>Inclinometer Bracket</a:t>
            </a:r>
          </a:p>
        </p:txBody>
      </p:sp>
      <p:sp>
        <p:nvSpPr>
          <p:cNvPr id="19" name="Down Arrow Callout 18"/>
          <p:cNvSpPr/>
          <p:nvPr/>
        </p:nvSpPr>
        <p:spPr>
          <a:xfrm>
            <a:off x="3127235" y="1860101"/>
            <a:ext cx="1170757" cy="1300841"/>
          </a:xfrm>
          <a:prstGeom prst="downArrowCallout">
            <a:avLst>
              <a:gd name="adj1" fmla="val 9267"/>
              <a:gd name="adj2" fmla="val 9267"/>
              <a:gd name="adj3" fmla="val 15560"/>
              <a:gd name="adj4" fmla="val 747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1400" dirty="0">
                <a:effectLst/>
                <a:ea typeface="ＭＳ 明朝"/>
                <a:cs typeface="Times New Roman"/>
              </a:rPr>
              <a:t>Inclinometer Transmission Units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89815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091381" y="1848370"/>
            <a:ext cx="5764219" cy="3045584"/>
            <a:chOff x="0" y="0"/>
            <a:chExt cx="5143500" cy="2941320"/>
          </a:xfrm>
        </p:grpSpPr>
        <p:pic>
          <p:nvPicPr>
            <p:cNvPr id="26" name="Picture 25" descr="Macintosh HD:Users:hannis:Documents:Cambridge:IIB:TT:Testing:Losberger Tent:Testing:Good pics:Fan test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50" t="11750"/>
            <a:stretch/>
          </p:blipFill>
          <p:spPr bwMode="auto">
            <a:xfrm>
              <a:off x="0" y="426720"/>
              <a:ext cx="3771900" cy="25146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7" name="Down Arrow Callout 26"/>
            <p:cNvSpPr/>
            <p:nvPr/>
          </p:nvSpPr>
          <p:spPr>
            <a:xfrm>
              <a:off x="228600" y="0"/>
              <a:ext cx="1714500" cy="1028700"/>
            </a:xfrm>
            <a:prstGeom prst="downArrowCallout">
              <a:avLst>
                <a:gd name="adj1" fmla="val 4732"/>
                <a:gd name="adj2" fmla="val 11019"/>
                <a:gd name="adj3" fmla="val 25000"/>
                <a:gd name="adj4" fmla="val 3451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1400" dirty="0">
                  <a:effectLst/>
                  <a:ea typeface="ＭＳ 明朝"/>
                  <a:cs typeface="Times New Roman"/>
                </a:rPr>
                <a:t>Inflated Bag</a:t>
              </a:r>
            </a:p>
          </p:txBody>
        </p:sp>
        <p:sp>
          <p:nvSpPr>
            <p:cNvPr id="28" name="Left Arrow Callout 27"/>
            <p:cNvSpPr/>
            <p:nvPr/>
          </p:nvSpPr>
          <p:spPr>
            <a:xfrm>
              <a:off x="3200400" y="1714499"/>
              <a:ext cx="1943100" cy="1226820"/>
            </a:xfrm>
            <a:prstGeom prst="leftArrowCallout">
              <a:avLst>
                <a:gd name="adj1" fmla="val 5177"/>
                <a:gd name="adj2" fmla="val 10133"/>
                <a:gd name="adj3" fmla="val 25000"/>
                <a:gd name="adj4" fmla="val 65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1400" dirty="0">
                  <a:effectLst/>
                  <a:ea typeface="ＭＳ 明朝"/>
                  <a:cs typeface="Times New Roman"/>
                </a:rPr>
                <a:t>Data Logger and Laptop (Inclinometer Output)</a:t>
              </a:r>
            </a:p>
          </p:txBody>
        </p:sp>
        <p:sp>
          <p:nvSpPr>
            <p:cNvPr id="29" name="Left Arrow Callout 28"/>
            <p:cNvSpPr/>
            <p:nvPr/>
          </p:nvSpPr>
          <p:spPr>
            <a:xfrm>
              <a:off x="2057400" y="457200"/>
              <a:ext cx="3086100" cy="1143000"/>
            </a:xfrm>
            <a:prstGeom prst="leftArrowCallout">
              <a:avLst>
                <a:gd name="adj1" fmla="val 5531"/>
                <a:gd name="adj2" fmla="val 9071"/>
                <a:gd name="adj3" fmla="val 25000"/>
                <a:gd name="adj4" fmla="val 4072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1400" dirty="0">
                  <a:effectLst/>
                  <a:ea typeface="ＭＳ 明朝"/>
                  <a:cs typeface="Times New Roman"/>
                </a:rPr>
                <a:t>Strain Gauges &amp; Inclinometers (inside)</a:t>
              </a:r>
            </a:p>
          </p:txBody>
        </p:sp>
      </p:grpSp>
      <p:sp>
        <p:nvSpPr>
          <p:cNvPr id="25" name="Up Arrow Callout 24"/>
          <p:cNvSpPr/>
          <p:nvPr/>
        </p:nvSpPr>
        <p:spPr>
          <a:xfrm>
            <a:off x="4244225" y="4570459"/>
            <a:ext cx="2177594" cy="946814"/>
          </a:xfrm>
          <a:prstGeom prst="upArrowCallout">
            <a:avLst>
              <a:gd name="adj1" fmla="val 7694"/>
              <a:gd name="adj2" fmla="val 10054"/>
              <a:gd name="adj3" fmla="val 25000"/>
              <a:gd name="adj4" fmla="val 358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1400" dirty="0">
                <a:effectLst/>
                <a:ea typeface="ＭＳ 明朝"/>
                <a:cs typeface="Times New Roman"/>
              </a:rPr>
              <a:t>Tube for pressure reading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07847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86621685"/>
              </p:ext>
            </p:extLst>
          </p:nvPr>
        </p:nvGraphicFramePr>
        <p:xfrm>
          <a:off x="2197699" y="1469699"/>
          <a:ext cx="8162885" cy="559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8076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9376" y="1648605"/>
            <a:ext cx="592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Eave should buckle at 25ms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smtClean="0"/>
              <a:t>Force 9 on the Beaufort Scale</a:t>
            </a:r>
          </a:p>
          <a:p>
            <a:r>
              <a:rPr lang="en-US" dirty="0" smtClean="0"/>
              <a:t>This is not the most critical failure mode – uplift is</a:t>
            </a:r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2608281"/>
              </p:ext>
            </p:extLst>
          </p:nvPr>
        </p:nvGraphicFramePr>
        <p:xfrm>
          <a:off x="2528090" y="2753954"/>
          <a:ext cx="6615910" cy="4038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1711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Failure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3" name="Picture 2" descr="IMG_707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9" r="14286"/>
          <a:stretch/>
        </p:blipFill>
        <p:spPr>
          <a:xfrm rot="5400000">
            <a:off x="2788299" y="1961094"/>
            <a:ext cx="4967527" cy="4505374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61559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Failure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74353" y="1730017"/>
            <a:ext cx="5228295" cy="4319515"/>
            <a:chOff x="0" y="0"/>
            <a:chExt cx="2843530" cy="2349269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70840"/>
              <a:ext cx="2843530" cy="1978429"/>
              <a:chOff x="0" y="0"/>
              <a:chExt cx="6052375" cy="4211320"/>
            </a:xfrm>
          </p:grpSpPr>
          <p:pic>
            <p:nvPicPr>
              <p:cNvPr id="13" name="Picture 12" descr="Macintosh HD:Users:hannis:Documents:Cambridge:IIB:TT:basic tent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38825" cy="42113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Donut 13"/>
              <p:cNvSpPr/>
              <p:nvPr/>
            </p:nvSpPr>
            <p:spPr>
              <a:xfrm>
                <a:off x="1600200" y="2057400"/>
                <a:ext cx="342900" cy="342900"/>
              </a:xfrm>
              <a:prstGeom prst="donut">
                <a:avLst>
                  <a:gd name="adj" fmla="val 10279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600"/>
              </a:p>
            </p:txBody>
          </p:sp>
          <p:sp>
            <p:nvSpPr>
              <p:cNvPr id="15" name="Donut 14"/>
              <p:cNvSpPr/>
              <p:nvPr/>
            </p:nvSpPr>
            <p:spPr>
              <a:xfrm>
                <a:off x="4800600" y="1714500"/>
                <a:ext cx="342900" cy="342900"/>
              </a:xfrm>
              <a:prstGeom prst="donut">
                <a:avLst>
                  <a:gd name="adj" fmla="val 10279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600"/>
              </a:p>
            </p:txBody>
          </p:sp>
          <p:sp>
            <p:nvSpPr>
              <p:cNvPr id="16" name="Text Box 66"/>
              <p:cNvSpPr txBox="1"/>
              <p:nvPr/>
            </p:nvSpPr>
            <p:spPr>
              <a:xfrm>
                <a:off x="0" y="2057401"/>
                <a:ext cx="1702988" cy="1350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GB" sz="1600">
                    <a:solidFill>
                      <a:srgbClr val="FF0000"/>
                    </a:solidFill>
                    <a:effectLst/>
                    <a:ea typeface="ＭＳ 明朝"/>
                    <a:cs typeface="Times New Roman"/>
                  </a:rPr>
                  <a:t>Failure 1</a:t>
                </a:r>
                <a:endParaRPr lang="en-GB" sz="16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7" name="Text Box 67"/>
              <p:cNvSpPr txBox="1"/>
              <p:nvPr/>
            </p:nvSpPr>
            <p:spPr>
              <a:xfrm>
                <a:off x="4349384" y="1216505"/>
                <a:ext cx="1702991" cy="7299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GB" sz="1600">
                    <a:solidFill>
                      <a:srgbClr val="FF0000"/>
                    </a:solidFill>
                    <a:effectLst/>
                    <a:ea typeface="ＭＳ 明朝"/>
                    <a:cs typeface="Times New Roman"/>
                  </a:rPr>
                  <a:t>Failure 2</a:t>
                </a:r>
                <a:endParaRPr lang="en-GB" sz="1600">
                  <a:effectLst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12" name="Right Arrow 11"/>
            <p:cNvSpPr/>
            <p:nvPr/>
          </p:nvSpPr>
          <p:spPr>
            <a:xfrm rot="2734537">
              <a:off x="154940" y="136525"/>
              <a:ext cx="759460" cy="486410"/>
            </a:xfrm>
            <a:prstGeom prst="rightArrow">
              <a:avLst>
                <a:gd name="adj1" fmla="val 50000"/>
                <a:gd name="adj2" fmla="val 55505"/>
              </a:avLst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GB" sz="1600">
                  <a:solidFill>
                    <a:srgbClr val="FF0000"/>
                  </a:solidFill>
                  <a:effectLst/>
                  <a:ea typeface="ＭＳ 明朝"/>
                  <a:cs typeface="Times New Roman"/>
                </a:rPr>
                <a:t>Wind</a:t>
              </a:r>
              <a:endParaRPr lang="en-GB" sz="1600">
                <a:effectLst/>
                <a:ea typeface="ＭＳ 明朝"/>
                <a:cs typeface="Times New Roman"/>
              </a:endParaRPr>
            </a:p>
          </p:txBody>
        </p:sp>
      </p:grpSp>
      <p:sp>
        <p:nvSpPr>
          <p:cNvPr id="18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89159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Failure 1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21" name="Picture 20" descr="Macintosh HD:Users:hannis:Dropbox:Transitional Tents Backup:extended_stres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" r="10179" b="22525"/>
          <a:stretch/>
        </p:blipFill>
        <p:spPr bwMode="auto">
          <a:xfrm>
            <a:off x="2895943" y="1730018"/>
            <a:ext cx="6094813" cy="4277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54627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Failure 2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pic>
        <p:nvPicPr>
          <p:cNvPr id="3" name="Picture 2" descr="sway failure clear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5885" y="1631241"/>
            <a:ext cx="5851770" cy="44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380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2256" y="1993565"/>
            <a:ext cx="5639682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b="1" dirty="0" smtClean="0"/>
              <a:t>Porch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Floor Beams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Bracing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Coming Undone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Both Bays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Hole Alignment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Joining Method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Peg Loops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619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3019376" y="1645352"/>
            <a:ext cx="5920642" cy="4572000"/>
          </a:xfrm>
          <a:prstGeom prst="rect">
            <a:avLst/>
          </a:prstGeom>
        </p:spPr>
        <p:txBody>
          <a:bodyPr vert="horz" lIns="54864" tIns="91440" rtlCol="0" anchor="ctr">
            <a:norm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/>
              <a:t>Introduction &amp; Background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/>
              <a:t>Calculations and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/>
              <a:t>2 </a:t>
            </a:r>
            <a:r>
              <a:rPr lang="en-US" sz="2000" b="1" dirty="0"/>
              <a:t>A</a:t>
            </a:r>
            <a:r>
              <a:rPr lang="en-US" sz="2000" b="1" dirty="0" smtClean="0"/>
              <a:t>reas for 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/>
              <a:t>Questions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82327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3" name="Picture 2" descr="Screen shot 2012-05-21 at 21.28.5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6704" y="1730018"/>
            <a:ext cx="5442926" cy="3401829"/>
          </a:xfrm>
          <a:prstGeom prst="rect">
            <a:avLst/>
          </a:prstGeom>
        </p:spPr>
      </p:pic>
      <p:sp>
        <p:nvSpPr>
          <p:cNvPr id="9" name="Up Arrow Callout 8"/>
          <p:cNvSpPr/>
          <p:nvPr/>
        </p:nvSpPr>
        <p:spPr>
          <a:xfrm>
            <a:off x="4952809" y="2596444"/>
            <a:ext cx="3072549" cy="3821026"/>
          </a:xfrm>
          <a:prstGeom prst="upArrowCallout">
            <a:avLst>
              <a:gd name="adj1" fmla="val 4896"/>
              <a:gd name="adj2" fmla="val 8486"/>
              <a:gd name="adj3" fmla="val 13512"/>
              <a:gd name="adj4" fmla="val 298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1600" dirty="0">
                <a:effectLst/>
                <a:ea typeface="ＭＳ 明朝"/>
                <a:cs typeface="Times New Roman"/>
              </a:rPr>
              <a:t>Porch and cavity significantly increase uplift </a:t>
            </a:r>
            <a:r>
              <a:rPr lang="en-GB" sz="1600" dirty="0" smtClean="0">
                <a:effectLst/>
                <a:ea typeface="ＭＳ 明朝"/>
                <a:cs typeface="Times New Roman"/>
              </a:rPr>
              <a:t>forces</a:t>
            </a:r>
            <a:endParaRPr lang="en-GB" sz="1600" dirty="0">
              <a:effectLst/>
              <a:ea typeface="ＭＳ 明朝"/>
              <a:cs typeface="Times New Roman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06174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256" y="1993565"/>
            <a:ext cx="5639682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Porch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b="1" dirty="0" smtClean="0"/>
              <a:t>Floor Beams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Bracing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Coming Undone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Both Bays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Hole Alignment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Joining Method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Peg Loops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51411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>
              <a:buNone/>
            </a:pPr>
            <a:r>
              <a:rPr lang="fr-CH" dirty="0" smtClean="0"/>
              <a:t>(</a:t>
            </a:r>
            <a:r>
              <a:rPr lang="fr-CH" dirty="0" err="1" smtClean="0"/>
              <a:t>Please</a:t>
            </a:r>
            <a:r>
              <a:rPr lang="fr-CH" dirty="0" smtClean="0"/>
              <a:t> </a:t>
            </a:r>
            <a:r>
              <a:rPr lang="fr-CH" dirty="0" err="1" smtClean="0"/>
              <a:t>Find</a:t>
            </a:r>
            <a:r>
              <a:rPr lang="fr-CH" dirty="0" smtClean="0"/>
              <a:t> the </a:t>
            </a:r>
            <a:r>
              <a:rPr lang="fr-CH" dirty="0" err="1" smtClean="0"/>
              <a:t>video</a:t>
            </a:r>
            <a:r>
              <a:rPr lang="fr-CH" dirty="0" smtClean="0"/>
              <a:t> </a:t>
            </a:r>
            <a:r>
              <a:rPr lang="fr-CH" dirty="0" err="1" smtClean="0"/>
              <a:t>attached</a:t>
            </a:r>
            <a:r>
              <a:rPr lang="fr-CH" dirty="0" smtClean="0"/>
              <a:t> on the </a:t>
            </a:r>
            <a:r>
              <a:rPr lang="fr-CH" dirty="0" err="1" smtClean="0"/>
              <a:t>shelter</a:t>
            </a:r>
            <a:r>
              <a:rPr lang="fr-CH" dirty="0" smtClean="0"/>
              <a:t> Centre </a:t>
            </a:r>
            <a:r>
              <a:rPr lang="fr-CH" dirty="0" err="1" smtClean="0"/>
              <a:t>website</a:t>
            </a:r>
            <a:r>
              <a:rPr lang="fr-CH" dirty="0" smtClean="0"/>
              <a:t> </a:t>
            </a:r>
            <a:r>
              <a:rPr lang="fr-CH" dirty="0" err="1" smtClean="0"/>
              <a:t>where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presentation</a:t>
            </a:r>
            <a:r>
              <a:rPr lang="fr-CH" dirty="0" smtClean="0"/>
              <a:t> </a:t>
            </a:r>
            <a:r>
              <a:rPr lang="fr-CH" dirty="0" err="1" smtClean="0"/>
              <a:t>was</a:t>
            </a:r>
            <a:r>
              <a:rPr lang="fr-CH" dirty="0" smtClean="0"/>
              <a:t> </a:t>
            </a:r>
            <a:r>
              <a:rPr lang="fr-CH" dirty="0" err="1" smtClean="0"/>
              <a:t>found</a:t>
            </a:r>
            <a:r>
              <a:rPr lang="fr-CH" dirty="0" smtClean="0"/>
              <a:t>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404957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 – Floor Beams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72864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4" name="Picture 3" descr="IMG_68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0948" y="1730017"/>
            <a:ext cx="5899069" cy="393271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19376" y="152400"/>
            <a:ext cx="5404957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 – Floor Beams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5994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256" y="1993565"/>
            <a:ext cx="5639682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Porch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Floor Beams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b="1" dirty="0" smtClean="0"/>
              <a:t>Bracing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/>
              <a:t>Coming Undone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Both Bays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Hole Alignment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Joining Method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Peg Loops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40982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5" name="Picture 4" descr="1271401593194_hz_fileserver3_180935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017" r="12717" b="32102"/>
          <a:stretch/>
        </p:blipFill>
        <p:spPr>
          <a:xfrm>
            <a:off x="4275668" y="1730018"/>
            <a:ext cx="4261555" cy="8607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0889" y="1933222"/>
            <a:ext cx="461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Existing: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60889" y="3115733"/>
            <a:ext cx="461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Recommended:</a:t>
            </a:r>
            <a:endParaRPr lang="en-US" sz="2400" b="1" dirty="0"/>
          </a:p>
        </p:txBody>
      </p:sp>
      <p:pic>
        <p:nvPicPr>
          <p:cNvPr id="15" name="Picture 14" descr="201106281326126562.jpe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7" b="33828"/>
          <a:stretch/>
        </p:blipFill>
        <p:spPr>
          <a:xfrm>
            <a:off x="4840111" y="3824111"/>
            <a:ext cx="3697112" cy="975626"/>
          </a:xfrm>
          <a:prstGeom prst="rect">
            <a:avLst/>
          </a:prstGeom>
        </p:spPr>
      </p:pic>
      <p:pic>
        <p:nvPicPr>
          <p:cNvPr id="18" name="Picture 17" descr="turnbuckles-new.jpe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691"/>
          <a:stretch/>
        </p:blipFill>
        <p:spPr>
          <a:xfrm>
            <a:off x="4821938" y="5292020"/>
            <a:ext cx="3715285" cy="7334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84222" y="4799737"/>
            <a:ext cx="262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Or, even better:</a:t>
            </a:r>
            <a:endParaRPr lang="en-US" sz="2000" dirty="0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54512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256" y="1993565"/>
            <a:ext cx="5639682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Porch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Floor Beams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b="1" dirty="0" smtClean="0"/>
              <a:t>Bracing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Coming Undone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/>
              <a:t>Both Bays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Hole Alignment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Joining Method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Peg Loops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7865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171776" y="3048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 - Bracing</a:t>
            </a:r>
            <a:endParaRPr lang="en-US" dirty="0"/>
          </a:p>
        </p:txBody>
      </p:sp>
      <p:pic>
        <p:nvPicPr>
          <p:cNvPr id="11" name="Picture 10" descr="sway failure clear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5885" y="1631241"/>
            <a:ext cx="5851770" cy="44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26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256" y="1993565"/>
            <a:ext cx="5639682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Porch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Floor Beams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Bracing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Coming Undone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Both Bays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b="1" dirty="0" smtClean="0"/>
              <a:t>Hole Alignment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Joining Method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Peg Loops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09563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920642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 – Hole Alignment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11" name="Picture 10" descr="Macintosh HD:Users:hannis:Dropbox:Transitional Tents Backup:hole_misalignment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7" t="29499" r="26248" b="2029"/>
          <a:stretch/>
        </p:blipFill>
        <p:spPr bwMode="auto">
          <a:xfrm>
            <a:off x="3349625" y="1909832"/>
            <a:ext cx="5365751" cy="42576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11991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252" y="1631241"/>
            <a:ext cx="2287495" cy="4572000"/>
          </a:xfrm>
        </p:spPr>
        <p:txBody>
          <a:bodyPr anchor="ctr">
            <a:normAutofit fontScale="92500" lnSpcReduction="10000"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901249" y="1506361"/>
            <a:ext cx="6124623" cy="5202920"/>
          </a:xfrm>
        </p:spPr>
        <p:txBody>
          <a:bodyPr>
            <a:normAutofit fontScale="55000" lnSpcReduction="20000"/>
          </a:bodyPr>
          <a:lstStyle/>
          <a:p>
            <a:pPr marL="118872" indent="0">
              <a:buNone/>
            </a:pPr>
            <a:r>
              <a:rPr lang="en-US" b="1" dirty="0" smtClean="0"/>
              <a:t>2000</a:t>
            </a:r>
            <a:r>
              <a:rPr lang="en-US" dirty="0" smtClean="0"/>
              <a:t> –	Assessing the Thermal Performance of an 	Emergency Shelter </a:t>
            </a:r>
            <a:r>
              <a:rPr lang="en-US" i="1" dirty="0" smtClean="0"/>
              <a:t>(C A Crawford)</a:t>
            </a:r>
          </a:p>
          <a:p>
            <a:pPr marL="118872" indent="0">
              <a:buNone/>
            </a:pPr>
            <a:endParaRPr lang="en-US" i="1" dirty="0" smtClean="0"/>
          </a:p>
          <a:p>
            <a:pPr marL="118872" indent="0">
              <a:buNone/>
            </a:pPr>
            <a:r>
              <a:rPr lang="en-US" b="1" dirty="0"/>
              <a:t>2001</a:t>
            </a:r>
            <a:r>
              <a:rPr lang="en-US" dirty="0"/>
              <a:t> – </a:t>
            </a:r>
            <a:r>
              <a:rPr lang="en-US" dirty="0" smtClean="0"/>
              <a:t>	Thermal Performance of a liner for a UNHCR tent </a:t>
            </a:r>
            <a:r>
              <a:rPr lang="en-US" i="1" dirty="0"/>
              <a:t>(R </a:t>
            </a:r>
            <a:r>
              <a:rPr lang="en-US" i="1" dirty="0" smtClean="0"/>
              <a:t>	</a:t>
            </a:r>
            <a:r>
              <a:rPr lang="en-US" i="1" dirty="0" err="1" smtClean="0"/>
              <a:t>Battilana</a:t>
            </a:r>
            <a:r>
              <a:rPr lang="en-US" i="1" dirty="0" smtClean="0"/>
              <a:t>)</a:t>
            </a:r>
          </a:p>
          <a:p>
            <a:pPr marL="118872" indent="0">
              <a:buNone/>
            </a:pPr>
            <a:endParaRPr lang="en-US" i="1" dirty="0"/>
          </a:p>
          <a:p>
            <a:pPr marL="118872" indent="0">
              <a:buNone/>
            </a:pPr>
            <a:r>
              <a:rPr lang="en-US" b="1" dirty="0" smtClean="0"/>
              <a:t>2003</a:t>
            </a:r>
            <a:r>
              <a:rPr lang="en-US" dirty="0" smtClean="0"/>
              <a:t> –	Investigation into Heat Loss in Cold Climate 	Emergency Shelters: Development of an 	Occupancy Model and Infiltration Testing </a:t>
            </a:r>
            <a:r>
              <a:rPr lang="en-US" i="1" dirty="0" smtClean="0"/>
              <a:t>(C </a:t>
            </a:r>
            <a:r>
              <a:rPr lang="en-US" i="1" dirty="0" err="1" smtClean="0"/>
              <a:t>Grisaffi</a:t>
            </a:r>
            <a:r>
              <a:rPr lang="en-US" i="1" dirty="0" smtClean="0"/>
              <a:t>)</a:t>
            </a:r>
          </a:p>
          <a:p>
            <a:pPr marL="118872" indent="0">
              <a:buNone/>
            </a:pPr>
            <a:endParaRPr lang="en-US" i="1" dirty="0" smtClean="0"/>
          </a:p>
          <a:p>
            <a:pPr marL="118872" indent="0">
              <a:buNone/>
            </a:pPr>
            <a:r>
              <a:rPr lang="en-US" b="1" dirty="0" smtClean="0"/>
              <a:t>2003</a:t>
            </a:r>
            <a:r>
              <a:rPr lang="en-US" dirty="0" smtClean="0"/>
              <a:t> – 	Ground effects on Thermal Performance of a 	Transitional Tent</a:t>
            </a:r>
            <a:r>
              <a:rPr lang="en-US" i="1" dirty="0" smtClean="0"/>
              <a:t>(R </a:t>
            </a:r>
            <a:r>
              <a:rPr lang="en-US" i="1" dirty="0" err="1" smtClean="0"/>
              <a:t>Youlten</a:t>
            </a:r>
            <a:r>
              <a:rPr lang="en-US" i="1" dirty="0" smtClean="0"/>
              <a:t>)</a:t>
            </a:r>
          </a:p>
          <a:p>
            <a:pPr marL="118872" indent="0">
              <a:buNone/>
            </a:pPr>
            <a:endParaRPr lang="en-US" i="1" dirty="0" smtClean="0"/>
          </a:p>
          <a:p>
            <a:pPr marL="118872" indent="0">
              <a:buNone/>
            </a:pPr>
            <a:r>
              <a:rPr lang="en-US" b="1" dirty="0" smtClean="0"/>
              <a:t>2004 </a:t>
            </a:r>
            <a:r>
              <a:rPr lang="en-US" dirty="0" smtClean="0"/>
              <a:t>–	</a:t>
            </a:r>
            <a:r>
              <a:rPr lang="en-US" dirty="0" err="1" smtClean="0"/>
              <a:t>Specificaitons</a:t>
            </a:r>
            <a:r>
              <a:rPr lang="en-US" dirty="0" smtClean="0"/>
              <a:t> and Design of a Transitional Tent</a:t>
            </a:r>
            <a:r>
              <a:rPr lang="en-US" i="1" dirty="0" smtClean="0"/>
              <a:t>(A 	Pepper)</a:t>
            </a:r>
          </a:p>
          <a:p>
            <a:pPr marL="118872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  <a:p>
            <a:pPr marL="118872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2005</a:t>
            </a:r>
            <a:r>
              <a:rPr lang="en-US" dirty="0" smtClean="0">
                <a:solidFill>
                  <a:srgbClr val="0000FF"/>
                </a:solidFill>
              </a:rPr>
              <a:t> –	Design and Analysis of an </a:t>
            </a:r>
            <a:r>
              <a:rPr lang="en-US" dirty="0" err="1" smtClean="0">
                <a:solidFill>
                  <a:srgbClr val="0000FF"/>
                </a:solidFill>
              </a:rPr>
              <a:t>Unbraced</a:t>
            </a:r>
            <a:r>
              <a:rPr lang="en-US" dirty="0" smtClean="0">
                <a:solidFill>
                  <a:srgbClr val="0000FF"/>
                </a:solidFill>
              </a:rPr>
              <a:t> Portal Frame 	Transitional Tent </a:t>
            </a:r>
            <a:r>
              <a:rPr lang="en-US" i="1" dirty="0" smtClean="0">
                <a:solidFill>
                  <a:srgbClr val="0000FF"/>
                </a:solidFill>
              </a:rPr>
              <a:t>(H Travers)</a:t>
            </a:r>
          </a:p>
          <a:p>
            <a:pPr marL="118872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  <a:p>
            <a:pPr marL="118872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2007</a:t>
            </a:r>
            <a:r>
              <a:rPr lang="en-US" dirty="0" smtClean="0">
                <a:solidFill>
                  <a:srgbClr val="0000FF"/>
                </a:solidFill>
              </a:rPr>
              <a:t> – 	</a:t>
            </a:r>
            <a:r>
              <a:rPr lang="en-US" dirty="0">
                <a:solidFill>
                  <a:srgbClr val="0000FF"/>
                </a:solidFill>
              </a:rPr>
              <a:t>Field </a:t>
            </a:r>
            <a:r>
              <a:rPr lang="en-US" dirty="0" smtClean="0">
                <a:solidFill>
                  <a:srgbClr val="0000FF"/>
                </a:solidFill>
              </a:rPr>
              <a:t>Investigation, </a:t>
            </a:r>
            <a:r>
              <a:rPr lang="en-US" dirty="0">
                <a:solidFill>
                  <a:srgbClr val="0000FF"/>
                </a:solidFill>
              </a:rPr>
              <a:t>Design and Analysis of </a:t>
            </a:r>
            <a:r>
              <a:rPr lang="en-US" dirty="0" smtClean="0">
                <a:solidFill>
                  <a:srgbClr val="0000FF"/>
                </a:solidFill>
              </a:rPr>
              <a:t>a Braced 	Portal </a:t>
            </a:r>
            <a:r>
              <a:rPr lang="en-US" dirty="0">
                <a:solidFill>
                  <a:srgbClr val="0000FF"/>
                </a:solidFill>
              </a:rPr>
              <a:t>Frame Transitional </a:t>
            </a:r>
            <a:r>
              <a:rPr lang="en-US" dirty="0" smtClean="0">
                <a:solidFill>
                  <a:srgbClr val="0000FF"/>
                </a:solidFill>
              </a:rPr>
              <a:t>Tent </a:t>
            </a:r>
            <a:r>
              <a:rPr lang="en-US" i="1" dirty="0" smtClean="0">
                <a:solidFill>
                  <a:srgbClr val="0000FF"/>
                </a:solidFill>
              </a:rPr>
              <a:t>(M Moynihan)</a:t>
            </a:r>
          </a:p>
          <a:p>
            <a:pPr marL="118872" indent="0">
              <a:buNone/>
            </a:pPr>
            <a:endParaRPr lang="en-US" i="1" dirty="0"/>
          </a:p>
          <a:p>
            <a:pPr marL="118872" indent="0">
              <a:buNone/>
            </a:pPr>
            <a:r>
              <a:rPr lang="en-US" b="1" dirty="0" smtClean="0"/>
              <a:t>2008</a:t>
            </a:r>
            <a:r>
              <a:rPr lang="en-US" dirty="0" smtClean="0"/>
              <a:t> – 	Cold Climate Temporary Shelter </a:t>
            </a:r>
            <a:r>
              <a:rPr lang="en-US" i="1" dirty="0" smtClean="0"/>
              <a:t>(M Segar)</a:t>
            </a:r>
          </a:p>
          <a:p>
            <a:pPr marL="118872" indent="0">
              <a:buNone/>
            </a:pPr>
            <a:endParaRPr lang="en-US" dirty="0" smtClean="0"/>
          </a:p>
          <a:p>
            <a:pPr marL="118872" indent="0">
              <a:buNone/>
            </a:pPr>
            <a:endParaRPr lang="en-US" dirty="0" smtClean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36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256" y="1993565"/>
            <a:ext cx="5639682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Porch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Floor Beams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Bracing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Coming Undone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Both Bays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Hole Alignment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b="1" dirty="0" smtClean="0"/>
              <a:t>Joining Method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Peg Loops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98944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21" name="Picture 20" descr="Macintosh HD:Users:hannis:Dropbox:Transitional Tents Backup:extended_stres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" r="10179" b="22525"/>
          <a:stretch/>
        </p:blipFill>
        <p:spPr bwMode="auto">
          <a:xfrm>
            <a:off x="2895943" y="1730018"/>
            <a:ext cx="6094813" cy="4277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19376" y="152400"/>
            <a:ext cx="5971380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 – Joining Method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92349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256" y="1993565"/>
            <a:ext cx="5639682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Porch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Floor Beams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Bracing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Coming Undone</a:t>
            </a:r>
          </a:p>
          <a:p>
            <a:pPr marL="914400" lvl="1" indent="-4572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Both Bays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Hole Alignment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Joining Method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800" b="1" dirty="0" smtClean="0"/>
              <a:t>Peg Loops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93784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3" name="Picture 2" descr="IMG_722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1290" y="1840174"/>
            <a:ext cx="3741581" cy="2494387"/>
          </a:xfrm>
          <a:prstGeom prst="rect">
            <a:avLst/>
          </a:prstGeom>
        </p:spPr>
      </p:pic>
      <p:pic>
        <p:nvPicPr>
          <p:cNvPr id="5" name="Picture 4" descr="IMG_721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8437" y="3710848"/>
            <a:ext cx="3741581" cy="2494387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Recommendations/Improvements – Peg Loops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991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Further Work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41522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Future students from Cambridge University Engineering Department will continue the project.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Foundation Design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Further Testing</a:t>
            </a:r>
            <a:endParaRPr lang="en-US" sz="2400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52819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256" y="3796815"/>
            <a:ext cx="2863300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Conclusions: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000" dirty="0" smtClean="0">
                <a:solidFill>
                  <a:srgbClr val="000000"/>
                </a:solidFill>
              </a:rPr>
              <a:t>Porch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000" dirty="0" smtClean="0">
                <a:solidFill>
                  <a:srgbClr val="000000"/>
                </a:solidFill>
              </a:rPr>
              <a:t>Floor Beams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000" dirty="0" smtClean="0">
                <a:solidFill>
                  <a:srgbClr val="000000"/>
                </a:solidFill>
              </a:rPr>
              <a:t>Bracing</a:t>
            </a:r>
          </a:p>
          <a:p>
            <a:pPr marL="914400" lvl="1" indent="-45720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Coming Undone</a:t>
            </a:r>
          </a:p>
          <a:p>
            <a:pPr marL="914400" lvl="1" indent="-45720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Both Bays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000" dirty="0" smtClean="0">
                <a:solidFill>
                  <a:srgbClr val="000000"/>
                </a:solidFill>
              </a:rPr>
              <a:t>Hole Alignment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000" dirty="0" smtClean="0">
                <a:solidFill>
                  <a:srgbClr val="000000"/>
                </a:solidFill>
              </a:rPr>
              <a:t>Joining Method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sz="2000" dirty="0" smtClean="0">
                <a:solidFill>
                  <a:srgbClr val="000000"/>
                </a:solidFill>
              </a:rPr>
              <a:t>Peg Loops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0AD00"/>
                </a:solidFill>
              </a:rPr>
              <a:t>Questions</a:t>
            </a:r>
            <a:endParaRPr lang="en-US" sz="2000" b="1" dirty="0">
              <a:solidFill>
                <a:srgbClr val="F0AD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6718" y="3840224"/>
            <a:ext cx="2863300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Tent Rating: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25ms-1 provided properly secured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6718" y="5144169"/>
            <a:ext cx="2863300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Further Work: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Foundation Design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Thorough Testing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19376" y="1885245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 smtClean="0"/>
              <a:t>Questions?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294437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Procurement Specification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506842"/>
            <a:ext cx="5920641" cy="129912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procurement specification for a Transitional Tent was produced by Shelter Centre for DFID by the end of 2011.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1395" y="4438466"/>
            <a:ext cx="2806700" cy="176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0695" y="4332248"/>
            <a:ext cx="2797207" cy="2007954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252" y="1631241"/>
            <a:ext cx="2287495" cy="4572000"/>
          </a:xfrm>
        </p:spPr>
        <p:txBody>
          <a:bodyPr anchor="ctr">
            <a:normAutofit fontScale="92500" lnSpcReduction="10000"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pic>
        <p:nvPicPr>
          <p:cNvPr id="10" name="Picture 19" descr="dfi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7160" y="2894576"/>
            <a:ext cx="1731157" cy="5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ave the children logo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49079" y="2894576"/>
            <a:ext cx="1852634" cy="446550"/>
          </a:xfrm>
          <a:prstGeom prst="rect">
            <a:avLst/>
          </a:prstGeom>
        </p:spPr>
      </p:pic>
      <p:pic>
        <p:nvPicPr>
          <p:cNvPr id="14" name="Picture 13" descr="MSF logo.jpg"/>
          <p:cNvPicPr>
            <a:picLocks noChangeAspect="1"/>
          </p:cNvPicPr>
          <p:nvPr/>
        </p:nvPicPr>
        <p:blipFill>
          <a:blip r:embed="rId9" cstate="print"/>
          <a:srcRect t="26490" b="25260"/>
          <a:stretch>
            <a:fillRect/>
          </a:stretch>
        </p:blipFill>
        <p:spPr>
          <a:xfrm>
            <a:off x="3557160" y="3529612"/>
            <a:ext cx="1731157" cy="588738"/>
          </a:xfrm>
          <a:prstGeom prst="rect">
            <a:avLst/>
          </a:prstGeom>
        </p:spPr>
      </p:pic>
      <p:pic>
        <p:nvPicPr>
          <p:cNvPr id="15" name="Picture 14" descr="images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57502" y="3556478"/>
            <a:ext cx="1844211" cy="5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32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Modeling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9" name="Picture 8" descr="Full Model bars and ties 14 +z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295" y="1955099"/>
            <a:ext cx="3173564" cy="1867362"/>
          </a:xfrm>
          <a:prstGeom prst="rect">
            <a:avLst/>
          </a:prstGeom>
        </p:spPr>
      </p:pic>
      <p:pic>
        <p:nvPicPr>
          <p:cNvPr id="11" name="Picture 10" descr="Full Model bars and ties higher load cas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295" y="4297607"/>
            <a:ext cx="3173564" cy="1867362"/>
          </a:xfrm>
          <a:prstGeom prst="rect">
            <a:avLst/>
          </a:prstGeom>
        </p:spPr>
      </p:pic>
      <p:pic>
        <p:nvPicPr>
          <p:cNvPr id="12" name="Picture 11" descr="IMG_344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385" y="1886352"/>
            <a:ext cx="3173564" cy="2115709"/>
          </a:xfrm>
          <a:prstGeom prst="rect">
            <a:avLst/>
          </a:prstGeom>
        </p:spPr>
      </p:pic>
      <p:pic>
        <p:nvPicPr>
          <p:cNvPr id="14" name="Picture 13" descr="IMG_345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385" y="4186309"/>
            <a:ext cx="3173564" cy="2115709"/>
          </a:xfrm>
          <a:prstGeom prst="rect">
            <a:avLst/>
          </a:prstGeom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57834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Modeling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15" name="Picture 14" descr="Macintosh HD:Users:hannis:Documents:Cambridge:IIB:TT:Beam Model Split Along Length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1" t="27704" r="8607" b="18604"/>
          <a:stretch/>
        </p:blipFill>
        <p:spPr bwMode="auto">
          <a:xfrm>
            <a:off x="5588001" y="3343642"/>
            <a:ext cx="3352018" cy="2958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2" descr="Macintosh HD:Users:hannis:Dropbox:Transitional Tents Backup:Beam Model Split Along Width (Working)v72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19" t="36374" r="31420" b="32314"/>
          <a:stretch/>
        </p:blipFill>
        <p:spPr bwMode="auto">
          <a:xfrm>
            <a:off x="2691582" y="1643696"/>
            <a:ext cx="3256805" cy="2641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1910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Modeling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5770" y="5002912"/>
            <a:ext cx="5064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The addition of lightweight sheeting reduces the forces applied to the frame as it eliminates this effect.</a:t>
            </a:r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  <p:pic>
        <p:nvPicPr>
          <p:cNvPr id="4" name="Picture 3" descr="Fly Ang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9693" y="1738223"/>
            <a:ext cx="4803328" cy="3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74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9" name="Picture 8" descr="Macintosh HD:Users:hannis:Pictures:iPhoto Library:Originals:2012:Tent Erection:IMG_03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750" y="1872893"/>
            <a:ext cx="5568999" cy="41122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55153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Transitional Tents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19376" y="152400"/>
            <a:ext cx="5197523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0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7" name="Picture 6" descr="sheltercent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38" y="6417470"/>
            <a:ext cx="1337466" cy="291811"/>
          </a:xfrm>
          <a:prstGeom prst="rect">
            <a:avLst/>
          </a:prstGeom>
        </p:spPr>
      </p:pic>
      <p:pic>
        <p:nvPicPr>
          <p:cNvPr id="8" name="Picture 7" descr="EngineeringLogo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5" y="6417470"/>
            <a:ext cx="1047703" cy="314625"/>
          </a:xfrm>
          <a:prstGeom prst="rect">
            <a:avLst/>
          </a:prstGeom>
        </p:spPr>
      </p:pic>
      <p:pic>
        <p:nvPicPr>
          <p:cNvPr id="11" name="Picture 10" descr="Macintosh HD:Users:hannis:Documents:Cambridge:IIB:TT:Testing:Losberger Tent:Testing:IMG_691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3" r="19256"/>
          <a:stretch/>
        </p:blipFill>
        <p:spPr bwMode="auto">
          <a:xfrm>
            <a:off x="3019376" y="2047519"/>
            <a:ext cx="3577991" cy="3603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Picture 11" descr="Macintosh HD:Users:hannis:Documents:Cambridge:IIB:TT:Testing:Losberger Tent:Testing:IMG_693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42814" y="2770002"/>
            <a:ext cx="3603981" cy="21590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63252" y="1631241"/>
            <a:ext cx="2287495" cy="4572000"/>
          </a:xfrm>
          <a:prstGeom prst="rect">
            <a:avLst/>
          </a:prstGeom>
        </p:spPr>
        <p:txBody>
          <a:bodyPr vert="horz" lIns="54864" tIns="91440" rtlCol="0" anchor="ctr">
            <a:normAutofit fontScale="92500"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Introduction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Calculations &amp; Modeling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accent1"/>
                </a:solidFill>
              </a:rPr>
              <a:t>Testing &amp; Results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Failure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6 Conclusions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Further Work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000" dirty="0" smtClean="0"/>
              <a:t>Questions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46139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3349</TotalTime>
  <Words>973</Words>
  <Application>Microsoft Office PowerPoint</Application>
  <PresentationFormat>On-screen Show (4:3)</PresentationFormat>
  <Paragraphs>462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Module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  <vt:lpstr>Transitional Tents</vt:lpstr>
    </vt:vector>
  </TitlesOfParts>
  <Company>CUED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Transitional Tents</dc:title>
  <dc:creator>Johannes Whittam</dc:creator>
  <cp:lastModifiedBy>ShelterCentre</cp:lastModifiedBy>
  <cp:revision>91</cp:revision>
  <dcterms:created xsi:type="dcterms:W3CDTF">2011-11-20T14:31:14Z</dcterms:created>
  <dcterms:modified xsi:type="dcterms:W3CDTF">2012-06-06T10:45:45Z</dcterms:modified>
</cp:coreProperties>
</file>