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58" r:id="rId1"/>
    <p:sldMasterId id="2147488391" r:id="rId2"/>
    <p:sldMasterId id="2147488409" r:id="rId3"/>
    <p:sldMasterId id="2147488419" r:id="rId4"/>
    <p:sldMasterId id="2147488424" r:id="rId5"/>
    <p:sldMasterId id="2147488429" r:id="rId6"/>
    <p:sldMasterId id="2147488434" r:id="rId7"/>
  </p:sldMasterIdLst>
  <p:notesMasterIdLst>
    <p:notesMasterId r:id="rId44"/>
  </p:notesMasterIdLst>
  <p:handoutMasterIdLst>
    <p:handoutMasterId r:id="rId45"/>
  </p:handoutMasterIdLst>
  <p:sldIdLst>
    <p:sldId id="1548" r:id="rId8"/>
    <p:sldId id="1549" r:id="rId9"/>
    <p:sldId id="1550" r:id="rId10"/>
    <p:sldId id="1571" r:id="rId11"/>
    <p:sldId id="1551" r:id="rId12"/>
    <p:sldId id="1560" r:id="rId13"/>
    <p:sldId id="1562" r:id="rId14"/>
    <p:sldId id="1561" r:id="rId15"/>
    <p:sldId id="1563" r:id="rId16"/>
    <p:sldId id="1568" r:id="rId17"/>
    <p:sldId id="1567" r:id="rId18"/>
    <p:sldId id="1566" r:id="rId19"/>
    <p:sldId id="1569" r:id="rId20"/>
    <p:sldId id="1586" r:id="rId21"/>
    <p:sldId id="1570" r:id="rId22"/>
    <p:sldId id="1572" r:id="rId23"/>
    <p:sldId id="1552" r:id="rId24"/>
    <p:sldId id="1553" r:id="rId25"/>
    <p:sldId id="1573" r:id="rId26"/>
    <p:sldId id="1576" r:id="rId27"/>
    <p:sldId id="1575" r:id="rId28"/>
    <p:sldId id="1577" r:id="rId29"/>
    <p:sldId id="1585" r:id="rId30"/>
    <p:sldId id="1554" r:id="rId31"/>
    <p:sldId id="1578" r:id="rId32"/>
    <p:sldId id="1579" r:id="rId33"/>
    <p:sldId id="1556" r:id="rId34"/>
    <p:sldId id="1557" r:id="rId35"/>
    <p:sldId id="1587" r:id="rId36"/>
    <p:sldId id="1580" r:id="rId37"/>
    <p:sldId id="1581" r:id="rId38"/>
    <p:sldId id="1558" r:id="rId39"/>
    <p:sldId id="1559" r:id="rId40"/>
    <p:sldId id="1582" r:id="rId41"/>
    <p:sldId id="1584" r:id="rId42"/>
    <p:sldId id="1583" r:id="rId43"/>
  </p:sldIdLst>
  <p:sldSz cx="9144000" cy="6858000" type="screen4x3"/>
  <p:notesSz cx="9939338" cy="6805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0CBE1"/>
    <a:srgbClr val="97B1D6"/>
    <a:srgbClr val="9BAFD2"/>
    <a:srgbClr val="98B0D6"/>
    <a:srgbClr val="DE891B"/>
    <a:srgbClr val="ECB162"/>
    <a:srgbClr val="F399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1" autoAdjust="0"/>
    <p:restoredTop sz="93310" autoAdjust="0"/>
  </p:normalViewPr>
  <p:slideViewPr>
    <p:cSldViewPr snapToGrid="0">
      <p:cViewPr>
        <p:scale>
          <a:sx n="100" d="100"/>
          <a:sy n="100" d="100"/>
        </p:scale>
        <p:origin x="-816" y="534"/>
      </p:cViewPr>
      <p:guideLst>
        <p:guide orient="horz" pos="2195"/>
        <p:guide pos="3168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 snapToGrid="0">
      <p:cViewPr varScale="1">
        <p:scale>
          <a:sx n="116" d="100"/>
          <a:sy n="116" d="100"/>
        </p:scale>
        <p:origin x="-1344" y="-96"/>
      </p:cViewPr>
      <p:guideLst>
        <p:guide orient="horz" pos="2144"/>
        <p:guide pos="313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Shelter Centre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430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0" rIns="91400" bIns="457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6430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0" rIns="91400" bIns="457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AC95CB-2FB6-4A32-ADFF-F60192B90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12763"/>
            <a:ext cx="3402013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3233738"/>
            <a:ext cx="7951787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430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0" rIns="91400" bIns="457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646430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0" rIns="91400" bIns="457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E0F9611-2D78-4E24-B241-0F54CF88C9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ASHRAE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= 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American Society of Heating, Refrigerating and Air-conditioning Engineers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USGBC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= US Green Building Council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F9611-2D78-4E24-B241-0F54CF88C97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ASHRAE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= 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American Society of Heating, Refrigerating and Air-conditioning Engineers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USGBC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= US Green Building Council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F9611-2D78-4E24-B241-0F54CF88C97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More out there, such as LOTUS by Vietnam</a:t>
            </a:r>
            <a:r>
              <a:rPr lang="en-GB" baseline="0" dirty="0" smtClean="0"/>
              <a:t>ese Green Building Council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F9611-2D78-4E24-B241-0F54CF88C97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Mention comparison of CO2 emissions between people in low and</a:t>
            </a:r>
            <a:r>
              <a:rPr lang="en-GB" baseline="0" dirty="0" smtClean="0"/>
              <a:t> high income countries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F9611-2D78-4E24-B241-0F54CF88C97C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29" y="4149197"/>
            <a:ext cx="6833182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Developing an environmental decision making tool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87236" y="2649010"/>
            <a:ext cx="684137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Shelter Centre and the Norwegian Refugee Council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2700" y="0"/>
            <a:ext cx="1839913" cy="6521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2141538"/>
            <a:ext cx="1535113" cy="127000"/>
          </a:xfrm>
          <a:prstGeom prst="rect">
            <a:avLst/>
          </a:prstGeom>
          <a:solidFill>
            <a:srgbClr val="C0CBE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2646911"/>
            <a:ext cx="1535113" cy="503238"/>
            <a:chOff x="0" y="2646911"/>
            <a:chExt cx="1535113" cy="503238"/>
          </a:xfrm>
        </p:grpSpPr>
        <p:sp>
          <p:nvSpPr>
            <p:cNvPr id="6" name="Rectangle 1"/>
            <p:cNvSpPr>
              <a:spLocks noChangeArrowheads="1"/>
            </p:cNvSpPr>
            <p:nvPr userDrawn="1"/>
          </p:nvSpPr>
          <p:spPr bwMode="auto">
            <a:xfrm>
              <a:off x="0" y="2646911"/>
              <a:ext cx="1535113" cy="503238"/>
            </a:xfrm>
            <a:prstGeom prst="rect">
              <a:avLst/>
            </a:prstGeom>
            <a:solidFill>
              <a:srgbClr val="9BAFD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0" y="2745973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Phase 3</a:t>
              </a: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2700" y="0"/>
            <a:ext cx="1839913" cy="6521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2141538"/>
            <a:ext cx="1535113" cy="127000"/>
          </a:xfrm>
          <a:prstGeom prst="rect">
            <a:avLst/>
          </a:prstGeom>
          <a:solidFill>
            <a:srgbClr val="C0CBE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3641668"/>
            <a:ext cx="1535113" cy="503238"/>
            <a:chOff x="0" y="3641668"/>
            <a:chExt cx="1535113" cy="503238"/>
          </a:xfrm>
        </p:grpSpPr>
        <p:sp>
          <p:nvSpPr>
            <p:cNvPr id="7" name="Rectangle 1"/>
            <p:cNvSpPr>
              <a:spLocks noChangeArrowheads="1"/>
            </p:cNvSpPr>
            <p:nvPr userDrawn="1"/>
          </p:nvSpPr>
          <p:spPr bwMode="auto">
            <a:xfrm>
              <a:off x="0" y="3641668"/>
              <a:ext cx="1535113" cy="503238"/>
            </a:xfrm>
            <a:prstGeom prst="rect">
              <a:avLst/>
            </a:prstGeom>
            <a:solidFill>
              <a:srgbClr val="9BAFD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0" y="374072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Key findings </a:t>
              </a: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2700" y="0"/>
            <a:ext cx="1839913" cy="6521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2141538"/>
            <a:ext cx="1535113" cy="127000"/>
          </a:xfrm>
          <a:prstGeom prst="rect">
            <a:avLst/>
          </a:prstGeom>
          <a:solidFill>
            <a:srgbClr val="C0CBE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36424"/>
            <a:ext cx="1535113" cy="503238"/>
            <a:chOff x="0" y="4636424"/>
            <a:chExt cx="1535113" cy="503238"/>
          </a:xfrm>
        </p:grpSpPr>
        <p:sp>
          <p:nvSpPr>
            <p:cNvPr id="6" name="Rectangle 1"/>
            <p:cNvSpPr>
              <a:spLocks noChangeArrowheads="1"/>
            </p:cNvSpPr>
            <p:nvPr userDrawn="1"/>
          </p:nvSpPr>
          <p:spPr bwMode="auto">
            <a:xfrm>
              <a:off x="0" y="4636424"/>
              <a:ext cx="1535113" cy="503238"/>
            </a:xfrm>
            <a:prstGeom prst="rect">
              <a:avLst/>
            </a:prstGeom>
            <a:solidFill>
              <a:srgbClr val="9BAFD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0" y="4741025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Feedback</a:t>
              </a: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2700" y="0"/>
            <a:ext cx="1839913" cy="6521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2141538"/>
            <a:ext cx="1535113" cy="127000"/>
          </a:xfrm>
          <a:prstGeom prst="rect">
            <a:avLst/>
          </a:prstGeom>
          <a:solidFill>
            <a:srgbClr val="C0CBE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5647806"/>
            <a:ext cx="1535113" cy="503238"/>
            <a:chOff x="0" y="5647806"/>
            <a:chExt cx="1535113" cy="503238"/>
          </a:xfrm>
        </p:grpSpPr>
        <p:sp>
          <p:nvSpPr>
            <p:cNvPr id="7" name="Rectangle 1"/>
            <p:cNvSpPr>
              <a:spLocks noChangeArrowheads="1"/>
            </p:cNvSpPr>
            <p:nvPr userDrawn="1"/>
          </p:nvSpPr>
          <p:spPr bwMode="auto">
            <a:xfrm>
              <a:off x="0" y="5647806"/>
              <a:ext cx="1535113" cy="503238"/>
            </a:xfrm>
            <a:prstGeom prst="rect">
              <a:avLst/>
            </a:prstGeom>
            <a:solidFill>
              <a:srgbClr val="9BAFD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0" y="5724698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Next steps</a:t>
              </a: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236" y="1600200"/>
            <a:ext cx="6841375" cy="4525963"/>
          </a:xfrm>
        </p:spPr>
        <p:txBody>
          <a:bodyPr/>
          <a:lstStyle>
            <a:lvl2pPr marL="357188" indent="-357188">
              <a:defRPr/>
            </a:lvl2pPr>
            <a:lvl3pPr marL="357188" indent="-357188">
              <a:defRPr/>
            </a:lvl3pPr>
            <a:lvl4pPr marL="357188" indent="-357188">
              <a:defRPr/>
            </a:lvl4pPr>
            <a:lvl5pPr marL="357188" indent="-357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29" y="4149197"/>
            <a:ext cx="6833182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236" y="2649010"/>
            <a:ext cx="6841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39307" y="1654264"/>
            <a:ext cx="336387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1"/>
          </p:nvPr>
        </p:nvSpPr>
        <p:spPr>
          <a:xfrm>
            <a:off x="5439307" y="2294026"/>
            <a:ext cx="3363871" cy="3951288"/>
          </a:xfrm>
        </p:spPr>
        <p:txBody>
          <a:bodyPr/>
          <a:lstStyle>
            <a:lvl1pPr marL="342900" indent="-342900">
              <a:defRPr sz="2400">
                <a:latin typeface="Arial" pitchFamily="34" charset="0"/>
                <a:cs typeface="Arial" pitchFamily="34" charset="0"/>
              </a:defRPr>
            </a:lvl1pPr>
            <a:lvl2pPr marL="342900" indent="-342900">
              <a:defRPr sz="2000">
                <a:latin typeface="Arial" pitchFamily="34" charset="0"/>
                <a:cs typeface="Arial" pitchFamily="34" charset="0"/>
              </a:defRPr>
            </a:lvl2pPr>
            <a:lvl3pPr marL="342900" indent="-342900">
              <a:defRPr sz="1800">
                <a:latin typeface="Arial" pitchFamily="34" charset="0"/>
                <a:cs typeface="Arial" pitchFamily="34" charset="0"/>
              </a:defRPr>
            </a:lvl3pPr>
            <a:lvl4pPr marL="342900" indent="-342900">
              <a:defRPr sz="1600">
                <a:latin typeface="Arial" pitchFamily="34" charset="0"/>
                <a:cs typeface="Arial" pitchFamily="34" charset="0"/>
              </a:defRPr>
            </a:lvl4pPr>
            <a:lvl5pPr marL="342900" indent="-3429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76165" y="1657034"/>
            <a:ext cx="336387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3"/>
          </p:nvPr>
        </p:nvSpPr>
        <p:spPr>
          <a:xfrm>
            <a:off x="1776165" y="2296796"/>
            <a:ext cx="3363871" cy="3951288"/>
          </a:xfrm>
        </p:spPr>
        <p:txBody>
          <a:bodyPr/>
          <a:lstStyle>
            <a:lvl1pPr marL="342900" indent="-342900">
              <a:defRPr sz="2400">
                <a:latin typeface="Arial" pitchFamily="34" charset="0"/>
                <a:cs typeface="Arial" pitchFamily="34" charset="0"/>
              </a:defRPr>
            </a:lvl1pPr>
            <a:lvl2pPr marL="342900" indent="-342900">
              <a:defRPr sz="2000">
                <a:latin typeface="Arial" pitchFamily="34" charset="0"/>
                <a:cs typeface="Arial" pitchFamily="34" charset="0"/>
              </a:defRPr>
            </a:lvl2pPr>
            <a:lvl3pPr marL="342900" indent="-342900">
              <a:defRPr sz="1800">
                <a:latin typeface="Arial" pitchFamily="34" charset="0"/>
                <a:cs typeface="Arial" pitchFamily="34" charset="0"/>
              </a:defRPr>
            </a:lvl3pPr>
            <a:lvl4pPr marL="342900" indent="-342900">
              <a:defRPr sz="1600">
                <a:latin typeface="Arial" pitchFamily="34" charset="0"/>
                <a:cs typeface="Arial" pitchFamily="34" charset="0"/>
              </a:defRPr>
            </a:lvl4pPr>
            <a:lvl5pPr marL="342900" indent="-3429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11"/>
          </p:nvPr>
        </p:nvSpPr>
        <p:spPr>
          <a:xfrm>
            <a:off x="5439307" y="2294026"/>
            <a:ext cx="3363871" cy="3951288"/>
          </a:xfrm>
        </p:spPr>
        <p:txBody>
          <a:bodyPr/>
          <a:lstStyle>
            <a:lvl1pPr marL="342900" indent="-342900">
              <a:defRPr sz="2400">
                <a:latin typeface="Arial" pitchFamily="34" charset="0"/>
                <a:cs typeface="Arial" pitchFamily="34" charset="0"/>
              </a:defRPr>
            </a:lvl1pPr>
            <a:lvl2pPr marL="342900" indent="-342900">
              <a:defRPr sz="2000">
                <a:latin typeface="Arial" pitchFamily="34" charset="0"/>
                <a:cs typeface="Arial" pitchFamily="34" charset="0"/>
              </a:defRPr>
            </a:lvl2pPr>
            <a:lvl3pPr marL="342900" indent="-342900">
              <a:defRPr sz="1800">
                <a:latin typeface="Arial" pitchFamily="34" charset="0"/>
                <a:cs typeface="Arial" pitchFamily="34" charset="0"/>
              </a:defRPr>
            </a:lvl3pPr>
            <a:lvl4pPr marL="342900" indent="-342900">
              <a:defRPr sz="1600">
                <a:latin typeface="Arial" pitchFamily="34" charset="0"/>
                <a:cs typeface="Arial" pitchFamily="34" charset="0"/>
              </a:defRPr>
            </a:lvl4pPr>
            <a:lvl5pPr marL="342900" indent="-3429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92791" y="1598844"/>
            <a:ext cx="6802570" cy="49596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3"/>
          </p:nvPr>
        </p:nvSpPr>
        <p:spPr>
          <a:xfrm>
            <a:off x="1776165" y="2296796"/>
            <a:ext cx="3363871" cy="3951288"/>
          </a:xfrm>
        </p:spPr>
        <p:txBody>
          <a:bodyPr/>
          <a:lstStyle>
            <a:lvl1pPr marL="342900" indent="-342900">
              <a:defRPr sz="2400">
                <a:latin typeface="Arial" pitchFamily="34" charset="0"/>
                <a:cs typeface="Arial" pitchFamily="34" charset="0"/>
              </a:defRPr>
            </a:lvl1pPr>
            <a:lvl2pPr marL="342900" indent="-342900">
              <a:defRPr sz="2000">
                <a:latin typeface="Arial" pitchFamily="34" charset="0"/>
                <a:cs typeface="Arial" pitchFamily="34" charset="0"/>
              </a:defRPr>
            </a:lvl2pPr>
            <a:lvl3pPr marL="342900" indent="-342900">
              <a:defRPr sz="1800">
                <a:latin typeface="Arial" pitchFamily="34" charset="0"/>
                <a:cs typeface="Arial" pitchFamily="34" charset="0"/>
              </a:defRPr>
            </a:lvl3pPr>
            <a:lvl4pPr marL="342900" indent="-342900">
              <a:defRPr sz="1600">
                <a:latin typeface="Arial" pitchFamily="34" charset="0"/>
                <a:cs typeface="Arial" pitchFamily="34" charset="0"/>
              </a:defRPr>
            </a:lvl4pPr>
            <a:lvl5pPr marL="342900" indent="-3429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75" y="514974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3975" y="1629294"/>
            <a:ext cx="5486400" cy="3497304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975" y="5716484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236" y="1600200"/>
            <a:ext cx="6841375" cy="4525963"/>
          </a:xfrm>
        </p:spPr>
        <p:txBody>
          <a:bodyPr/>
          <a:lstStyle>
            <a:lvl2pPr marL="357188" indent="-357188">
              <a:defRPr/>
            </a:lvl2pPr>
            <a:lvl3pPr marL="357188" indent="-357188">
              <a:defRPr/>
            </a:lvl3pPr>
            <a:lvl4pPr marL="357188" indent="-357188">
              <a:defRPr/>
            </a:lvl4pPr>
            <a:lvl5pPr marL="357188" indent="-357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 D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641370"/>
            <a:ext cx="1535113" cy="630238"/>
            <a:chOff x="0" y="2641370"/>
            <a:chExt cx="1535113" cy="630238"/>
          </a:xfrm>
        </p:grpSpPr>
        <p:grpSp>
          <p:nvGrpSpPr>
            <p:cNvPr id="12" name="Group 9"/>
            <p:cNvGrpSpPr/>
            <p:nvPr userDrawn="1"/>
          </p:nvGrpSpPr>
          <p:grpSpPr>
            <a:xfrm>
              <a:off x="0" y="2641370"/>
              <a:ext cx="1535113" cy="630238"/>
              <a:chOff x="0" y="1638300"/>
              <a:chExt cx="1535113" cy="630238"/>
            </a:xfrm>
          </p:grpSpPr>
          <p:sp>
            <p:nvSpPr>
              <p:cNvPr id="14" name="Rectangle 1"/>
              <p:cNvSpPr>
                <a:spLocks noChangeArrowheads="1"/>
              </p:cNvSpPr>
              <p:nvPr userDrawn="1"/>
            </p:nvSpPr>
            <p:spPr bwMode="auto">
              <a:xfrm>
                <a:off x="0" y="1638300"/>
                <a:ext cx="1535113" cy="503238"/>
              </a:xfrm>
              <a:prstGeom prst="rect">
                <a:avLst/>
              </a:prstGeom>
              <a:solidFill>
                <a:srgbClr val="9BAFD2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" name="Rectangle 2"/>
              <p:cNvSpPr>
                <a:spLocks noChangeArrowheads="1"/>
              </p:cNvSpPr>
              <p:nvPr userDrawn="1"/>
            </p:nvSpPr>
            <p:spPr bwMode="auto">
              <a:xfrm>
                <a:off x="0" y="2141538"/>
                <a:ext cx="1535113" cy="127000"/>
              </a:xfrm>
              <a:prstGeom prst="rect">
                <a:avLst/>
              </a:prstGeom>
              <a:solidFill>
                <a:srgbClr val="C0CBE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 userDrawn="1"/>
          </p:nvSpPr>
          <p:spPr>
            <a:xfrm>
              <a:off x="0" y="2745973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Phase 3</a:t>
              </a: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0" y="1638300"/>
            <a:ext cx="1535113" cy="630238"/>
            <a:chOff x="0" y="1638300"/>
            <a:chExt cx="1535113" cy="630238"/>
          </a:xfrm>
        </p:grpSpPr>
        <p:grpSp>
          <p:nvGrpSpPr>
            <p:cNvPr id="17" name="Group 7"/>
            <p:cNvGrpSpPr/>
            <p:nvPr userDrawn="1"/>
          </p:nvGrpSpPr>
          <p:grpSpPr>
            <a:xfrm>
              <a:off x="0" y="1638300"/>
              <a:ext cx="1535113" cy="630238"/>
              <a:chOff x="0" y="1638300"/>
              <a:chExt cx="1535113" cy="630238"/>
            </a:xfrm>
          </p:grpSpPr>
          <p:sp>
            <p:nvSpPr>
              <p:cNvPr id="19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1638300"/>
                <a:ext cx="1535113" cy="503238"/>
              </a:xfrm>
              <a:prstGeom prst="rect">
                <a:avLst/>
              </a:prstGeom>
              <a:solidFill>
                <a:srgbClr val="9BAFD2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" name="Rectangle 2"/>
              <p:cNvSpPr>
                <a:spLocks noChangeArrowheads="1"/>
              </p:cNvSpPr>
              <p:nvPr userDrawn="1"/>
            </p:nvSpPr>
            <p:spPr bwMode="auto">
              <a:xfrm>
                <a:off x="0" y="2141538"/>
                <a:ext cx="1535113" cy="127000"/>
              </a:xfrm>
              <a:prstGeom prst="rect">
                <a:avLst/>
              </a:prstGeom>
              <a:solidFill>
                <a:srgbClr val="C0CBE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 userDrawn="1"/>
          </p:nvSpPr>
          <p:spPr>
            <a:xfrm>
              <a:off x="0" y="172073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Phase 1 &amp; 2 </a:t>
              </a: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0" y="3636242"/>
            <a:ext cx="1535113" cy="630238"/>
            <a:chOff x="0" y="3636242"/>
            <a:chExt cx="1535113" cy="630238"/>
          </a:xfrm>
        </p:grpSpPr>
        <p:grpSp>
          <p:nvGrpSpPr>
            <p:cNvPr id="22" name="Group 9"/>
            <p:cNvGrpSpPr/>
            <p:nvPr userDrawn="1"/>
          </p:nvGrpSpPr>
          <p:grpSpPr>
            <a:xfrm>
              <a:off x="0" y="3636242"/>
              <a:ext cx="1535113" cy="630238"/>
              <a:chOff x="0" y="1638300"/>
              <a:chExt cx="1535113" cy="630238"/>
            </a:xfrm>
          </p:grpSpPr>
          <p:sp>
            <p:nvSpPr>
              <p:cNvPr id="24" name="Rectangle 1"/>
              <p:cNvSpPr>
                <a:spLocks noChangeArrowheads="1"/>
              </p:cNvSpPr>
              <p:nvPr userDrawn="1"/>
            </p:nvSpPr>
            <p:spPr bwMode="auto">
              <a:xfrm>
                <a:off x="0" y="1638300"/>
                <a:ext cx="1535113" cy="503238"/>
              </a:xfrm>
              <a:prstGeom prst="rect">
                <a:avLst/>
              </a:prstGeom>
              <a:solidFill>
                <a:srgbClr val="9BAFD2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" name="Rectangle 2"/>
              <p:cNvSpPr>
                <a:spLocks noChangeArrowheads="1"/>
              </p:cNvSpPr>
              <p:nvPr userDrawn="1"/>
            </p:nvSpPr>
            <p:spPr bwMode="auto">
              <a:xfrm>
                <a:off x="0" y="2141538"/>
                <a:ext cx="1535113" cy="127000"/>
              </a:xfrm>
              <a:prstGeom prst="rect">
                <a:avLst/>
              </a:prstGeom>
              <a:solidFill>
                <a:srgbClr val="C0CBE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0" y="374072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Key findings </a:t>
              </a: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0" y="5630142"/>
            <a:ext cx="1535113" cy="630238"/>
            <a:chOff x="0" y="5630142"/>
            <a:chExt cx="1535113" cy="630238"/>
          </a:xfrm>
        </p:grpSpPr>
        <p:grpSp>
          <p:nvGrpSpPr>
            <p:cNvPr id="27" name="Group 9"/>
            <p:cNvGrpSpPr/>
            <p:nvPr userDrawn="1"/>
          </p:nvGrpSpPr>
          <p:grpSpPr>
            <a:xfrm>
              <a:off x="0" y="5630142"/>
              <a:ext cx="1535113" cy="630238"/>
              <a:chOff x="0" y="1638300"/>
              <a:chExt cx="1535113" cy="630238"/>
            </a:xfrm>
          </p:grpSpPr>
          <p:sp>
            <p:nvSpPr>
              <p:cNvPr id="29" name="Rectangle 1"/>
              <p:cNvSpPr>
                <a:spLocks noChangeArrowheads="1"/>
              </p:cNvSpPr>
              <p:nvPr userDrawn="1"/>
            </p:nvSpPr>
            <p:spPr bwMode="auto">
              <a:xfrm>
                <a:off x="0" y="1638300"/>
                <a:ext cx="1535113" cy="503238"/>
              </a:xfrm>
              <a:prstGeom prst="rect">
                <a:avLst/>
              </a:prstGeom>
              <a:solidFill>
                <a:srgbClr val="9BAFD2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0" name="Rectangle 2"/>
              <p:cNvSpPr>
                <a:spLocks noChangeArrowheads="1"/>
              </p:cNvSpPr>
              <p:nvPr userDrawn="1"/>
            </p:nvSpPr>
            <p:spPr bwMode="auto">
              <a:xfrm>
                <a:off x="0" y="2141538"/>
                <a:ext cx="1535113" cy="127000"/>
              </a:xfrm>
              <a:prstGeom prst="rect">
                <a:avLst/>
              </a:prstGeom>
              <a:solidFill>
                <a:srgbClr val="C0CBE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>
              <a:off x="0" y="5724698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Next steps</a:t>
              </a: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0" y="4633192"/>
            <a:ext cx="1535113" cy="630238"/>
            <a:chOff x="0" y="4633192"/>
            <a:chExt cx="1535113" cy="630238"/>
          </a:xfrm>
        </p:grpSpPr>
        <p:grpSp>
          <p:nvGrpSpPr>
            <p:cNvPr id="32" name="Group 9"/>
            <p:cNvGrpSpPr/>
            <p:nvPr userDrawn="1"/>
          </p:nvGrpSpPr>
          <p:grpSpPr>
            <a:xfrm>
              <a:off x="0" y="4633192"/>
              <a:ext cx="1535113" cy="630238"/>
              <a:chOff x="0" y="1638300"/>
              <a:chExt cx="1535113" cy="630238"/>
            </a:xfrm>
          </p:grpSpPr>
          <p:sp>
            <p:nvSpPr>
              <p:cNvPr id="34" name="Rectangle 1"/>
              <p:cNvSpPr>
                <a:spLocks noChangeArrowheads="1"/>
              </p:cNvSpPr>
              <p:nvPr userDrawn="1"/>
            </p:nvSpPr>
            <p:spPr bwMode="auto">
              <a:xfrm>
                <a:off x="0" y="1638300"/>
                <a:ext cx="1535113" cy="503238"/>
              </a:xfrm>
              <a:prstGeom prst="rect">
                <a:avLst/>
              </a:prstGeom>
              <a:solidFill>
                <a:srgbClr val="9BAFD2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5" name="Rectangle 2"/>
              <p:cNvSpPr>
                <a:spLocks noChangeArrowheads="1"/>
              </p:cNvSpPr>
              <p:nvPr userDrawn="1"/>
            </p:nvSpPr>
            <p:spPr bwMode="auto">
              <a:xfrm>
                <a:off x="0" y="2141538"/>
                <a:ext cx="1535113" cy="127000"/>
              </a:xfrm>
              <a:prstGeom prst="rect">
                <a:avLst/>
              </a:prstGeom>
              <a:solidFill>
                <a:srgbClr val="C0CBE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 userDrawn="1"/>
          </p:nvSpPr>
          <p:spPr>
            <a:xfrm>
              <a:off x="0" y="4741025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Feedback</a:t>
              </a:r>
            </a:p>
          </p:txBody>
        </p:sp>
      </p:grpSp>
      <p:sp>
        <p:nvSpPr>
          <p:cNvPr id="36" name="TextBox 35"/>
          <p:cNvSpPr txBox="1"/>
          <p:nvPr userDrawn="1"/>
        </p:nvSpPr>
        <p:spPr>
          <a:xfrm>
            <a:off x="1536700" y="1641474"/>
            <a:ext cx="7607300" cy="523220"/>
          </a:xfrm>
          <a:prstGeom prst="rect">
            <a:avLst/>
          </a:prstGeom>
          <a:solidFill>
            <a:schemeClr val="bg1"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57188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Environmental Assessment Tools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536700" y="2644775"/>
            <a:ext cx="7607300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357188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Development of an online tool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1536700" y="3638550"/>
            <a:ext cx="7607300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357188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What have we found?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536700" y="4640897"/>
            <a:ext cx="76073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57188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What others have to say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1536700" y="5634355"/>
            <a:ext cx="7607300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357188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Where now?</a:t>
            </a:r>
          </a:p>
        </p:txBody>
      </p:sp>
      <p:sp>
        <p:nvSpPr>
          <p:cNvPr id="41" name="Title Placeholder 1"/>
          <p:cNvSpPr>
            <a:spLocks noGrp="1"/>
          </p:cNvSpPr>
          <p:nvPr>
            <p:ph type="title"/>
          </p:nvPr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Environmental Shelter Tool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29" y="4149197"/>
            <a:ext cx="6833182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236" y="2649010"/>
            <a:ext cx="6841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11"/>
          </p:nvPr>
        </p:nvSpPr>
        <p:spPr>
          <a:xfrm>
            <a:off x="5439307" y="2294026"/>
            <a:ext cx="3363871" cy="3951288"/>
          </a:xfrm>
        </p:spPr>
        <p:txBody>
          <a:bodyPr/>
          <a:lstStyle>
            <a:lvl1pPr marL="342900" indent="-342900">
              <a:defRPr sz="2400">
                <a:latin typeface="Arial" pitchFamily="34" charset="0"/>
                <a:cs typeface="Arial" pitchFamily="34" charset="0"/>
              </a:defRPr>
            </a:lvl1pPr>
            <a:lvl2pPr marL="342900" indent="-342900">
              <a:defRPr sz="2000">
                <a:latin typeface="Arial" pitchFamily="34" charset="0"/>
                <a:cs typeface="Arial" pitchFamily="34" charset="0"/>
              </a:defRPr>
            </a:lvl2pPr>
            <a:lvl3pPr marL="342900" indent="-342900">
              <a:defRPr sz="1800">
                <a:latin typeface="Arial" pitchFamily="34" charset="0"/>
                <a:cs typeface="Arial" pitchFamily="34" charset="0"/>
              </a:defRPr>
            </a:lvl3pPr>
            <a:lvl4pPr marL="342900" indent="-342900">
              <a:defRPr sz="1600">
                <a:latin typeface="Arial" pitchFamily="34" charset="0"/>
                <a:cs typeface="Arial" pitchFamily="34" charset="0"/>
              </a:defRPr>
            </a:lvl4pPr>
            <a:lvl5pPr marL="342900" indent="-3429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92791" y="1598844"/>
            <a:ext cx="6802570" cy="49596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3"/>
          </p:nvPr>
        </p:nvSpPr>
        <p:spPr>
          <a:xfrm>
            <a:off x="1776165" y="2296796"/>
            <a:ext cx="3363871" cy="3951288"/>
          </a:xfrm>
        </p:spPr>
        <p:txBody>
          <a:bodyPr/>
          <a:lstStyle>
            <a:lvl1pPr marL="342900" indent="-342900">
              <a:defRPr sz="2400">
                <a:latin typeface="Arial" pitchFamily="34" charset="0"/>
                <a:cs typeface="Arial" pitchFamily="34" charset="0"/>
              </a:defRPr>
            </a:lvl1pPr>
            <a:lvl2pPr marL="342900" indent="-342900">
              <a:defRPr sz="2000">
                <a:latin typeface="Arial" pitchFamily="34" charset="0"/>
                <a:cs typeface="Arial" pitchFamily="34" charset="0"/>
              </a:defRPr>
            </a:lvl2pPr>
            <a:lvl3pPr marL="342900" indent="-342900">
              <a:defRPr sz="1800">
                <a:latin typeface="Arial" pitchFamily="34" charset="0"/>
                <a:cs typeface="Arial" pitchFamily="34" charset="0"/>
              </a:defRPr>
            </a:lvl3pPr>
            <a:lvl4pPr marL="342900" indent="-342900">
              <a:defRPr sz="1600">
                <a:latin typeface="Arial" pitchFamily="34" charset="0"/>
                <a:cs typeface="Arial" pitchFamily="34" charset="0"/>
              </a:defRPr>
            </a:lvl4pPr>
            <a:lvl5pPr marL="342900" indent="-3429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75" y="514974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3975" y="1629294"/>
            <a:ext cx="5486400" cy="3497304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975" y="5716484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236" y="1600200"/>
            <a:ext cx="6841375" cy="4525963"/>
          </a:xfrm>
        </p:spPr>
        <p:txBody>
          <a:bodyPr/>
          <a:lstStyle>
            <a:lvl2pPr marL="357188" indent="-357188">
              <a:defRPr/>
            </a:lvl2pPr>
            <a:lvl3pPr marL="357188" indent="-357188">
              <a:defRPr/>
            </a:lvl3pPr>
            <a:lvl4pPr marL="357188" indent="-357188">
              <a:defRPr/>
            </a:lvl4pPr>
            <a:lvl5pPr marL="357188" indent="-357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29" y="4149197"/>
            <a:ext cx="6833182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236" y="2649010"/>
            <a:ext cx="6841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11"/>
          </p:nvPr>
        </p:nvSpPr>
        <p:spPr>
          <a:xfrm>
            <a:off x="5439307" y="2294026"/>
            <a:ext cx="3363871" cy="3951288"/>
          </a:xfrm>
        </p:spPr>
        <p:txBody>
          <a:bodyPr/>
          <a:lstStyle>
            <a:lvl1pPr marL="342900" indent="-342900">
              <a:defRPr sz="2400">
                <a:latin typeface="Arial" pitchFamily="34" charset="0"/>
                <a:cs typeface="Arial" pitchFamily="34" charset="0"/>
              </a:defRPr>
            </a:lvl1pPr>
            <a:lvl2pPr marL="342900" indent="-342900">
              <a:defRPr sz="2000">
                <a:latin typeface="Arial" pitchFamily="34" charset="0"/>
                <a:cs typeface="Arial" pitchFamily="34" charset="0"/>
              </a:defRPr>
            </a:lvl2pPr>
            <a:lvl3pPr marL="342900" indent="-342900">
              <a:defRPr sz="1800">
                <a:latin typeface="Arial" pitchFamily="34" charset="0"/>
                <a:cs typeface="Arial" pitchFamily="34" charset="0"/>
              </a:defRPr>
            </a:lvl3pPr>
            <a:lvl4pPr marL="342900" indent="-342900">
              <a:defRPr sz="1600">
                <a:latin typeface="Arial" pitchFamily="34" charset="0"/>
                <a:cs typeface="Arial" pitchFamily="34" charset="0"/>
              </a:defRPr>
            </a:lvl4pPr>
            <a:lvl5pPr marL="342900" indent="-3429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92791" y="1598844"/>
            <a:ext cx="6802570" cy="49596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3"/>
          </p:nvPr>
        </p:nvSpPr>
        <p:spPr>
          <a:xfrm>
            <a:off x="1776165" y="2296796"/>
            <a:ext cx="3363871" cy="3951288"/>
          </a:xfrm>
        </p:spPr>
        <p:txBody>
          <a:bodyPr/>
          <a:lstStyle>
            <a:lvl1pPr marL="342900" indent="-342900">
              <a:defRPr sz="2400">
                <a:latin typeface="Arial" pitchFamily="34" charset="0"/>
                <a:cs typeface="Arial" pitchFamily="34" charset="0"/>
              </a:defRPr>
            </a:lvl1pPr>
            <a:lvl2pPr marL="342900" indent="-342900">
              <a:defRPr sz="2000">
                <a:latin typeface="Arial" pitchFamily="34" charset="0"/>
                <a:cs typeface="Arial" pitchFamily="34" charset="0"/>
              </a:defRPr>
            </a:lvl2pPr>
            <a:lvl3pPr marL="342900" indent="-342900">
              <a:defRPr sz="1800">
                <a:latin typeface="Arial" pitchFamily="34" charset="0"/>
                <a:cs typeface="Arial" pitchFamily="34" charset="0"/>
              </a:defRPr>
            </a:lvl3pPr>
            <a:lvl4pPr marL="342900" indent="-342900">
              <a:defRPr sz="1600">
                <a:latin typeface="Arial" pitchFamily="34" charset="0"/>
                <a:cs typeface="Arial" pitchFamily="34" charset="0"/>
              </a:defRPr>
            </a:lvl4pPr>
            <a:lvl5pPr marL="342900" indent="-3429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75" y="514974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3975" y="1629294"/>
            <a:ext cx="5486400" cy="3497304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975" y="5716484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236" y="1600200"/>
            <a:ext cx="6841375" cy="4525963"/>
          </a:xfrm>
        </p:spPr>
        <p:txBody>
          <a:bodyPr/>
          <a:lstStyle>
            <a:lvl2pPr marL="357188" indent="-357188">
              <a:defRPr/>
            </a:lvl2pPr>
            <a:lvl3pPr marL="357188" indent="-357188">
              <a:defRPr/>
            </a:lvl3pPr>
            <a:lvl4pPr marL="357188" indent="-357188">
              <a:defRPr/>
            </a:lvl4pPr>
            <a:lvl5pPr marL="357188" indent="-357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29" y="4149197"/>
            <a:ext cx="6833182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236" y="2649010"/>
            <a:ext cx="6841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11"/>
          </p:nvPr>
        </p:nvSpPr>
        <p:spPr>
          <a:xfrm>
            <a:off x="5439307" y="2294026"/>
            <a:ext cx="3363871" cy="3951288"/>
          </a:xfrm>
        </p:spPr>
        <p:txBody>
          <a:bodyPr/>
          <a:lstStyle>
            <a:lvl1pPr marL="342900" indent="-342900">
              <a:defRPr sz="2400">
                <a:latin typeface="Arial" pitchFamily="34" charset="0"/>
                <a:cs typeface="Arial" pitchFamily="34" charset="0"/>
              </a:defRPr>
            </a:lvl1pPr>
            <a:lvl2pPr marL="342900" indent="-342900">
              <a:defRPr sz="2000">
                <a:latin typeface="Arial" pitchFamily="34" charset="0"/>
                <a:cs typeface="Arial" pitchFamily="34" charset="0"/>
              </a:defRPr>
            </a:lvl2pPr>
            <a:lvl3pPr marL="342900" indent="-342900">
              <a:defRPr sz="1800">
                <a:latin typeface="Arial" pitchFamily="34" charset="0"/>
                <a:cs typeface="Arial" pitchFamily="34" charset="0"/>
              </a:defRPr>
            </a:lvl3pPr>
            <a:lvl4pPr marL="342900" indent="-342900">
              <a:defRPr sz="1600">
                <a:latin typeface="Arial" pitchFamily="34" charset="0"/>
                <a:cs typeface="Arial" pitchFamily="34" charset="0"/>
              </a:defRPr>
            </a:lvl4pPr>
            <a:lvl5pPr marL="342900" indent="-3429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92791" y="1598844"/>
            <a:ext cx="6802570" cy="49596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3"/>
          </p:nvPr>
        </p:nvSpPr>
        <p:spPr>
          <a:xfrm>
            <a:off x="1776165" y="2296796"/>
            <a:ext cx="3363871" cy="3951288"/>
          </a:xfrm>
        </p:spPr>
        <p:txBody>
          <a:bodyPr/>
          <a:lstStyle>
            <a:lvl1pPr marL="342900" indent="-342900">
              <a:defRPr sz="2400">
                <a:latin typeface="Arial" pitchFamily="34" charset="0"/>
                <a:cs typeface="Arial" pitchFamily="34" charset="0"/>
              </a:defRPr>
            </a:lvl1pPr>
            <a:lvl2pPr marL="342900" indent="-342900">
              <a:defRPr sz="2000">
                <a:latin typeface="Arial" pitchFamily="34" charset="0"/>
                <a:cs typeface="Arial" pitchFamily="34" charset="0"/>
              </a:defRPr>
            </a:lvl2pPr>
            <a:lvl3pPr marL="342900" indent="-342900">
              <a:defRPr sz="1800">
                <a:latin typeface="Arial" pitchFamily="34" charset="0"/>
                <a:cs typeface="Arial" pitchFamily="34" charset="0"/>
              </a:defRPr>
            </a:lvl3pPr>
            <a:lvl4pPr marL="342900" indent="-342900">
              <a:defRPr sz="1600">
                <a:latin typeface="Arial" pitchFamily="34" charset="0"/>
                <a:cs typeface="Arial" pitchFamily="34" charset="0"/>
              </a:defRPr>
            </a:lvl4pPr>
            <a:lvl5pPr marL="342900" indent="-3429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638300"/>
            <a:ext cx="1535113" cy="630238"/>
            <a:chOff x="0" y="1638300"/>
            <a:chExt cx="1535113" cy="6302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0" y="1638300"/>
              <a:ext cx="1535113" cy="630238"/>
              <a:chOff x="0" y="1638300"/>
              <a:chExt cx="1535113" cy="630238"/>
            </a:xfrm>
          </p:grpSpPr>
          <p:sp>
            <p:nvSpPr>
              <p:cNvPr id="3" name="Rectangle 1"/>
              <p:cNvSpPr>
                <a:spLocks noChangeArrowheads="1"/>
              </p:cNvSpPr>
              <p:nvPr userDrawn="1"/>
            </p:nvSpPr>
            <p:spPr bwMode="auto">
              <a:xfrm>
                <a:off x="0" y="1638300"/>
                <a:ext cx="1535113" cy="503238"/>
              </a:xfrm>
              <a:prstGeom prst="rect">
                <a:avLst/>
              </a:prstGeom>
              <a:solidFill>
                <a:srgbClr val="9BAFD2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" name="Rectangle 2"/>
              <p:cNvSpPr>
                <a:spLocks noChangeArrowheads="1"/>
              </p:cNvSpPr>
              <p:nvPr userDrawn="1"/>
            </p:nvSpPr>
            <p:spPr bwMode="auto">
              <a:xfrm>
                <a:off x="0" y="2141538"/>
                <a:ext cx="1535113" cy="127000"/>
              </a:xfrm>
              <a:prstGeom prst="rect">
                <a:avLst/>
              </a:prstGeom>
              <a:solidFill>
                <a:srgbClr val="C0CBE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0" y="172073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Phase 1 &amp; 2 </a:t>
              </a: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1536700" y="1641474"/>
            <a:ext cx="7607300" cy="523220"/>
          </a:xfrm>
          <a:prstGeom prst="rect">
            <a:avLst/>
          </a:prstGeom>
          <a:solidFill>
            <a:schemeClr val="bg1"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57188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Environmental Assessment Tools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Phase 1 &amp; 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75" y="514974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3975" y="1629294"/>
            <a:ext cx="5486400" cy="3497304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975" y="5716484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236" y="1600200"/>
            <a:ext cx="6841375" cy="4525963"/>
          </a:xfrm>
        </p:spPr>
        <p:txBody>
          <a:bodyPr/>
          <a:lstStyle>
            <a:lvl2pPr marL="357188" indent="-357188">
              <a:defRPr/>
            </a:lvl2pPr>
            <a:lvl3pPr marL="357188" indent="-357188">
              <a:defRPr/>
            </a:lvl3pPr>
            <a:lvl4pPr marL="357188" indent="-357188">
              <a:defRPr/>
            </a:lvl4pPr>
            <a:lvl5pPr marL="357188" indent="-357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29" y="4149197"/>
            <a:ext cx="6833182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236" y="2649010"/>
            <a:ext cx="6841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11"/>
          </p:nvPr>
        </p:nvSpPr>
        <p:spPr>
          <a:xfrm>
            <a:off x="5439307" y="2294026"/>
            <a:ext cx="3363871" cy="3951288"/>
          </a:xfrm>
        </p:spPr>
        <p:txBody>
          <a:bodyPr/>
          <a:lstStyle>
            <a:lvl1pPr marL="342900" indent="-342900">
              <a:defRPr sz="2400">
                <a:latin typeface="Arial" pitchFamily="34" charset="0"/>
                <a:cs typeface="Arial" pitchFamily="34" charset="0"/>
              </a:defRPr>
            </a:lvl1pPr>
            <a:lvl2pPr marL="342900" indent="-342900">
              <a:defRPr sz="2000">
                <a:latin typeface="Arial" pitchFamily="34" charset="0"/>
                <a:cs typeface="Arial" pitchFamily="34" charset="0"/>
              </a:defRPr>
            </a:lvl2pPr>
            <a:lvl3pPr marL="342900" indent="-342900">
              <a:defRPr sz="1800">
                <a:latin typeface="Arial" pitchFamily="34" charset="0"/>
                <a:cs typeface="Arial" pitchFamily="34" charset="0"/>
              </a:defRPr>
            </a:lvl3pPr>
            <a:lvl4pPr marL="342900" indent="-342900">
              <a:defRPr sz="1600">
                <a:latin typeface="Arial" pitchFamily="34" charset="0"/>
                <a:cs typeface="Arial" pitchFamily="34" charset="0"/>
              </a:defRPr>
            </a:lvl4pPr>
            <a:lvl5pPr marL="342900" indent="-3429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92791" y="1598844"/>
            <a:ext cx="6802570" cy="49596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3"/>
          </p:nvPr>
        </p:nvSpPr>
        <p:spPr>
          <a:xfrm>
            <a:off x="1776165" y="2296796"/>
            <a:ext cx="3363871" cy="3951288"/>
          </a:xfrm>
        </p:spPr>
        <p:txBody>
          <a:bodyPr/>
          <a:lstStyle>
            <a:lvl1pPr marL="342900" indent="-342900">
              <a:defRPr sz="2400">
                <a:latin typeface="Arial" pitchFamily="34" charset="0"/>
                <a:cs typeface="Arial" pitchFamily="34" charset="0"/>
              </a:defRPr>
            </a:lvl1pPr>
            <a:lvl2pPr marL="342900" indent="-342900">
              <a:defRPr sz="2000">
                <a:latin typeface="Arial" pitchFamily="34" charset="0"/>
                <a:cs typeface="Arial" pitchFamily="34" charset="0"/>
              </a:defRPr>
            </a:lvl2pPr>
            <a:lvl3pPr marL="342900" indent="-342900">
              <a:defRPr sz="1800">
                <a:latin typeface="Arial" pitchFamily="34" charset="0"/>
                <a:cs typeface="Arial" pitchFamily="34" charset="0"/>
              </a:defRPr>
            </a:lvl3pPr>
            <a:lvl4pPr marL="342900" indent="-342900">
              <a:defRPr sz="1600">
                <a:latin typeface="Arial" pitchFamily="34" charset="0"/>
                <a:cs typeface="Arial" pitchFamily="34" charset="0"/>
              </a:defRPr>
            </a:lvl4pPr>
            <a:lvl5pPr marL="342900" indent="-3429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975" y="514974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3975" y="1629294"/>
            <a:ext cx="5486400" cy="3497304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975" y="5716484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2641370"/>
            <a:ext cx="1535113" cy="630238"/>
            <a:chOff x="0" y="2641370"/>
            <a:chExt cx="1535113" cy="630238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2641370"/>
              <a:ext cx="1535113" cy="630238"/>
              <a:chOff x="0" y="1638300"/>
              <a:chExt cx="1535113" cy="630238"/>
            </a:xfrm>
          </p:grpSpPr>
          <p:sp>
            <p:nvSpPr>
              <p:cNvPr id="11" name="Rectangle 1"/>
              <p:cNvSpPr>
                <a:spLocks noChangeArrowheads="1"/>
              </p:cNvSpPr>
              <p:nvPr userDrawn="1"/>
            </p:nvSpPr>
            <p:spPr bwMode="auto">
              <a:xfrm>
                <a:off x="0" y="1638300"/>
                <a:ext cx="1535113" cy="503238"/>
              </a:xfrm>
              <a:prstGeom prst="rect">
                <a:avLst/>
              </a:prstGeom>
              <a:solidFill>
                <a:srgbClr val="9BAFD2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" name="Rectangle 2"/>
              <p:cNvSpPr>
                <a:spLocks noChangeArrowheads="1"/>
              </p:cNvSpPr>
              <p:nvPr userDrawn="1"/>
            </p:nvSpPr>
            <p:spPr bwMode="auto">
              <a:xfrm>
                <a:off x="0" y="2141538"/>
                <a:ext cx="1535113" cy="127000"/>
              </a:xfrm>
              <a:prstGeom prst="rect">
                <a:avLst/>
              </a:prstGeom>
              <a:solidFill>
                <a:srgbClr val="C0CBE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0" y="2745973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Phase 3</a:t>
              </a: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1536700" y="2644775"/>
            <a:ext cx="7607300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357188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Development of an online tool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Phase 3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3636242"/>
            <a:ext cx="1535113" cy="630238"/>
            <a:chOff x="0" y="3636242"/>
            <a:chExt cx="1535113" cy="630238"/>
          </a:xfrm>
        </p:grpSpPr>
        <p:grpSp>
          <p:nvGrpSpPr>
            <p:cNvPr id="9" name="Group 9"/>
            <p:cNvGrpSpPr/>
            <p:nvPr userDrawn="1"/>
          </p:nvGrpSpPr>
          <p:grpSpPr>
            <a:xfrm>
              <a:off x="0" y="3636242"/>
              <a:ext cx="1535113" cy="630238"/>
              <a:chOff x="0" y="1638300"/>
              <a:chExt cx="1535113" cy="630238"/>
            </a:xfrm>
          </p:grpSpPr>
          <p:sp>
            <p:nvSpPr>
              <p:cNvPr id="10" name="Rectangle 1"/>
              <p:cNvSpPr>
                <a:spLocks noChangeArrowheads="1"/>
              </p:cNvSpPr>
              <p:nvPr userDrawn="1"/>
            </p:nvSpPr>
            <p:spPr bwMode="auto">
              <a:xfrm>
                <a:off x="0" y="1638300"/>
                <a:ext cx="1535113" cy="503238"/>
              </a:xfrm>
              <a:prstGeom prst="rect">
                <a:avLst/>
              </a:prstGeom>
              <a:solidFill>
                <a:srgbClr val="9BAFD2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" name="Rectangle 2"/>
              <p:cNvSpPr>
                <a:spLocks noChangeArrowheads="1"/>
              </p:cNvSpPr>
              <p:nvPr userDrawn="1"/>
            </p:nvSpPr>
            <p:spPr bwMode="auto">
              <a:xfrm>
                <a:off x="0" y="2141538"/>
                <a:ext cx="1535113" cy="127000"/>
              </a:xfrm>
              <a:prstGeom prst="rect">
                <a:avLst/>
              </a:prstGeom>
              <a:solidFill>
                <a:srgbClr val="C0CBE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 userDrawn="1"/>
          </p:nvSpPr>
          <p:spPr>
            <a:xfrm>
              <a:off x="0" y="374072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Key findings </a:t>
              </a: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536700" y="3638550"/>
            <a:ext cx="7607300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357188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What have we found?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Key findings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4633192"/>
            <a:ext cx="1535113" cy="630238"/>
            <a:chOff x="0" y="4633192"/>
            <a:chExt cx="1535113" cy="630238"/>
          </a:xfrm>
        </p:grpSpPr>
        <p:grpSp>
          <p:nvGrpSpPr>
            <p:cNvPr id="9" name="Group 9"/>
            <p:cNvGrpSpPr/>
            <p:nvPr userDrawn="1"/>
          </p:nvGrpSpPr>
          <p:grpSpPr>
            <a:xfrm>
              <a:off x="0" y="4633192"/>
              <a:ext cx="1535113" cy="630238"/>
              <a:chOff x="0" y="1638300"/>
              <a:chExt cx="1535113" cy="630238"/>
            </a:xfrm>
          </p:grpSpPr>
          <p:sp>
            <p:nvSpPr>
              <p:cNvPr id="11" name="Rectangle 1"/>
              <p:cNvSpPr>
                <a:spLocks noChangeArrowheads="1"/>
              </p:cNvSpPr>
              <p:nvPr userDrawn="1"/>
            </p:nvSpPr>
            <p:spPr bwMode="auto">
              <a:xfrm>
                <a:off x="0" y="1638300"/>
                <a:ext cx="1535113" cy="503238"/>
              </a:xfrm>
              <a:prstGeom prst="rect">
                <a:avLst/>
              </a:prstGeom>
              <a:solidFill>
                <a:srgbClr val="9BAFD2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" name="Rectangle 2"/>
              <p:cNvSpPr>
                <a:spLocks noChangeArrowheads="1"/>
              </p:cNvSpPr>
              <p:nvPr userDrawn="1"/>
            </p:nvSpPr>
            <p:spPr bwMode="auto">
              <a:xfrm>
                <a:off x="0" y="2141538"/>
                <a:ext cx="1535113" cy="127000"/>
              </a:xfrm>
              <a:prstGeom prst="rect">
                <a:avLst/>
              </a:prstGeom>
              <a:solidFill>
                <a:srgbClr val="C0CBE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 userDrawn="1"/>
          </p:nvSpPr>
          <p:spPr>
            <a:xfrm>
              <a:off x="0" y="4741025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Feedback</a:t>
              </a: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536700" y="4640897"/>
            <a:ext cx="76073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57188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What others have to say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Feedback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5630142"/>
            <a:ext cx="1535113" cy="630238"/>
            <a:chOff x="0" y="5630142"/>
            <a:chExt cx="1535113" cy="630238"/>
          </a:xfrm>
        </p:grpSpPr>
        <p:grpSp>
          <p:nvGrpSpPr>
            <p:cNvPr id="9" name="Group 9"/>
            <p:cNvGrpSpPr/>
            <p:nvPr userDrawn="1"/>
          </p:nvGrpSpPr>
          <p:grpSpPr>
            <a:xfrm>
              <a:off x="0" y="5630142"/>
              <a:ext cx="1535113" cy="630238"/>
              <a:chOff x="0" y="1638300"/>
              <a:chExt cx="1535113" cy="630238"/>
            </a:xfrm>
          </p:grpSpPr>
          <p:sp>
            <p:nvSpPr>
              <p:cNvPr id="10" name="Rectangle 1"/>
              <p:cNvSpPr>
                <a:spLocks noChangeArrowheads="1"/>
              </p:cNvSpPr>
              <p:nvPr userDrawn="1"/>
            </p:nvSpPr>
            <p:spPr bwMode="auto">
              <a:xfrm>
                <a:off x="0" y="1638300"/>
                <a:ext cx="1535113" cy="503238"/>
              </a:xfrm>
              <a:prstGeom prst="rect">
                <a:avLst/>
              </a:prstGeom>
              <a:solidFill>
                <a:srgbClr val="9BAFD2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" name="Rectangle 2"/>
              <p:cNvSpPr>
                <a:spLocks noChangeArrowheads="1"/>
              </p:cNvSpPr>
              <p:nvPr userDrawn="1"/>
            </p:nvSpPr>
            <p:spPr bwMode="auto">
              <a:xfrm>
                <a:off x="0" y="2141538"/>
                <a:ext cx="1535113" cy="127000"/>
              </a:xfrm>
              <a:prstGeom prst="rect">
                <a:avLst/>
              </a:prstGeom>
              <a:solidFill>
                <a:srgbClr val="C0CBE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 userDrawn="1"/>
          </p:nvSpPr>
          <p:spPr>
            <a:xfrm>
              <a:off x="0" y="5724698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Next steps</a:t>
              </a: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536700" y="5634355"/>
            <a:ext cx="7607300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357188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Where now?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Next steps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 D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2700" y="0"/>
            <a:ext cx="1839913" cy="6521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2141538"/>
            <a:ext cx="1535113" cy="127000"/>
          </a:xfrm>
          <a:prstGeom prst="rect">
            <a:avLst/>
          </a:prstGeom>
          <a:solidFill>
            <a:srgbClr val="C0CBE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638300"/>
            <a:ext cx="1535113" cy="503238"/>
            <a:chOff x="0" y="1638300"/>
            <a:chExt cx="1535113" cy="503238"/>
          </a:xfrm>
        </p:grpSpPr>
        <p:sp>
          <p:nvSpPr>
            <p:cNvPr id="3" name="Rectangle 1"/>
            <p:cNvSpPr>
              <a:spLocks noChangeArrowheads="1"/>
            </p:cNvSpPr>
            <p:nvPr userDrawn="1"/>
          </p:nvSpPr>
          <p:spPr bwMode="auto">
            <a:xfrm>
              <a:off x="0" y="1638300"/>
              <a:ext cx="1535113" cy="503238"/>
            </a:xfrm>
            <a:prstGeom prst="rect">
              <a:avLst/>
            </a:prstGeom>
            <a:solidFill>
              <a:srgbClr val="9BAFD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0" y="172073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Phase 1 &amp; 2 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Straight Connector 7"/>
          <p:cNvCxnSpPr>
            <a:cxnSpLocks noChangeShapeType="1"/>
          </p:cNvCxnSpPr>
          <p:nvPr/>
        </p:nvCxnSpPr>
        <p:spPr bwMode="auto">
          <a:xfrm>
            <a:off x="76200" y="6380163"/>
            <a:ext cx="895985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027" name="Straight Connector 9"/>
          <p:cNvCxnSpPr>
            <a:cxnSpLocks noChangeShapeType="1"/>
          </p:cNvCxnSpPr>
          <p:nvPr/>
        </p:nvCxnSpPr>
        <p:spPr bwMode="auto">
          <a:xfrm>
            <a:off x="76200" y="6380163"/>
            <a:ext cx="8759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28" name="TextBox 23"/>
          <p:cNvSpPr txBox="1">
            <a:spLocks noChangeArrowheads="1"/>
          </p:cNvSpPr>
          <p:nvPr/>
        </p:nvSpPr>
        <p:spPr bwMode="auto">
          <a:xfrm>
            <a:off x="7551738" y="6673850"/>
            <a:ext cx="1863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>
              <a:defRPr/>
            </a:pPr>
            <a:r>
              <a:rPr lang="en-GB" sz="800" b="0" dirty="0"/>
              <a:t>Thursday 24</a:t>
            </a:r>
            <a:r>
              <a:rPr lang="en-GB" sz="800" b="0" baseline="30000" dirty="0"/>
              <a:t>th</a:t>
            </a:r>
            <a:r>
              <a:rPr lang="en-GB" sz="800" b="0" dirty="0"/>
              <a:t> May 2012</a:t>
            </a:r>
          </a:p>
        </p:txBody>
      </p:sp>
      <p:cxnSp>
        <p:nvCxnSpPr>
          <p:cNvPr id="1029" name="Straight Connector 30"/>
          <p:cNvCxnSpPr>
            <a:cxnSpLocks noChangeShapeType="1"/>
          </p:cNvCxnSpPr>
          <p:nvPr/>
        </p:nvCxnSpPr>
        <p:spPr bwMode="auto">
          <a:xfrm flipV="1">
            <a:off x="0" y="6573838"/>
            <a:ext cx="9144000" cy="952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030" name="Straight Connector 33"/>
          <p:cNvCxnSpPr>
            <a:cxnSpLocks noChangeShapeType="1"/>
          </p:cNvCxnSpPr>
          <p:nvPr/>
        </p:nvCxnSpPr>
        <p:spPr bwMode="auto">
          <a:xfrm>
            <a:off x="0" y="669925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031" name="Picture 56" descr="SC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6350" y="6705600"/>
            <a:ext cx="8270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Box 14"/>
          <p:cNvSpPr txBox="1">
            <a:spLocks noChangeArrowheads="1"/>
          </p:cNvSpPr>
          <p:nvPr/>
        </p:nvSpPr>
        <p:spPr bwMode="auto">
          <a:xfrm>
            <a:off x="1246188" y="6673850"/>
            <a:ext cx="3929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>
              <a:defRPr/>
            </a:pPr>
            <a:r>
              <a:rPr lang="en-GB" sz="800" b="0" dirty="0"/>
              <a:t>Shelter Meeting 12a Day 1  is hosted by the Norwegian Refugee Council</a:t>
            </a:r>
          </a:p>
        </p:txBody>
      </p:sp>
      <p:pic>
        <p:nvPicPr>
          <p:cNvPr id="1033" name="Picture 11" descr="10b-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950" y="-1588"/>
            <a:ext cx="134778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\\192.168.1.38\shelterfiles\S1_ShelterMeeting\SM12a\13. Graphics\powerpoint_header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983341"/>
          </a:xfrm>
          <a:prstGeom prst="rect">
            <a:avLst/>
          </a:prstGeom>
          <a:noFill/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Environmental Shelter Tool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39" r:id="rId1"/>
    <p:sldLayoutId id="2147488362" r:id="rId2"/>
    <p:sldLayoutId id="2147488385" r:id="rId3"/>
    <p:sldLayoutId id="2147488402" r:id="rId4"/>
    <p:sldLayoutId id="2147488406" r:id="rId5"/>
    <p:sldLayoutId id="2147488407" r:id="rId6"/>
    <p:sldLayoutId id="2147488408" r:id="rId7"/>
    <p:sldLayoutId id="2147488363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806335"/>
            <a:ext cx="1535113" cy="6051665"/>
          </a:xfrm>
          <a:prstGeom prst="rect">
            <a:avLst/>
          </a:prstGeom>
          <a:solidFill>
            <a:srgbClr val="C0CB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GB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700838"/>
            <a:ext cx="9144000" cy="1571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26" name="Straight Connector 7"/>
          <p:cNvCxnSpPr>
            <a:cxnSpLocks noChangeShapeType="1"/>
          </p:cNvCxnSpPr>
          <p:nvPr/>
        </p:nvCxnSpPr>
        <p:spPr bwMode="auto">
          <a:xfrm>
            <a:off x="76200" y="6380163"/>
            <a:ext cx="895985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027" name="Straight Connector 9"/>
          <p:cNvCxnSpPr>
            <a:cxnSpLocks noChangeShapeType="1"/>
          </p:cNvCxnSpPr>
          <p:nvPr/>
        </p:nvCxnSpPr>
        <p:spPr bwMode="auto">
          <a:xfrm>
            <a:off x="76200" y="6380163"/>
            <a:ext cx="8759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28" name="TextBox 23"/>
          <p:cNvSpPr txBox="1">
            <a:spLocks noChangeArrowheads="1"/>
          </p:cNvSpPr>
          <p:nvPr/>
        </p:nvSpPr>
        <p:spPr bwMode="auto">
          <a:xfrm>
            <a:off x="7551738" y="6673850"/>
            <a:ext cx="1863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>
              <a:defRPr/>
            </a:pPr>
            <a:r>
              <a:rPr lang="en-GB" sz="800" b="0" dirty="0"/>
              <a:t>Thursday 24</a:t>
            </a:r>
            <a:r>
              <a:rPr lang="en-GB" sz="800" b="0" baseline="30000" dirty="0"/>
              <a:t>th</a:t>
            </a:r>
            <a:r>
              <a:rPr lang="en-GB" sz="800" b="0" dirty="0"/>
              <a:t> May 2012</a:t>
            </a:r>
          </a:p>
        </p:txBody>
      </p:sp>
      <p:cxnSp>
        <p:nvCxnSpPr>
          <p:cNvPr id="1029" name="Straight Connector 30"/>
          <p:cNvCxnSpPr>
            <a:cxnSpLocks noChangeShapeType="1"/>
          </p:cNvCxnSpPr>
          <p:nvPr/>
        </p:nvCxnSpPr>
        <p:spPr bwMode="auto">
          <a:xfrm flipV="1">
            <a:off x="0" y="6573838"/>
            <a:ext cx="9144000" cy="952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030" name="Straight Connector 33"/>
          <p:cNvCxnSpPr>
            <a:cxnSpLocks noChangeShapeType="1"/>
          </p:cNvCxnSpPr>
          <p:nvPr userDrawn="1"/>
        </p:nvCxnSpPr>
        <p:spPr bwMode="auto">
          <a:xfrm>
            <a:off x="0" y="669925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031" name="Picture 56" descr="SC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350" y="6705600"/>
            <a:ext cx="8270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Box 14"/>
          <p:cNvSpPr txBox="1">
            <a:spLocks noChangeArrowheads="1"/>
          </p:cNvSpPr>
          <p:nvPr/>
        </p:nvSpPr>
        <p:spPr bwMode="auto">
          <a:xfrm>
            <a:off x="1246188" y="6673850"/>
            <a:ext cx="3929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>
              <a:defRPr/>
            </a:pPr>
            <a:r>
              <a:rPr lang="en-GB" sz="800" b="0" dirty="0"/>
              <a:t>Shelter Meeting 12a Day 1  is hosted by the Norwegian Refugee Council</a:t>
            </a:r>
          </a:p>
        </p:txBody>
      </p:sp>
      <p:pic>
        <p:nvPicPr>
          <p:cNvPr id="1033" name="Picture 11" descr="10b-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-1588"/>
            <a:ext cx="134778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 userDrawn="1"/>
        </p:nvGrpSpPr>
        <p:grpSpPr>
          <a:xfrm>
            <a:off x="0" y="1720737"/>
            <a:ext cx="1529542" cy="4311738"/>
            <a:chOff x="0" y="1720737"/>
            <a:chExt cx="1529542" cy="4311738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0" y="172073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Phase 1 &amp; 2 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0" y="2745973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Phase 3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0" y="374072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Key findings 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0" y="4741025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Feedback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0" y="5724698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Next steps</a:t>
              </a:r>
            </a:p>
          </p:txBody>
        </p:sp>
      </p:grpSp>
      <p:pic>
        <p:nvPicPr>
          <p:cNvPr id="19" name="Picture 11" descr="\\192.168.1.38\shelterfiles\S1_ShelterMeeting\SM12a\13. Graphics\powerpoint_header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983341"/>
          </a:xfrm>
          <a:prstGeom prst="rect">
            <a:avLst/>
          </a:prstGeom>
          <a:noFill/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Environmental Shelter Tool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92" r:id="rId1"/>
    <p:sldLayoutId id="2147488396" r:id="rId2"/>
    <p:sldLayoutId id="2147488399" r:id="rId3"/>
    <p:sldLayoutId id="2147488400" r:id="rId4"/>
    <p:sldLayoutId id="2147488401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806335"/>
            <a:ext cx="1535113" cy="6051665"/>
          </a:xfrm>
          <a:prstGeom prst="rect">
            <a:avLst/>
          </a:prstGeom>
          <a:solidFill>
            <a:srgbClr val="C0CB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GB"/>
          </a:p>
        </p:txBody>
      </p:sp>
      <p:pic>
        <p:nvPicPr>
          <p:cNvPr id="25" name="Picture 11" descr="\\192.168.1.38\shelterfiles\S1_ShelterMeeting\SM12a\13. Graphics\powerpoint_header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983341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236" y="1600200"/>
            <a:ext cx="68995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720737"/>
            <a:ext cx="1529542" cy="4311738"/>
            <a:chOff x="0" y="1720737"/>
            <a:chExt cx="1529542" cy="4311738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0" y="172073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Phase 1 &amp; 2 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0" y="2745973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Phase 3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0" y="374072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Key findings 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0" y="4741025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Feedback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0" y="5724698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Next steps</a:t>
              </a: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0" y="1638300"/>
            <a:ext cx="1535113" cy="503238"/>
            <a:chOff x="0" y="1638300"/>
            <a:chExt cx="1535113" cy="503238"/>
          </a:xfrm>
        </p:grpSpPr>
        <p:sp>
          <p:nvSpPr>
            <p:cNvPr id="18" name="Rectangle 1"/>
            <p:cNvSpPr>
              <a:spLocks noChangeArrowheads="1"/>
            </p:cNvSpPr>
            <p:nvPr userDrawn="1"/>
          </p:nvSpPr>
          <p:spPr bwMode="auto">
            <a:xfrm>
              <a:off x="0" y="1638300"/>
              <a:ext cx="1535113" cy="503238"/>
            </a:xfrm>
            <a:prstGeom prst="rect">
              <a:avLst/>
            </a:prstGeom>
            <a:solidFill>
              <a:srgbClr val="9BAFD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0" y="172073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Phase 1 &amp; 2 </a:t>
              </a:r>
            </a:p>
          </p:txBody>
        </p:sp>
      </p:grpSp>
      <p:sp>
        <p:nvSpPr>
          <p:cNvPr id="20" name="Rectangle 19"/>
          <p:cNvSpPr/>
          <p:nvPr userDrawn="1"/>
        </p:nvSpPr>
        <p:spPr bwMode="auto">
          <a:xfrm>
            <a:off x="0" y="6700838"/>
            <a:ext cx="9144000" cy="1571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 userDrawn="1"/>
        </p:nvSpPr>
        <p:spPr bwMode="auto">
          <a:xfrm>
            <a:off x="7551738" y="6673850"/>
            <a:ext cx="1863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>
              <a:defRPr/>
            </a:pPr>
            <a:r>
              <a:rPr lang="en-GB" sz="800" b="0" dirty="0"/>
              <a:t>Thursday 24</a:t>
            </a:r>
            <a:r>
              <a:rPr lang="en-GB" sz="800" b="0" baseline="30000" dirty="0"/>
              <a:t>th</a:t>
            </a:r>
            <a:r>
              <a:rPr lang="en-GB" sz="800" b="0" dirty="0"/>
              <a:t> May 2012</a:t>
            </a:r>
          </a:p>
        </p:txBody>
      </p:sp>
      <p:cxnSp>
        <p:nvCxnSpPr>
          <p:cNvPr id="22" name="Straight Connector 33"/>
          <p:cNvCxnSpPr>
            <a:cxnSpLocks noChangeShapeType="1"/>
          </p:cNvCxnSpPr>
          <p:nvPr userDrawn="1"/>
        </p:nvCxnSpPr>
        <p:spPr bwMode="auto">
          <a:xfrm>
            <a:off x="0" y="669925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3" name="Picture 56" descr="SC log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6705600"/>
            <a:ext cx="8270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4"/>
          <p:cNvSpPr txBox="1">
            <a:spLocks noChangeArrowheads="1"/>
          </p:cNvSpPr>
          <p:nvPr userDrawn="1"/>
        </p:nvSpPr>
        <p:spPr bwMode="auto">
          <a:xfrm>
            <a:off x="1246188" y="6673850"/>
            <a:ext cx="3929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>
              <a:defRPr/>
            </a:pPr>
            <a:r>
              <a:rPr lang="en-GB" sz="800" b="0" dirty="0"/>
              <a:t>Shelter Meeting 12a Day 1  is hosted by the Norwegian Refugee Council</a:t>
            </a:r>
          </a:p>
        </p:txBody>
      </p:sp>
      <p:sp>
        <p:nvSpPr>
          <p:cNvPr id="28" name="Title Placeholder 1"/>
          <p:cNvSpPr txBox="1">
            <a:spLocks/>
          </p:cNvSpPr>
          <p:nvPr userDrawn="1"/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Phase 1 &amp; 2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11" r:id="rId1"/>
    <p:sldLayoutId id="2147488412" r:id="rId2"/>
    <p:sldLayoutId id="2147488414" r:id="rId3"/>
    <p:sldLayoutId id="2147488440" r:id="rId4"/>
    <p:sldLayoutId id="214748841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806335"/>
            <a:ext cx="1535113" cy="6051665"/>
          </a:xfrm>
          <a:prstGeom prst="rect">
            <a:avLst/>
          </a:prstGeom>
          <a:solidFill>
            <a:srgbClr val="C0CB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GB"/>
          </a:p>
        </p:txBody>
      </p:sp>
      <p:pic>
        <p:nvPicPr>
          <p:cNvPr id="30" name="Picture 11" descr="\\192.168.1.38\shelterfiles\S1_ShelterMeeting\SM12a\13. Graphics\powerpoint_header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983341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236" y="1600200"/>
            <a:ext cx="68995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7"/>
          <p:cNvGrpSpPr/>
          <p:nvPr userDrawn="1"/>
        </p:nvGrpSpPr>
        <p:grpSpPr>
          <a:xfrm>
            <a:off x="0" y="1720737"/>
            <a:ext cx="1529542" cy="4311738"/>
            <a:chOff x="0" y="1720737"/>
            <a:chExt cx="1529542" cy="4311738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0" y="172073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Phase 1 &amp; 2 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0" y="2745973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Phase 3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0" y="374072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Key findings 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0" y="4741025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Feedback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0" y="5724698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Next steps</a:t>
              </a:r>
            </a:p>
          </p:txBody>
        </p:sp>
      </p:grpSp>
      <p:sp>
        <p:nvSpPr>
          <p:cNvPr id="20" name="Rectangle 19"/>
          <p:cNvSpPr/>
          <p:nvPr userDrawn="1"/>
        </p:nvSpPr>
        <p:spPr bwMode="auto">
          <a:xfrm>
            <a:off x="0" y="6700838"/>
            <a:ext cx="9144000" cy="1571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 userDrawn="1"/>
        </p:nvSpPr>
        <p:spPr bwMode="auto">
          <a:xfrm>
            <a:off x="7551738" y="6673850"/>
            <a:ext cx="1863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>
              <a:defRPr/>
            </a:pPr>
            <a:r>
              <a:rPr lang="en-GB" sz="800" b="0" dirty="0"/>
              <a:t>Thursday 24</a:t>
            </a:r>
            <a:r>
              <a:rPr lang="en-GB" sz="800" b="0" baseline="30000" dirty="0"/>
              <a:t>th</a:t>
            </a:r>
            <a:r>
              <a:rPr lang="en-GB" sz="800" b="0" dirty="0"/>
              <a:t> May 2012</a:t>
            </a:r>
          </a:p>
        </p:txBody>
      </p:sp>
      <p:cxnSp>
        <p:nvCxnSpPr>
          <p:cNvPr id="22" name="Straight Connector 33"/>
          <p:cNvCxnSpPr>
            <a:cxnSpLocks noChangeShapeType="1"/>
          </p:cNvCxnSpPr>
          <p:nvPr userDrawn="1"/>
        </p:nvCxnSpPr>
        <p:spPr bwMode="auto">
          <a:xfrm>
            <a:off x="0" y="669925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3" name="Picture 56" descr="SC 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350" y="6705600"/>
            <a:ext cx="8270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4"/>
          <p:cNvSpPr txBox="1">
            <a:spLocks noChangeArrowheads="1"/>
          </p:cNvSpPr>
          <p:nvPr userDrawn="1"/>
        </p:nvSpPr>
        <p:spPr bwMode="auto">
          <a:xfrm>
            <a:off x="1246188" y="6673850"/>
            <a:ext cx="3929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>
              <a:defRPr/>
            </a:pPr>
            <a:r>
              <a:rPr lang="en-GB" sz="800" b="0" dirty="0"/>
              <a:t>Shelter Meeting 12a Day 1  is hosted by the Norwegian Refugee Council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0" y="2646911"/>
            <a:ext cx="1535113" cy="503238"/>
            <a:chOff x="0" y="2646911"/>
            <a:chExt cx="1535113" cy="503238"/>
          </a:xfrm>
        </p:grpSpPr>
        <p:sp>
          <p:nvSpPr>
            <p:cNvPr id="28" name="Rectangle 1"/>
            <p:cNvSpPr>
              <a:spLocks noChangeArrowheads="1"/>
            </p:cNvSpPr>
            <p:nvPr userDrawn="1"/>
          </p:nvSpPr>
          <p:spPr bwMode="auto">
            <a:xfrm>
              <a:off x="0" y="2646911"/>
              <a:ext cx="1535113" cy="503238"/>
            </a:xfrm>
            <a:prstGeom prst="rect">
              <a:avLst/>
            </a:prstGeom>
            <a:solidFill>
              <a:srgbClr val="9BAFD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0" y="2745973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Phase 3</a:t>
              </a:r>
            </a:p>
          </p:txBody>
        </p:sp>
      </p:grpSp>
      <p:sp>
        <p:nvSpPr>
          <p:cNvPr id="32" name="Title Placeholder 1"/>
          <p:cNvSpPr txBox="1">
            <a:spLocks/>
          </p:cNvSpPr>
          <p:nvPr userDrawn="1"/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Phase 3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20" r:id="rId1"/>
    <p:sldLayoutId id="2147488421" r:id="rId2"/>
    <p:sldLayoutId id="2147488422" r:id="rId3"/>
    <p:sldLayoutId id="214748842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806335"/>
            <a:ext cx="1535113" cy="6051665"/>
          </a:xfrm>
          <a:prstGeom prst="rect">
            <a:avLst/>
          </a:prstGeom>
          <a:solidFill>
            <a:srgbClr val="C0CB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GB"/>
          </a:p>
        </p:txBody>
      </p:sp>
      <p:pic>
        <p:nvPicPr>
          <p:cNvPr id="30" name="Picture 11" descr="\\192.168.1.38\shelterfiles\S1_ShelterMeeting\SM12a\13. Graphics\powerpoint_header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983341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236" y="1600200"/>
            <a:ext cx="68995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7"/>
          <p:cNvGrpSpPr/>
          <p:nvPr userDrawn="1"/>
        </p:nvGrpSpPr>
        <p:grpSpPr>
          <a:xfrm>
            <a:off x="0" y="1720737"/>
            <a:ext cx="1529542" cy="4311738"/>
            <a:chOff x="0" y="1720737"/>
            <a:chExt cx="1529542" cy="4311738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0" y="172073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Phase 1 &amp; 2 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0" y="2745973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Phase 3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0" y="374072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Key findings 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0" y="4741025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Feedback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0" y="5724698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Next steps</a:t>
              </a:r>
            </a:p>
          </p:txBody>
        </p:sp>
      </p:grpSp>
      <p:sp>
        <p:nvSpPr>
          <p:cNvPr id="20" name="Rectangle 19"/>
          <p:cNvSpPr/>
          <p:nvPr userDrawn="1"/>
        </p:nvSpPr>
        <p:spPr bwMode="auto">
          <a:xfrm>
            <a:off x="0" y="6700838"/>
            <a:ext cx="9144000" cy="1571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 userDrawn="1"/>
        </p:nvSpPr>
        <p:spPr bwMode="auto">
          <a:xfrm>
            <a:off x="7551738" y="6673850"/>
            <a:ext cx="1863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>
              <a:defRPr/>
            </a:pPr>
            <a:r>
              <a:rPr lang="en-GB" sz="800" b="0" dirty="0"/>
              <a:t>Thursday 24</a:t>
            </a:r>
            <a:r>
              <a:rPr lang="en-GB" sz="800" b="0" baseline="30000" dirty="0"/>
              <a:t>th</a:t>
            </a:r>
            <a:r>
              <a:rPr lang="en-GB" sz="800" b="0" dirty="0"/>
              <a:t> May 2012</a:t>
            </a:r>
          </a:p>
        </p:txBody>
      </p:sp>
      <p:cxnSp>
        <p:nvCxnSpPr>
          <p:cNvPr id="22" name="Straight Connector 33"/>
          <p:cNvCxnSpPr>
            <a:cxnSpLocks noChangeShapeType="1"/>
          </p:cNvCxnSpPr>
          <p:nvPr userDrawn="1"/>
        </p:nvCxnSpPr>
        <p:spPr bwMode="auto">
          <a:xfrm>
            <a:off x="0" y="669925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3" name="Picture 56" descr="SC 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350" y="6705600"/>
            <a:ext cx="8270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4"/>
          <p:cNvSpPr txBox="1">
            <a:spLocks noChangeArrowheads="1"/>
          </p:cNvSpPr>
          <p:nvPr userDrawn="1"/>
        </p:nvSpPr>
        <p:spPr bwMode="auto">
          <a:xfrm>
            <a:off x="1246188" y="6673850"/>
            <a:ext cx="3929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>
              <a:defRPr/>
            </a:pPr>
            <a:r>
              <a:rPr lang="en-GB" sz="800" b="0" dirty="0"/>
              <a:t>Shelter Meeting 12a Day 1  is hosted by the Norwegian Refugee Council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3641668"/>
            <a:ext cx="1535113" cy="503238"/>
            <a:chOff x="0" y="3641668"/>
            <a:chExt cx="1535113" cy="503238"/>
          </a:xfrm>
        </p:grpSpPr>
        <p:sp>
          <p:nvSpPr>
            <p:cNvPr id="26" name="Rectangle 1"/>
            <p:cNvSpPr>
              <a:spLocks noChangeArrowheads="1"/>
            </p:cNvSpPr>
            <p:nvPr userDrawn="1"/>
          </p:nvSpPr>
          <p:spPr bwMode="auto">
            <a:xfrm>
              <a:off x="0" y="3641668"/>
              <a:ext cx="1535113" cy="503238"/>
            </a:xfrm>
            <a:prstGeom prst="rect">
              <a:avLst/>
            </a:prstGeom>
            <a:solidFill>
              <a:srgbClr val="9BAFD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0" y="374072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Key findings </a:t>
              </a:r>
            </a:p>
          </p:txBody>
        </p:sp>
      </p:grpSp>
      <p:sp>
        <p:nvSpPr>
          <p:cNvPr id="31" name="Title Placeholder 1"/>
          <p:cNvSpPr txBox="1">
            <a:spLocks/>
          </p:cNvSpPr>
          <p:nvPr userDrawn="1"/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Key findings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25" r:id="rId1"/>
    <p:sldLayoutId id="2147488426" r:id="rId2"/>
    <p:sldLayoutId id="2147488441" r:id="rId3"/>
    <p:sldLayoutId id="214748842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806335"/>
            <a:ext cx="1535113" cy="6051665"/>
          </a:xfrm>
          <a:prstGeom prst="rect">
            <a:avLst/>
          </a:prstGeom>
          <a:solidFill>
            <a:srgbClr val="C0CB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GB"/>
          </a:p>
        </p:txBody>
      </p:sp>
      <p:pic>
        <p:nvPicPr>
          <p:cNvPr id="30" name="Picture 11" descr="\\192.168.1.38\shelterfiles\S1_ShelterMeeting\SM12a\13. Graphics\powerpoint_header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983341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236" y="1600200"/>
            <a:ext cx="68995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7"/>
          <p:cNvGrpSpPr/>
          <p:nvPr userDrawn="1"/>
        </p:nvGrpSpPr>
        <p:grpSpPr>
          <a:xfrm>
            <a:off x="0" y="1720737"/>
            <a:ext cx="1529542" cy="4311738"/>
            <a:chOff x="0" y="1720737"/>
            <a:chExt cx="1529542" cy="4311738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0" y="172073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Phase 1 &amp; 2 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0" y="2745973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Phase 3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0" y="374072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Key findings 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0" y="4741025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Feedback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0" y="5724698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Next steps</a:t>
              </a:r>
            </a:p>
          </p:txBody>
        </p:sp>
      </p:grpSp>
      <p:sp>
        <p:nvSpPr>
          <p:cNvPr id="20" name="Rectangle 19"/>
          <p:cNvSpPr/>
          <p:nvPr userDrawn="1"/>
        </p:nvSpPr>
        <p:spPr bwMode="auto">
          <a:xfrm>
            <a:off x="0" y="6700838"/>
            <a:ext cx="9144000" cy="1571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 userDrawn="1"/>
        </p:nvSpPr>
        <p:spPr bwMode="auto">
          <a:xfrm>
            <a:off x="7551738" y="6673850"/>
            <a:ext cx="1863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>
              <a:defRPr/>
            </a:pPr>
            <a:r>
              <a:rPr lang="en-GB" sz="800" b="0" dirty="0"/>
              <a:t>Thursday 24</a:t>
            </a:r>
            <a:r>
              <a:rPr lang="en-GB" sz="800" b="0" baseline="30000" dirty="0"/>
              <a:t>th</a:t>
            </a:r>
            <a:r>
              <a:rPr lang="en-GB" sz="800" b="0" dirty="0"/>
              <a:t> May 2012</a:t>
            </a:r>
          </a:p>
        </p:txBody>
      </p:sp>
      <p:cxnSp>
        <p:nvCxnSpPr>
          <p:cNvPr id="22" name="Straight Connector 33"/>
          <p:cNvCxnSpPr>
            <a:cxnSpLocks noChangeShapeType="1"/>
          </p:cNvCxnSpPr>
          <p:nvPr userDrawn="1"/>
        </p:nvCxnSpPr>
        <p:spPr bwMode="auto">
          <a:xfrm>
            <a:off x="0" y="669925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3" name="Picture 56" descr="SC 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350" y="6705600"/>
            <a:ext cx="8270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4"/>
          <p:cNvSpPr txBox="1">
            <a:spLocks noChangeArrowheads="1"/>
          </p:cNvSpPr>
          <p:nvPr userDrawn="1"/>
        </p:nvSpPr>
        <p:spPr bwMode="auto">
          <a:xfrm>
            <a:off x="1246188" y="6673850"/>
            <a:ext cx="3929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>
              <a:defRPr/>
            </a:pPr>
            <a:r>
              <a:rPr lang="en-GB" sz="800" b="0" dirty="0"/>
              <a:t>Shelter Meeting 12a Day 1  is hosted by the Norwegian Refugee Council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4636424"/>
            <a:ext cx="1535113" cy="503238"/>
            <a:chOff x="0" y="4636424"/>
            <a:chExt cx="1535113" cy="503238"/>
          </a:xfrm>
        </p:grpSpPr>
        <p:sp>
          <p:nvSpPr>
            <p:cNvPr id="28" name="Rectangle 1"/>
            <p:cNvSpPr>
              <a:spLocks noChangeArrowheads="1"/>
            </p:cNvSpPr>
            <p:nvPr userDrawn="1"/>
          </p:nvSpPr>
          <p:spPr bwMode="auto">
            <a:xfrm>
              <a:off x="0" y="4636424"/>
              <a:ext cx="1535113" cy="503238"/>
            </a:xfrm>
            <a:prstGeom prst="rect">
              <a:avLst/>
            </a:prstGeom>
            <a:solidFill>
              <a:srgbClr val="9BAFD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0" y="4741025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Feedback</a:t>
              </a:r>
            </a:p>
          </p:txBody>
        </p:sp>
      </p:grpSp>
      <p:sp>
        <p:nvSpPr>
          <p:cNvPr id="31" name="Title Placeholder 1"/>
          <p:cNvSpPr txBox="1">
            <a:spLocks/>
          </p:cNvSpPr>
          <p:nvPr userDrawn="1"/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Feedback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30" r:id="rId1"/>
    <p:sldLayoutId id="2147488431" r:id="rId2"/>
    <p:sldLayoutId id="2147488442" r:id="rId3"/>
    <p:sldLayoutId id="214748843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806335"/>
            <a:ext cx="1535113" cy="6051665"/>
          </a:xfrm>
          <a:prstGeom prst="rect">
            <a:avLst/>
          </a:prstGeom>
          <a:solidFill>
            <a:srgbClr val="C0CB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GB"/>
          </a:p>
        </p:txBody>
      </p:sp>
      <p:pic>
        <p:nvPicPr>
          <p:cNvPr id="31" name="Picture 11" descr="\\192.168.1.38\shelterfiles\S1_ShelterMeeting\SM12a\13. Graphics\powerpoint_header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983341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236" y="1600200"/>
            <a:ext cx="68995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7"/>
          <p:cNvGrpSpPr/>
          <p:nvPr userDrawn="1"/>
        </p:nvGrpSpPr>
        <p:grpSpPr>
          <a:xfrm>
            <a:off x="0" y="1720737"/>
            <a:ext cx="1529542" cy="4311738"/>
            <a:chOff x="0" y="1720737"/>
            <a:chExt cx="1529542" cy="4311738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0" y="172073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Phase 1 &amp; 2 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0" y="2745973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Phase 3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0" y="3740727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Key findings 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0" y="4741025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Feedback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0" y="5724698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Next steps</a:t>
              </a:r>
            </a:p>
          </p:txBody>
        </p:sp>
      </p:grpSp>
      <p:sp>
        <p:nvSpPr>
          <p:cNvPr id="20" name="Rectangle 19"/>
          <p:cNvSpPr/>
          <p:nvPr userDrawn="1"/>
        </p:nvSpPr>
        <p:spPr bwMode="auto">
          <a:xfrm>
            <a:off x="0" y="6700838"/>
            <a:ext cx="9144000" cy="1571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 userDrawn="1"/>
        </p:nvSpPr>
        <p:spPr bwMode="auto">
          <a:xfrm>
            <a:off x="7551738" y="6673850"/>
            <a:ext cx="1863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>
              <a:defRPr/>
            </a:pPr>
            <a:r>
              <a:rPr lang="en-GB" sz="800" b="0" dirty="0"/>
              <a:t>Thursday 24</a:t>
            </a:r>
            <a:r>
              <a:rPr lang="en-GB" sz="800" b="0" baseline="30000" dirty="0"/>
              <a:t>th</a:t>
            </a:r>
            <a:r>
              <a:rPr lang="en-GB" sz="800" b="0" dirty="0"/>
              <a:t> May 2012</a:t>
            </a:r>
          </a:p>
        </p:txBody>
      </p:sp>
      <p:cxnSp>
        <p:nvCxnSpPr>
          <p:cNvPr id="22" name="Straight Connector 33"/>
          <p:cNvCxnSpPr>
            <a:cxnSpLocks noChangeShapeType="1"/>
          </p:cNvCxnSpPr>
          <p:nvPr userDrawn="1"/>
        </p:nvCxnSpPr>
        <p:spPr bwMode="auto">
          <a:xfrm>
            <a:off x="0" y="669925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3" name="Picture 56" descr="SC 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350" y="6705600"/>
            <a:ext cx="8270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4"/>
          <p:cNvSpPr txBox="1">
            <a:spLocks noChangeArrowheads="1"/>
          </p:cNvSpPr>
          <p:nvPr userDrawn="1"/>
        </p:nvSpPr>
        <p:spPr bwMode="auto">
          <a:xfrm>
            <a:off x="1246188" y="6673850"/>
            <a:ext cx="3929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>
              <a:defRPr/>
            </a:pPr>
            <a:r>
              <a:rPr lang="en-GB" sz="800" b="0" dirty="0"/>
              <a:t>Shelter Meeting 12a Day 1  is hosted by the Norwegian Refugee Council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5647806"/>
            <a:ext cx="1535113" cy="503238"/>
            <a:chOff x="0" y="5647806"/>
            <a:chExt cx="1535113" cy="503238"/>
          </a:xfrm>
        </p:grpSpPr>
        <p:sp>
          <p:nvSpPr>
            <p:cNvPr id="26" name="Rectangle 1"/>
            <p:cNvSpPr>
              <a:spLocks noChangeArrowheads="1"/>
            </p:cNvSpPr>
            <p:nvPr userDrawn="1"/>
          </p:nvSpPr>
          <p:spPr bwMode="auto">
            <a:xfrm>
              <a:off x="0" y="5647806"/>
              <a:ext cx="1535113" cy="503238"/>
            </a:xfrm>
            <a:prstGeom prst="rect">
              <a:avLst/>
            </a:prstGeom>
            <a:solidFill>
              <a:srgbClr val="9BAFD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0" y="5724698"/>
              <a:ext cx="1529542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Next steps</a:t>
              </a:r>
            </a:p>
          </p:txBody>
        </p:sp>
      </p:grpSp>
      <p:sp>
        <p:nvSpPr>
          <p:cNvPr id="32" name="Title Placeholder 1"/>
          <p:cNvSpPr txBox="1">
            <a:spLocks/>
          </p:cNvSpPr>
          <p:nvPr userDrawn="1"/>
        </p:nvSpPr>
        <p:spPr>
          <a:xfrm>
            <a:off x="1529542" y="116691"/>
            <a:ext cx="4862945" cy="7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Next steps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35" r:id="rId1"/>
    <p:sldLayoutId id="2147488436" r:id="rId2"/>
    <p:sldLayoutId id="2147488443" r:id="rId3"/>
    <p:sldLayoutId id="214748843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an environmental decision making tool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Shelter Centre and the Norwegian Refugee Council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Phase 2</a:t>
            </a:r>
          </a:p>
          <a:p>
            <a:pPr lvl="1"/>
            <a:r>
              <a:rPr lang="en-GB" dirty="0" smtClean="0"/>
              <a:t>Research and compare EATs</a:t>
            </a:r>
          </a:p>
          <a:p>
            <a:pPr lvl="2"/>
            <a:r>
              <a:rPr lang="en-GB" dirty="0" smtClean="0"/>
              <a:t>18 found in total</a:t>
            </a:r>
          </a:p>
          <a:p>
            <a:pPr lvl="2"/>
            <a:r>
              <a:rPr lang="en-GB" dirty="0" smtClean="0"/>
              <a:t>With 29 different categories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Assess suitability for humanitarian sector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en-GB" dirty="0" smtClean="0"/>
              <a:t>EEWH – 7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GB" dirty="0" err="1" smtClean="0"/>
              <a:t>Estidama</a:t>
            </a:r>
            <a:r>
              <a:rPr lang="en-GB" dirty="0" smtClean="0"/>
              <a:t> – 7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GB" dirty="0" smtClean="0"/>
              <a:t>GBCS – 7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GB" dirty="0" smtClean="0"/>
              <a:t>BEAM – 6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GB" dirty="0" smtClean="0"/>
              <a:t>DGNB – 6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GB" dirty="0" smtClean="0"/>
              <a:t>GRIHA – 6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GB" dirty="0" smtClean="0"/>
              <a:t>Green Mark – 5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GB" dirty="0" smtClean="0"/>
              <a:t>HQE – 3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GB" dirty="0" err="1" smtClean="0"/>
              <a:t>Minergie</a:t>
            </a:r>
            <a:r>
              <a:rPr lang="en-GB" dirty="0" smtClean="0"/>
              <a:t> –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400" dirty="0" smtClean="0"/>
              <a:t>18 EATs sorted by number of criteria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Aspire – 12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BREEAM – 10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LEED – 10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CASBEE – 9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Green Star – 9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SI-5281 – 9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Green Globes – 8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LiderA</a:t>
            </a:r>
            <a:r>
              <a:rPr lang="en-GB" dirty="0"/>
              <a:t> </a:t>
            </a:r>
            <a:r>
              <a:rPr lang="en-GB" dirty="0" smtClean="0"/>
              <a:t>– 8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3-Star –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Awareness and education - 2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Culture - 2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Sustainable use - 2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Institutional enablers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Off-site environment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Pollution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Preference items (strategic targets)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Processes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Quality of service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Regional priority (extra weight given to existing criteria)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Soil water content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Sustainable construction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Techniques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/>
              <a:t>Vulnerability - 1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400" dirty="0" smtClean="0"/>
              <a:t>29 different criteria sorted by frequency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Indoor environment quality - 17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Energy - 15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Water - 12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Materials - 9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Environmental management - 8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Land use and ecology - 8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Innovation - 7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Site - 7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</a:t>
            </a:r>
            <a:r>
              <a:rPr lang="en-GB" sz="1800" dirty="0" smtClean="0"/>
              <a:t>2</a:t>
            </a:r>
            <a:r>
              <a:rPr lang="en-GB" dirty="0" smtClean="0"/>
              <a:t> emission reduction - 6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Management - 5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Resources - 5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Transport - 5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Waste - 5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Locations and linkages - 3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Socioeconomic experience - 3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Awareness and education - 2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Culture - 2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Sustainable use - 2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Institutional enablers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Off-site environment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Pollution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Preference items (strategic targets)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Processes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Quality of service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Regional priority (extra weight given to existing criteria)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Soil water content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Sustainable construction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Techniques - 1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GB" dirty="0" smtClean="0">
                <a:solidFill>
                  <a:srgbClr val="9BAFD2"/>
                </a:solidFill>
              </a:rPr>
              <a:t>Vulnerability - 1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400" dirty="0" smtClean="0"/>
              <a:t>29 different criteria sorted by frequency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76165" y="2296796"/>
            <a:ext cx="3520112" cy="395128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Indoor environment quality - 17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Energy - 15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Water - 12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Materials - 9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Environmental management - 8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Land use and ecology - 8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98B0D6"/>
                </a:solidFill>
              </a:rPr>
              <a:t>Innovation - 7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98B0D6"/>
                </a:solidFill>
              </a:rPr>
              <a:t>Site - 7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98B0D6"/>
                </a:solidFill>
              </a:rPr>
              <a:t>CO</a:t>
            </a:r>
            <a:r>
              <a:rPr lang="en-GB" sz="1800" dirty="0" smtClean="0">
                <a:solidFill>
                  <a:srgbClr val="98B0D6"/>
                </a:solidFill>
              </a:rPr>
              <a:t>2</a:t>
            </a:r>
            <a:r>
              <a:rPr lang="en-GB" dirty="0" smtClean="0">
                <a:solidFill>
                  <a:srgbClr val="98B0D6"/>
                </a:solidFill>
              </a:rPr>
              <a:t> emission reduction - 6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98B0D6"/>
                </a:solidFill>
              </a:rPr>
              <a:t>Management - 5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98B0D6"/>
                </a:solidFill>
              </a:rPr>
              <a:t>Resources - 5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98B0D6"/>
                </a:solidFill>
              </a:rPr>
              <a:t>Transport - 5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98B0D6"/>
                </a:solidFill>
              </a:rPr>
              <a:t>Waste - 5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98B0D6"/>
                </a:solidFill>
              </a:rPr>
              <a:t>Locations and linkages - 3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98B0D6"/>
                </a:solidFill>
              </a:rPr>
              <a:t>Socioeconomic experience - 3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1488" lvl="2" indent="-457200"/>
            <a:r>
              <a:rPr lang="en-GB" sz="3200" dirty="0" smtClean="0"/>
              <a:t>Indoor </a:t>
            </a:r>
            <a:r>
              <a:rPr lang="en-GB" sz="3200" dirty="0" smtClean="0"/>
              <a:t>environment quality; </a:t>
            </a:r>
          </a:p>
          <a:p>
            <a:pPr marL="471488" lvl="2" indent="-457200"/>
            <a:r>
              <a:rPr lang="en-GB" sz="3200" dirty="0" smtClean="0"/>
              <a:t>Energy;</a:t>
            </a:r>
          </a:p>
          <a:p>
            <a:pPr marL="471488" lvl="2" indent="-457200"/>
            <a:r>
              <a:rPr lang="en-GB" sz="3200" dirty="0" smtClean="0"/>
              <a:t>Water; </a:t>
            </a:r>
          </a:p>
          <a:p>
            <a:pPr marL="471488" lvl="2" indent="-457200"/>
            <a:r>
              <a:rPr lang="en-GB" sz="3200" dirty="0" smtClean="0"/>
              <a:t>Materials; </a:t>
            </a:r>
          </a:p>
          <a:p>
            <a:pPr marL="471488" lvl="2" indent="-457200"/>
            <a:r>
              <a:rPr lang="en-GB" sz="3200" dirty="0" smtClean="0"/>
              <a:t>Environmental management; and</a:t>
            </a:r>
          </a:p>
          <a:p>
            <a:pPr marL="471488" lvl="2" indent="-457200"/>
            <a:r>
              <a:rPr lang="en-GB" sz="3200" dirty="0" smtClean="0"/>
              <a:t>Land use and ecology.</a:t>
            </a:r>
          </a:p>
          <a:p>
            <a:pPr lvl="2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Findings of comparison</a:t>
            </a:r>
          </a:p>
          <a:p>
            <a:pPr>
              <a:buNone/>
            </a:pPr>
            <a:endParaRPr lang="en-GB" sz="2800" dirty="0" smtClean="0"/>
          </a:p>
          <a:p>
            <a:pPr lvl="1"/>
            <a:r>
              <a:rPr lang="en-GB" dirty="0" smtClean="0"/>
              <a:t>Regionally specific tools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Generally comprehensive thus complex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Centralised method of certification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Outcomes of Phase 1 &amp; 2</a:t>
            </a:r>
          </a:p>
          <a:p>
            <a:pPr>
              <a:buNone/>
            </a:pPr>
            <a:endParaRPr lang="en-GB" dirty="0" smtClean="0"/>
          </a:p>
          <a:p>
            <a:pPr lvl="1"/>
            <a:r>
              <a:rPr lang="en-GB" dirty="0" smtClean="0"/>
              <a:t>Is another tool feasible with</a:t>
            </a:r>
          </a:p>
          <a:p>
            <a:pPr lvl="2"/>
            <a:r>
              <a:rPr lang="en-GB" dirty="0" smtClean="0"/>
              <a:t>limited time and money; and</a:t>
            </a:r>
          </a:p>
          <a:p>
            <a:pPr lvl="2"/>
            <a:r>
              <a:rPr lang="en-GB" dirty="0" smtClean="0"/>
              <a:t>available skills and human resources?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Is a framework assessment tool the best direction for us?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Compliance or education?</a:t>
            </a:r>
          </a:p>
        </p:txBody>
      </p:sp>
      <p:pic>
        <p:nvPicPr>
          <p:cNvPr id="3075" name="Picture 3" descr="\\192.168.1.38\shelterfiles\SC_002 NRC - Environmental Assessment\Phase 3 work\H. Presentation at SM12a\CarrotStick-300x225.png"/>
          <p:cNvPicPr>
            <a:picLocks noChangeAspect="1" noChangeArrowheads="1"/>
          </p:cNvPicPr>
          <p:nvPr/>
        </p:nvPicPr>
        <p:blipFill>
          <a:blip r:embed="rId2" cstate="print"/>
          <a:srcRect l="6583" t="940" r="2508"/>
          <a:stretch>
            <a:fillRect/>
          </a:stretch>
        </p:blipFill>
        <p:spPr bwMode="auto">
          <a:xfrm>
            <a:off x="1914525" y="2124075"/>
            <a:ext cx="5524500" cy="4514851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>
                <a:alpha val="9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Compliance</a:t>
            </a:r>
          </a:p>
          <a:p>
            <a:pPr lvl="1"/>
            <a:r>
              <a:rPr lang="en-GB" dirty="0" smtClean="0"/>
              <a:t>Accrediting institute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Training of assessors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Support of sector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Regionally specific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3500" dirty="0" smtClean="0"/>
              <a:t>Education</a:t>
            </a:r>
            <a:endParaRPr lang="en-GB" dirty="0" smtClean="0"/>
          </a:p>
          <a:p>
            <a:pPr lvl="1"/>
            <a:r>
              <a:rPr lang="en-GB" sz="3000" dirty="0" smtClean="0"/>
              <a:t>Tool to assist decisions </a:t>
            </a:r>
            <a:r>
              <a:rPr lang="en-GB" sz="3000" b="1" dirty="0" smtClean="0">
                <a:solidFill>
                  <a:schemeClr val="bg1"/>
                </a:solidFill>
              </a:rPr>
              <a:t>– develop </a:t>
            </a:r>
          </a:p>
          <a:p>
            <a:pPr lvl="1"/>
            <a:endParaRPr lang="en-GB" sz="3000" dirty="0" smtClean="0"/>
          </a:p>
          <a:p>
            <a:pPr lvl="1"/>
            <a:r>
              <a:rPr lang="en-GB" sz="3000" dirty="0" smtClean="0"/>
              <a:t>Large body of vocational and academic knowledge </a:t>
            </a:r>
            <a:r>
              <a:rPr lang="en-GB" sz="3000" b="1" dirty="0" smtClean="0">
                <a:solidFill>
                  <a:schemeClr val="bg1"/>
                </a:solidFill>
              </a:rPr>
              <a:t>– already available</a:t>
            </a:r>
          </a:p>
          <a:p>
            <a:pPr lvl="1"/>
            <a:endParaRPr lang="en-GB" sz="3000" dirty="0" smtClean="0"/>
          </a:p>
          <a:p>
            <a:pPr lvl="1"/>
            <a:r>
              <a:rPr lang="en-GB" sz="3000" dirty="0" smtClean="0"/>
              <a:t>Tool to assess results </a:t>
            </a:r>
            <a:r>
              <a:rPr lang="en-GB" sz="3000" b="1" dirty="0" smtClean="0">
                <a:solidFill>
                  <a:schemeClr val="bg1"/>
                </a:solidFill>
              </a:rPr>
              <a:t>– available</a:t>
            </a:r>
          </a:p>
          <a:p>
            <a:pPr lvl="1"/>
            <a:endParaRPr lang="en-GB" sz="3000" dirty="0" smtClean="0"/>
          </a:p>
          <a:p>
            <a:pPr lvl="1"/>
            <a:r>
              <a:rPr lang="en-GB" sz="3000" dirty="0" smtClean="0"/>
              <a:t>Education and training material </a:t>
            </a:r>
            <a:r>
              <a:rPr lang="en-GB" sz="3000" b="1" dirty="0" smtClean="0">
                <a:solidFill>
                  <a:schemeClr val="bg1"/>
                </a:solidFill>
              </a:rPr>
              <a:t>– </a:t>
            </a:r>
            <a:r>
              <a:rPr lang="en-GB" b="1" dirty="0" smtClean="0">
                <a:solidFill>
                  <a:schemeClr val="bg1"/>
                </a:solidFill>
              </a:rPr>
              <a:t>available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3500" dirty="0" smtClean="0"/>
              <a:t>Education</a:t>
            </a:r>
          </a:p>
          <a:p>
            <a:pPr lvl="1"/>
            <a:r>
              <a:rPr lang="en-GB" sz="3000" dirty="0" smtClean="0">
                <a:solidFill>
                  <a:srgbClr val="C0CBE1"/>
                </a:solidFill>
              </a:rPr>
              <a:t>Tool to assist decisions </a:t>
            </a:r>
            <a:r>
              <a:rPr lang="en-GB" sz="3000" b="1" dirty="0" smtClean="0"/>
              <a:t>– develop </a:t>
            </a:r>
          </a:p>
          <a:p>
            <a:pPr lvl="1"/>
            <a:endParaRPr lang="en-GB" sz="3000" dirty="0" smtClean="0"/>
          </a:p>
          <a:p>
            <a:pPr lvl="1"/>
            <a:r>
              <a:rPr lang="en-GB" sz="3000" dirty="0" smtClean="0">
                <a:solidFill>
                  <a:srgbClr val="C0CBE1"/>
                </a:solidFill>
              </a:rPr>
              <a:t>Large body of vocational and academic knowledge </a:t>
            </a:r>
            <a:r>
              <a:rPr lang="en-GB" sz="3000" b="1" dirty="0" smtClean="0"/>
              <a:t>– already available</a:t>
            </a:r>
          </a:p>
          <a:p>
            <a:pPr lvl="1"/>
            <a:endParaRPr lang="en-GB" sz="3000" dirty="0" smtClean="0"/>
          </a:p>
          <a:p>
            <a:pPr lvl="1"/>
            <a:r>
              <a:rPr lang="en-GB" sz="3000" dirty="0" smtClean="0">
                <a:solidFill>
                  <a:srgbClr val="C0CBE1"/>
                </a:solidFill>
              </a:rPr>
              <a:t>Tool to assess results </a:t>
            </a:r>
            <a:r>
              <a:rPr lang="en-GB" sz="3000" b="1" dirty="0" smtClean="0"/>
              <a:t>– available</a:t>
            </a:r>
          </a:p>
          <a:p>
            <a:pPr lvl="1"/>
            <a:endParaRPr lang="en-GB" sz="3000" dirty="0" smtClean="0"/>
          </a:p>
          <a:p>
            <a:pPr lvl="1"/>
            <a:r>
              <a:rPr lang="en-GB" sz="3000" dirty="0" smtClean="0">
                <a:solidFill>
                  <a:srgbClr val="C0CBE1"/>
                </a:solidFill>
              </a:rPr>
              <a:t>Education and training material </a:t>
            </a:r>
            <a:r>
              <a:rPr lang="en-GB" sz="3000" b="1" dirty="0" smtClean="0"/>
              <a:t>– available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\\192.168.1.38\shelterfiles\SC_002 NRC - Environmental Assessment\Phase 3 work\H. Presentation at SM12a\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131" y="1009650"/>
            <a:ext cx="5014918" cy="566870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From </a:t>
            </a:r>
            <a:r>
              <a:rPr lang="en-GB" dirty="0" smtClean="0"/>
              <a:t>EAT research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Top criteria</a:t>
            </a:r>
            <a:r>
              <a:rPr lang="en-GB" dirty="0" smtClean="0"/>
              <a:t>:</a:t>
            </a:r>
          </a:p>
          <a:p>
            <a:pPr marL="471488" lvl="2" indent="-457200"/>
            <a:r>
              <a:rPr lang="en-GB" dirty="0" smtClean="0"/>
              <a:t>Indoor environment quality; </a:t>
            </a:r>
          </a:p>
          <a:p>
            <a:pPr marL="471488" lvl="2" indent="-457200"/>
            <a:r>
              <a:rPr lang="en-GB" dirty="0" smtClean="0"/>
              <a:t>Energy;</a:t>
            </a:r>
          </a:p>
          <a:p>
            <a:pPr marL="471488" lvl="2" indent="-457200"/>
            <a:r>
              <a:rPr lang="en-GB" dirty="0" smtClean="0"/>
              <a:t>Water; </a:t>
            </a:r>
          </a:p>
          <a:p>
            <a:pPr marL="471488" lvl="2" indent="-457200"/>
            <a:r>
              <a:rPr lang="en-GB" dirty="0" smtClean="0"/>
              <a:t>Materials; </a:t>
            </a:r>
          </a:p>
          <a:p>
            <a:pPr marL="471488" lvl="2" indent="-457200"/>
            <a:r>
              <a:rPr lang="en-GB" dirty="0" smtClean="0"/>
              <a:t>Environmental management; and</a:t>
            </a:r>
          </a:p>
          <a:p>
            <a:pPr marL="471488" lvl="2" indent="-457200"/>
            <a:r>
              <a:rPr lang="en-GB" dirty="0" smtClean="0"/>
              <a:t>Land use and ecology.</a:t>
            </a:r>
          </a:p>
          <a:p>
            <a:pPr lvl="2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Direct </a:t>
            </a:r>
            <a:r>
              <a:rPr lang="en-GB" dirty="0" smtClean="0"/>
              <a:t>reliance on local environment</a:t>
            </a:r>
          </a:p>
          <a:p>
            <a:endParaRPr lang="en-GB" dirty="0" smtClean="0"/>
          </a:p>
          <a:p>
            <a:r>
              <a:rPr lang="en-GB" dirty="0" smtClean="0"/>
              <a:t>Understand </a:t>
            </a:r>
            <a:r>
              <a:rPr lang="en-GB" dirty="0" smtClean="0"/>
              <a:t>decisions of affected people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Good programming requires training</a:t>
            </a:r>
          </a:p>
          <a:p>
            <a:endParaRPr lang="en-GB" dirty="0" smtClean="0"/>
          </a:p>
          <a:p>
            <a:r>
              <a:rPr lang="en-GB" dirty="0" smtClean="0"/>
              <a:t>Focus on continuous resource needs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Questions we have</a:t>
            </a:r>
          </a:p>
          <a:p>
            <a:pPr lvl="1"/>
            <a:r>
              <a:rPr lang="en-GB" dirty="0" smtClean="0"/>
              <a:t>How best to market this concept?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How to include complexities of environment?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When to realistically involve this?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Generally positive</a:t>
            </a:r>
          </a:p>
          <a:p>
            <a:endParaRPr lang="en-GB" dirty="0" smtClean="0"/>
          </a:p>
          <a:p>
            <a:r>
              <a:rPr lang="en-GB" dirty="0" smtClean="0"/>
              <a:t>Needs to be more specific to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be obvious it’s about shelter; </a:t>
            </a:r>
            <a:r>
              <a:rPr lang="en-GB" dirty="0" smtClean="0"/>
              <a:t>and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define a decision making process.</a:t>
            </a:r>
          </a:p>
          <a:p>
            <a:pPr lvl="1"/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 smtClean="0"/>
              <a:t>an endless list of all things I </a:t>
            </a:r>
            <a:r>
              <a:rPr lang="en-GB" dirty="0" smtClean="0"/>
              <a:t>could do </a:t>
            </a:r>
            <a:r>
              <a:rPr lang="en-GB" dirty="0" smtClean="0"/>
              <a:t>if I had bottomless buckets of money”</a:t>
            </a:r>
            <a:endParaRPr lang="en-GB" dirty="0"/>
          </a:p>
        </p:txBody>
      </p:sp>
      <p:pic>
        <p:nvPicPr>
          <p:cNvPr id="1026" name="Picture 2" descr="\\192.168.1.38\shelterfiles\SC_002 NRC - Environmental Assessment\Phase 3 work\H. Presentation at SM12a\thumbs_sign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Focus on the local environment</a:t>
            </a:r>
          </a:p>
          <a:p>
            <a:pPr lvl="1"/>
            <a:r>
              <a:rPr lang="en-GB" dirty="0" smtClean="0"/>
              <a:t>Maintain or improve?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Increase resilience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Ensure humanitarian imperative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Support income generation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Still collating feedback</a:t>
            </a:r>
          </a:p>
          <a:p>
            <a:endParaRPr lang="en-GB" dirty="0" smtClean="0"/>
          </a:p>
          <a:p>
            <a:r>
              <a:rPr lang="en-GB" dirty="0" smtClean="0"/>
              <a:t>Feel free to use computers</a:t>
            </a:r>
            <a:endParaRPr lang="en-GB" dirty="0"/>
          </a:p>
        </p:txBody>
      </p:sp>
      <p:pic>
        <p:nvPicPr>
          <p:cNvPr id="5122" name="Picture 2" descr="\\192.168.1.38\shelterfiles\SC_002 NRC - Environmental Assessment\Phase 3 work\H. Presentation at SM12a\funny-monkey-gorilla-smashing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325" y="3436691"/>
            <a:ext cx="3067050" cy="307840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Development of site</a:t>
            </a:r>
          </a:p>
          <a:p>
            <a:pPr>
              <a:buNone/>
            </a:pPr>
            <a:endParaRPr lang="en-GB" dirty="0" smtClean="0"/>
          </a:p>
          <a:p>
            <a:pPr lvl="1"/>
            <a:r>
              <a:rPr lang="en-GB" dirty="0" smtClean="0"/>
              <a:t>Where will this be hosted?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What system to use – </a:t>
            </a:r>
            <a:r>
              <a:rPr lang="en-GB" dirty="0" err="1" smtClean="0"/>
              <a:t>Drupal</a:t>
            </a:r>
            <a:r>
              <a:rPr lang="en-GB" dirty="0" smtClean="0"/>
              <a:t>, </a:t>
            </a:r>
            <a:r>
              <a:rPr lang="en-GB" dirty="0" err="1" smtClean="0"/>
              <a:t>Wordpress</a:t>
            </a:r>
            <a:r>
              <a:rPr lang="en-GB" dirty="0" smtClean="0"/>
              <a:t>, etc?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Refine usability and navigation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Decision making tree(s)</a:t>
            </a:r>
          </a:p>
          <a:p>
            <a:pPr>
              <a:buNone/>
            </a:pPr>
            <a:endParaRPr lang="en-GB" dirty="0" smtClean="0"/>
          </a:p>
          <a:p>
            <a:pPr lvl="1"/>
            <a:r>
              <a:rPr lang="en-GB" dirty="0" smtClean="0"/>
              <a:t>Further research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Consultation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Method of presentation?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Collaboration</a:t>
            </a:r>
          </a:p>
          <a:p>
            <a:pPr>
              <a:buNone/>
            </a:pPr>
            <a:endParaRPr lang="en-GB" dirty="0" smtClean="0"/>
          </a:p>
          <a:p>
            <a:pPr lvl="1"/>
            <a:r>
              <a:rPr lang="en-GB" dirty="0" smtClean="0"/>
              <a:t>Assessment tool creators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Training providers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Development sector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Discussion</a:t>
            </a:r>
          </a:p>
          <a:p>
            <a:pPr>
              <a:buNone/>
            </a:pPr>
            <a:endParaRPr lang="en-GB" dirty="0" smtClean="0"/>
          </a:p>
          <a:p>
            <a:pPr lvl="1"/>
            <a:r>
              <a:rPr lang="en-GB" dirty="0" smtClean="0"/>
              <a:t>Challenges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Benefits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Opportunities</a:t>
            </a:r>
            <a:endParaRPr lang="en-GB" dirty="0"/>
          </a:p>
        </p:txBody>
      </p:sp>
      <p:pic>
        <p:nvPicPr>
          <p:cNvPr id="2050" name="Picture 2" descr="\\192.168.1.38\shelterfiles\SC_002 NRC - Environmental Assessment\Phase 3 work\H. Presentation at SM12a\371-Polyp-Panel-Of-Exper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1628775"/>
            <a:ext cx="3911330" cy="367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Phase 1</a:t>
            </a:r>
          </a:p>
          <a:p>
            <a:r>
              <a:rPr lang="en-GB" dirty="0" smtClean="0"/>
              <a:t>Research BREEAM and LEED</a:t>
            </a:r>
          </a:p>
          <a:p>
            <a:endParaRPr lang="en-GB" dirty="0" smtClean="0"/>
          </a:p>
          <a:p>
            <a:r>
              <a:rPr lang="en-GB" dirty="0" smtClean="0"/>
              <a:t>Draw comparisons</a:t>
            </a:r>
          </a:p>
          <a:p>
            <a:endParaRPr lang="en-GB" dirty="0" smtClean="0"/>
          </a:p>
          <a:p>
            <a:r>
              <a:rPr lang="en-GB" dirty="0" smtClean="0"/>
              <a:t>Assess suitability for humanitarian shelter sector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Building Research Establishment Environmental Assessment </a:t>
            </a:r>
            <a:r>
              <a:rPr lang="en-GB" sz="2800" dirty="0" smtClean="0"/>
              <a:t>Method (BREEAM)</a:t>
            </a:r>
          </a:p>
          <a:p>
            <a:pPr lvl="1"/>
            <a:r>
              <a:rPr lang="en-GB" sz="2400" dirty="0" smtClean="0"/>
              <a:t>First EAT</a:t>
            </a:r>
          </a:p>
          <a:p>
            <a:pPr lvl="1"/>
            <a:r>
              <a:rPr lang="en-GB" sz="2400" dirty="0" smtClean="0"/>
              <a:t>UK developed, 1990</a:t>
            </a:r>
          </a:p>
          <a:p>
            <a:pPr lvl="1"/>
            <a:r>
              <a:rPr lang="en-GB" sz="2400" dirty="0" smtClean="0"/>
              <a:t>Allows comparison of buildings</a:t>
            </a:r>
          </a:p>
          <a:p>
            <a:pPr lvl="1"/>
            <a:r>
              <a:rPr lang="en-GB" sz="2400" dirty="0" smtClean="0"/>
              <a:t>Green Building Challenge, 1996</a:t>
            </a:r>
          </a:p>
          <a:p>
            <a:pPr lvl="1"/>
            <a:r>
              <a:rPr lang="en-GB" sz="2400" dirty="0" smtClean="0"/>
              <a:t>Based on 10 criteria</a:t>
            </a:r>
          </a:p>
          <a:p>
            <a:pPr lvl="1"/>
            <a:endParaRPr lang="en-GB" dirty="0" smtClean="0"/>
          </a:p>
        </p:txBody>
      </p:sp>
      <p:pic>
        <p:nvPicPr>
          <p:cNvPr id="4" name="Picture 2" descr="\\192.168.1.38\shelterfiles\SC_002 NRC - Environmental Assessment\Phase 1 and Phase 2 work\G. Graphics\BRE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668" y="5543551"/>
            <a:ext cx="7631879" cy="1157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 startAt="6"/>
            </a:pPr>
            <a:r>
              <a:rPr lang="en-GB" sz="2400" dirty="0" smtClean="0"/>
              <a:t>Materials</a:t>
            </a:r>
          </a:p>
          <a:p>
            <a:pPr marL="514350" lvl="1" indent="-514350">
              <a:buFont typeface="+mj-lt"/>
              <a:buAutoNum type="arabicPeriod" startAt="6"/>
            </a:pPr>
            <a:r>
              <a:rPr lang="en-GB" sz="2400" dirty="0" smtClean="0"/>
              <a:t>Pollution</a:t>
            </a:r>
          </a:p>
          <a:p>
            <a:pPr marL="514350" lvl="1" indent="-514350">
              <a:buFont typeface="+mj-lt"/>
              <a:buAutoNum type="arabicPeriod" startAt="6"/>
            </a:pPr>
            <a:r>
              <a:rPr lang="en-GB" sz="2400" dirty="0" smtClean="0"/>
              <a:t>Transport</a:t>
            </a:r>
          </a:p>
          <a:p>
            <a:pPr marL="514350" lvl="1" indent="-514350">
              <a:buFont typeface="+mj-lt"/>
              <a:buAutoNum type="arabicPeriod" startAt="6"/>
            </a:pPr>
            <a:r>
              <a:rPr lang="en-GB" sz="2400" dirty="0" smtClean="0"/>
              <a:t>Waste</a:t>
            </a:r>
          </a:p>
          <a:p>
            <a:pPr marL="514350" lvl="1" indent="-514350">
              <a:buFont typeface="+mj-lt"/>
              <a:buAutoNum type="arabicPeriod" startAt="6"/>
            </a:pPr>
            <a:r>
              <a:rPr lang="en-GB" sz="2400" dirty="0" smtClean="0"/>
              <a:t>Water</a:t>
            </a:r>
          </a:p>
          <a:p>
            <a:pPr lvl="1"/>
            <a:endParaRPr lang="en-GB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b="0" dirty="0" smtClean="0"/>
              <a:t>BREEAM Criteria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en-GB" sz="2400" dirty="0" smtClean="0"/>
              <a:t>Energy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2400" dirty="0" smtClean="0"/>
              <a:t>Indoor environment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2400" dirty="0" smtClean="0"/>
              <a:t>Innovation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2400" dirty="0" smtClean="0"/>
              <a:t>Land use and ecology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2400" dirty="0" smtClean="0"/>
              <a:t>Management</a:t>
            </a:r>
          </a:p>
          <a:p>
            <a:endParaRPr lang="en-GB" sz="2800" dirty="0"/>
          </a:p>
        </p:txBody>
      </p:sp>
      <p:pic>
        <p:nvPicPr>
          <p:cNvPr id="2050" name="Picture 2" descr="\\192.168.1.38\shelterfiles\SC_002 NRC - Environmental Assessment\Phase 1 and Phase 2 work\G. Graphics\BRE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668" y="5543551"/>
            <a:ext cx="7631879" cy="1157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Leadership in Energy and Environmental Design (LEED)</a:t>
            </a:r>
          </a:p>
          <a:p>
            <a:pPr lvl="1"/>
            <a:r>
              <a:rPr lang="en-GB" sz="2400" dirty="0" smtClean="0"/>
              <a:t>US based, developed 1994-98</a:t>
            </a:r>
          </a:p>
          <a:p>
            <a:pPr lvl="1"/>
            <a:r>
              <a:rPr lang="en-GB" sz="2400" dirty="0" smtClean="0"/>
              <a:t>Most widely recognised</a:t>
            </a:r>
          </a:p>
          <a:p>
            <a:pPr lvl="1"/>
            <a:r>
              <a:rPr lang="en-GB" sz="2400" dirty="0" smtClean="0"/>
              <a:t>Designed for hot climates with air conditioning</a:t>
            </a:r>
          </a:p>
          <a:p>
            <a:pPr lvl="1"/>
            <a:r>
              <a:rPr lang="en-GB" sz="2400" dirty="0" smtClean="0"/>
              <a:t>Used in all US states</a:t>
            </a:r>
          </a:p>
          <a:p>
            <a:pPr lvl="1"/>
            <a:r>
              <a:rPr lang="en-GB" sz="2400" dirty="0" smtClean="0"/>
              <a:t>Based on 10 categories</a:t>
            </a:r>
          </a:p>
          <a:p>
            <a:pPr lvl="1"/>
            <a:endParaRPr lang="en-GB" dirty="0" smtClean="0"/>
          </a:p>
        </p:txBody>
      </p:sp>
      <p:pic>
        <p:nvPicPr>
          <p:cNvPr id="4" name="Picture 2" descr="\\192.168.1.38\shelterfiles\SC_002 NRC - Environmental Assessment\Phase 1 and Phase 2 work\G. Graphics\L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247" y="5543550"/>
            <a:ext cx="7613938" cy="115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Materials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Regional priority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Resources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Site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Water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b="0" dirty="0" smtClean="0"/>
              <a:t>LEED Criteria</a:t>
            </a:r>
            <a:endParaRPr lang="en-GB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Awareness and 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Energy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Indoor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Innovation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Locations and linkages</a:t>
            </a:r>
            <a:endParaRPr lang="en-GB" dirty="0"/>
          </a:p>
        </p:txBody>
      </p:sp>
      <p:pic>
        <p:nvPicPr>
          <p:cNvPr id="1026" name="Picture 2" descr="\\192.168.1.38\shelterfiles\SC_002 NRC - Environmental Assessment\Phase 1 and Phase 2 work\G. Graphics\L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247" y="5543550"/>
            <a:ext cx="7613938" cy="115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39307" y="1654264"/>
            <a:ext cx="3363872" cy="391819"/>
          </a:xfrm>
        </p:spPr>
        <p:txBody>
          <a:bodyPr/>
          <a:lstStyle/>
          <a:p>
            <a:r>
              <a:rPr lang="en-GB" sz="3200" b="0" dirty="0" smtClean="0"/>
              <a:t>LEED</a:t>
            </a:r>
            <a:endParaRPr lang="en-GB" sz="32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LEED assessor separate </a:t>
            </a:r>
            <a:r>
              <a:rPr lang="en-GB" dirty="0" smtClean="0">
                <a:sym typeface="Wingdings" pitchFamily="2" charset="2"/>
              </a:rPr>
              <a:t> USGBC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ASHRAE standards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Rewards on improvements</a:t>
            </a:r>
          </a:p>
          <a:p>
            <a:pPr marL="457200" indent="-457200">
              <a:buNone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76165" y="1657034"/>
            <a:ext cx="3363872" cy="416210"/>
          </a:xfrm>
        </p:spPr>
        <p:txBody>
          <a:bodyPr/>
          <a:lstStyle/>
          <a:p>
            <a:r>
              <a:rPr lang="en-GB" sz="3200" b="0" dirty="0" smtClean="0"/>
              <a:t>BREEAM</a:t>
            </a:r>
            <a:endParaRPr lang="en-GB" sz="3200" b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Trained </a:t>
            </a:r>
            <a:r>
              <a:rPr lang="en-GB" dirty="0" smtClean="0"/>
              <a:t>BREEAM assessor is architect </a:t>
            </a:r>
            <a:r>
              <a:rPr lang="en-GB" dirty="0" smtClean="0">
                <a:sym typeface="Wingdings" pitchFamily="2" charset="2"/>
              </a:rPr>
              <a:t> BRE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UK/EU regulations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Absolute benchmarks</a:t>
            </a:r>
          </a:p>
          <a:p>
            <a:pPr marL="457200" indent="-45720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s">
  <a:themeElements>
    <a:clrScheme name="day 1 agen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y 1 age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57188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j-ea"/>
            <a:cs typeface="+mj-cs"/>
          </a:defRPr>
        </a:defPPr>
      </a:lstStyle>
    </a:txDef>
  </a:objectDefaults>
  <a:extraClrSchemeLst>
    <a:extraClrScheme>
      <a:clrScheme name="day 1 agen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agen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agen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agen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agen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agen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agen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agen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agen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agen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agen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agen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asic - Day 1">
  <a:themeElements>
    <a:clrScheme name="day 1 agen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y 1 age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57188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j-ea"/>
            <a:cs typeface="+mj-cs"/>
          </a:defRPr>
        </a:defPPr>
      </a:lstStyle>
    </a:txDef>
  </a:objectDefaults>
  <a:extraClrSchemeLst>
    <a:extraClrScheme>
      <a:clrScheme name="day 1 agen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agen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agen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agen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agen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agen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agen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agen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agen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agen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agen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agen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30317</TotalTime>
  <Words>866</Words>
  <Application>Microsoft Office PowerPoint</Application>
  <PresentationFormat>On-screen Show (4:3)</PresentationFormat>
  <Paragraphs>259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Titles</vt:lpstr>
      <vt:lpstr>1_basic - Day 1</vt:lpstr>
      <vt:lpstr>Custom Design</vt:lpstr>
      <vt:lpstr>1_Custom Design</vt:lpstr>
      <vt:lpstr>2_Custom Design</vt:lpstr>
      <vt:lpstr>3_Custom Design</vt:lpstr>
      <vt:lpstr>4_Custom Design</vt:lpstr>
      <vt:lpstr>Developing an environmental decision making tool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IFRC[+c]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Licensed User</dc:creator>
  <cp:lastModifiedBy>Dan</cp:lastModifiedBy>
  <cp:revision>1864</cp:revision>
  <dcterms:created xsi:type="dcterms:W3CDTF">2007-04-04T13:20:43Z</dcterms:created>
  <dcterms:modified xsi:type="dcterms:W3CDTF">2012-05-23T13:34:45Z</dcterms:modified>
</cp:coreProperties>
</file>