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4" r:id="rId1"/>
  </p:sldMasterIdLst>
  <p:notesMasterIdLst>
    <p:notesMasterId r:id="rId21"/>
  </p:notesMasterIdLst>
  <p:sldIdLst>
    <p:sldId id="268" r:id="rId2"/>
    <p:sldId id="269" r:id="rId3"/>
    <p:sldId id="261" r:id="rId4"/>
    <p:sldId id="257" r:id="rId5"/>
    <p:sldId id="258" r:id="rId6"/>
    <p:sldId id="259" r:id="rId7"/>
    <p:sldId id="260" r:id="rId8"/>
    <p:sldId id="262" r:id="rId9"/>
    <p:sldId id="270" r:id="rId10"/>
    <p:sldId id="263" r:id="rId11"/>
    <p:sldId id="271" r:id="rId12"/>
    <p:sldId id="272" r:id="rId13"/>
    <p:sldId id="273" r:id="rId14"/>
    <p:sldId id="274" r:id="rId15"/>
    <p:sldId id="264" r:id="rId16"/>
    <p:sldId id="265" r:id="rId17"/>
    <p:sldId id="267" r:id="rId18"/>
    <p:sldId id="266" r:id="rId19"/>
    <p:sldId id="275" r:id="rId20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Intro" id="{5828D0D0-2747-2748-A932-1583DCA6F101}">
          <p14:sldIdLst>
            <p14:sldId id="268"/>
            <p14:sldId id="269"/>
          </p14:sldIdLst>
        </p14:section>
        <p14:section name="Specs" id="{44240649-E1A9-A44D-BF0F-E1206A20271C}">
          <p14:sldIdLst>
            <p14:sldId id="261"/>
            <p14:sldId id="257"/>
            <p14:sldId id="258"/>
            <p14:sldId id="259"/>
            <p14:sldId id="260"/>
          </p14:sldIdLst>
        </p14:section>
        <p14:section name="Pilot" id="{FB56FC81-7689-8B46-B17F-F5B0EAEF9610}">
          <p14:sldIdLst>
            <p14:sldId id="262"/>
            <p14:sldId id="270"/>
            <p14:sldId id="263"/>
            <p14:sldId id="271"/>
            <p14:sldId id="272"/>
            <p14:sldId id="273"/>
            <p14:sldId id="274"/>
            <p14:sldId id="264"/>
            <p14:sldId id="265"/>
            <p14:sldId id="267"/>
            <p14:sldId id="266"/>
            <p14:sldId id="2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1020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1DD49-AA08-5C41-950D-40708A63F571}" type="datetimeFigureOut">
              <a:rPr lang="sv-SE" smtClean="0"/>
              <a:pPr/>
              <a:t>2013-10-23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3FEEB-F5B4-9941-87CC-6E92E65B531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014246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A 15min presentation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Refugee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Housing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Unit</a:t>
            </a:r>
            <a:r>
              <a:rPr lang="sv-SE" baseline="0" dirty="0" smtClean="0"/>
              <a:t> – an </a:t>
            </a:r>
            <a:r>
              <a:rPr lang="sv-SE" baseline="0" dirty="0" err="1" smtClean="0"/>
              <a:t>angoing</a:t>
            </a:r>
            <a:r>
              <a:rPr lang="sv-SE" baseline="0" dirty="0" smtClean="0"/>
              <a:t> design and </a:t>
            </a:r>
            <a:r>
              <a:rPr lang="sv-SE" baseline="0" dirty="0" err="1" smtClean="0"/>
              <a:t>development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project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UNHCR, IKEA Foundation and RHU.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3FEEB-F5B4-9941-87CC-6E92E65B5310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137401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Same RHU </a:t>
            </a:r>
            <a:r>
              <a:rPr lang="sv-SE" dirty="0" err="1" smtClean="0"/>
              <a:t>Pacakges</a:t>
            </a:r>
            <a:r>
              <a:rPr lang="sv-SE" dirty="0" smtClean="0"/>
              <a:t> </a:t>
            </a:r>
            <a:r>
              <a:rPr lang="sv-SE" dirty="0" err="1" smtClean="0"/>
              <a:t>after</a:t>
            </a:r>
            <a:r>
              <a:rPr lang="sv-SE" dirty="0" smtClean="0"/>
              <a:t> transport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Dollo</a:t>
            </a:r>
            <a:r>
              <a:rPr lang="sv-SE" dirty="0" smtClean="0"/>
              <a:t>…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3FEEB-F5B4-9941-87CC-6E92E65B5310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720339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Training</a:t>
            </a:r>
            <a:r>
              <a:rPr lang="sv-SE" dirty="0" smtClean="0"/>
              <a:t> – </a:t>
            </a:r>
            <a:r>
              <a:rPr lang="sv-SE" dirty="0" err="1" smtClean="0"/>
              <a:t>ground</a:t>
            </a:r>
            <a:r>
              <a:rPr lang="sv-SE" dirty="0" smtClean="0"/>
              <a:t> </a:t>
            </a:r>
            <a:r>
              <a:rPr lang="sv-SE" dirty="0" err="1" smtClean="0"/>
              <a:t>assembly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3FEEB-F5B4-9941-87CC-6E92E65B5310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74155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Training</a:t>
            </a:r>
            <a:r>
              <a:rPr lang="sv-SE" dirty="0" smtClean="0"/>
              <a:t> - </a:t>
            </a:r>
            <a:r>
              <a:rPr lang="sv-SE" dirty="0" err="1" smtClean="0"/>
              <a:t>Paneling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3FEEB-F5B4-9941-87CC-6E92E65B5310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927577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Training</a:t>
            </a:r>
            <a:r>
              <a:rPr lang="sv-SE" dirty="0" smtClean="0"/>
              <a:t> - </a:t>
            </a:r>
            <a:r>
              <a:rPr lang="sv-SE" dirty="0" err="1" smtClean="0"/>
              <a:t>Roof</a:t>
            </a:r>
            <a:r>
              <a:rPr lang="sv-SE" dirty="0" smtClean="0"/>
              <a:t> and </a:t>
            </a:r>
            <a:r>
              <a:rPr lang="sv-SE" dirty="0" err="1" smtClean="0"/>
              <a:t>walls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3FEEB-F5B4-9941-87CC-6E92E65B5310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92757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Training</a:t>
            </a:r>
            <a:r>
              <a:rPr lang="sv-SE" dirty="0" smtClean="0"/>
              <a:t> – </a:t>
            </a:r>
            <a:r>
              <a:rPr lang="sv-SE" dirty="0" err="1" smtClean="0"/>
              <a:t>First</a:t>
            </a:r>
            <a:r>
              <a:rPr lang="sv-SE" dirty="0" smtClean="0"/>
              <a:t> </a:t>
            </a:r>
            <a:r>
              <a:rPr lang="sv-SE" dirty="0" err="1" smtClean="0"/>
              <a:t>Unit</a:t>
            </a:r>
            <a:r>
              <a:rPr lang="sv-SE" dirty="0" smtClean="0"/>
              <a:t> </a:t>
            </a:r>
            <a:r>
              <a:rPr lang="sv-SE" dirty="0" err="1" smtClean="0"/>
              <a:t>complete</a:t>
            </a:r>
            <a:r>
              <a:rPr lang="sv-SE" dirty="0" smtClean="0"/>
              <a:t> (no </a:t>
            </a:r>
            <a:r>
              <a:rPr lang="sv-SE" dirty="0" err="1" smtClean="0"/>
              <a:t>shade</a:t>
            </a:r>
            <a:r>
              <a:rPr lang="sv-SE" dirty="0" smtClean="0"/>
              <a:t> </a:t>
            </a:r>
            <a:r>
              <a:rPr lang="sv-SE" dirty="0" err="1" smtClean="0"/>
              <a:t>net</a:t>
            </a:r>
            <a:r>
              <a:rPr lang="sv-SE" dirty="0" smtClean="0"/>
              <a:t>)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3FEEB-F5B4-9941-87CC-6E92E65B5310}" type="slidenum">
              <a:rPr lang="sv-SE" smtClean="0"/>
              <a:pPr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92757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Deployment</a:t>
            </a:r>
            <a:r>
              <a:rPr lang="sv-SE" dirty="0" smtClean="0"/>
              <a:t> – </a:t>
            </a:r>
            <a:r>
              <a:rPr lang="sv-SE" dirty="0" err="1" smtClean="0"/>
              <a:t>working</a:t>
            </a:r>
            <a:r>
              <a:rPr lang="sv-SE" baseline="0" dirty="0" smtClean="0"/>
              <a:t> in a </a:t>
            </a:r>
            <a:r>
              <a:rPr lang="sv-SE" baseline="0" dirty="0" err="1" smtClean="0"/>
              <a:t>seqential</a:t>
            </a:r>
            <a:r>
              <a:rPr lang="sv-SE" baseline="0" dirty="0" smtClean="0"/>
              <a:t> process (</a:t>
            </a:r>
            <a:r>
              <a:rPr lang="sv-SE" baseline="0" dirty="0" err="1" smtClean="0"/>
              <a:t>to</a:t>
            </a:r>
            <a:r>
              <a:rPr lang="sv-SE" baseline="0" dirty="0" smtClean="0"/>
              <a:t> speed </a:t>
            </a:r>
            <a:r>
              <a:rPr lang="sv-SE" baseline="0" dirty="0" err="1" smtClean="0"/>
              <a:t>up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assembly</a:t>
            </a:r>
            <a:r>
              <a:rPr lang="sv-SE" baseline="0" dirty="0" smtClean="0"/>
              <a:t>). </a:t>
            </a:r>
            <a:r>
              <a:rPr lang="sv-SE" baseline="0" dirty="0" err="1" smtClean="0"/>
              <a:t>How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to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deploy</a:t>
            </a:r>
            <a:r>
              <a:rPr lang="sv-SE" baseline="0" dirty="0" smtClean="0"/>
              <a:t> in the </a:t>
            </a:r>
            <a:r>
              <a:rPr lang="sv-SE" baseline="0" dirty="0" err="1" smtClean="0"/>
              <a:t>field</a:t>
            </a:r>
            <a:r>
              <a:rPr lang="sv-SE" baseline="0" dirty="0" smtClean="0"/>
              <a:t> for best </a:t>
            </a:r>
            <a:r>
              <a:rPr lang="sv-SE" baseline="0" dirty="0" err="1" smtClean="0"/>
              <a:t>effeciency</a:t>
            </a:r>
            <a:r>
              <a:rPr lang="sv-SE" baseline="0" dirty="0" smtClean="0"/>
              <a:t> is </a:t>
            </a:r>
            <a:r>
              <a:rPr lang="sv-SE" baseline="0" dirty="0" err="1" smtClean="0"/>
              <a:t>subject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to</a:t>
            </a:r>
            <a:r>
              <a:rPr lang="sv-SE" baseline="0" dirty="0" smtClean="0"/>
              <a:t> </a:t>
            </a:r>
            <a:r>
              <a:rPr lang="sv-SE" baseline="0" dirty="0" err="1" smtClean="0"/>
              <a:t>further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study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testing</a:t>
            </a:r>
            <a:r>
              <a:rPr lang="sv-SE" baseline="0" dirty="0" smtClean="0"/>
              <a:t> 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3FEEB-F5B4-9941-87CC-6E92E65B5310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6461412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Deploymnet</a:t>
            </a:r>
            <a:r>
              <a:rPr lang="sv-SE" dirty="0" smtClean="0"/>
              <a:t> – final </a:t>
            </a:r>
            <a:r>
              <a:rPr lang="sv-SE" dirty="0" err="1" smtClean="0"/>
              <a:t>RHUs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beeing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assembled</a:t>
            </a:r>
            <a:r>
              <a:rPr lang="sv-SE" baseline="0" dirty="0" smtClean="0"/>
              <a:t>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3FEEB-F5B4-9941-87CC-6E92E65B5310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4545958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RHU </a:t>
            </a:r>
            <a:r>
              <a:rPr lang="sv-SE" dirty="0" err="1" smtClean="0"/>
              <a:t>interior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3FEEB-F5B4-9941-87CC-6E92E65B5310}" type="slidenum">
              <a:rPr lang="sv-SE" smtClean="0"/>
              <a:pPr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6395139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RHU ”</a:t>
            </a:r>
            <a:r>
              <a:rPr lang="sv-SE" dirty="0" err="1" smtClean="0"/>
              <a:t>village</a:t>
            </a:r>
            <a:r>
              <a:rPr lang="sv-SE" dirty="0" smtClean="0"/>
              <a:t>” </a:t>
            </a:r>
            <a:r>
              <a:rPr lang="sv-SE" dirty="0" err="1" smtClean="0"/>
              <a:t>after</a:t>
            </a:r>
            <a:r>
              <a:rPr lang="sv-SE" dirty="0" smtClean="0"/>
              <a:t> </a:t>
            </a:r>
            <a:r>
              <a:rPr lang="sv-SE" dirty="0" err="1" smtClean="0"/>
              <a:t>one</a:t>
            </a:r>
            <a:r>
              <a:rPr lang="sv-SE" dirty="0" smtClean="0"/>
              <a:t> </a:t>
            </a:r>
            <a:r>
              <a:rPr lang="sv-SE" dirty="0" err="1" smtClean="0"/>
              <a:t>month</a:t>
            </a:r>
            <a:r>
              <a:rPr lang="sv-SE" dirty="0" smtClean="0"/>
              <a:t> – </a:t>
            </a:r>
            <a:r>
              <a:rPr lang="sv-SE" dirty="0" err="1" smtClean="0"/>
              <a:t>kitchenettes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beeing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built</a:t>
            </a:r>
            <a:r>
              <a:rPr lang="sv-SE" baseline="0" dirty="0" smtClean="0"/>
              <a:t> in garden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3FEEB-F5B4-9941-87CC-6E92E65B5310}" type="slidenum">
              <a:rPr lang="sv-SE" smtClean="0"/>
              <a:pPr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5535964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RHU ”</a:t>
            </a:r>
            <a:r>
              <a:rPr lang="sv-SE" dirty="0" err="1" smtClean="0"/>
              <a:t>village</a:t>
            </a:r>
            <a:r>
              <a:rPr lang="sv-SE" dirty="0" smtClean="0"/>
              <a:t>” </a:t>
            </a:r>
            <a:r>
              <a:rPr lang="sv-SE" dirty="0" err="1" smtClean="0"/>
              <a:t>after</a:t>
            </a:r>
            <a:r>
              <a:rPr lang="sv-SE" dirty="0" smtClean="0"/>
              <a:t> </a:t>
            </a:r>
            <a:r>
              <a:rPr lang="sv-SE" dirty="0" err="1" smtClean="0"/>
              <a:t>one</a:t>
            </a:r>
            <a:r>
              <a:rPr lang="sv-SE" dirty="0" smtClean="0"/>
              <a:t> </a:t>
            </a:r>
            <a:r>
              <a:rPr lang="sv-SE" dirty="0" err="1" smtClean="0"/>
              <a:t>month</a:t>
            </a:r>
            <a:r>
              <a:rPr lang="sv-SE" dirty="0" smtClean="0"/>
              <a:t> – </a:t>
            </a:r>
            <a:r>
              <a:rPr lang="sv-SE" dirty="0" err="1" smtClean="0"/>
              <a:t>kitchenettes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beeing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built</a:t>
            </a:r>
            <a:r>
              <a:rPr lang="sv-SE" baseline="0" dirty="0" smtClean="0"/>
              <a:t> in garden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3FEEB-F5B4-9941-87CC-6E92E65B5310}" type="slidenum">
              <a:rPr lang="sv-SE" smtClean="0"/>
              <a:pPr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553596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aseline="0" dirty="0" smtClean="0"/>
              <a:t>¨SCOPE statement,</a:t>
            </a:r>
          </a:p>
          <a:p>
            <a:endParaRPr lang="sv-SE" baseline="0" dirty="0" smtClean="0"/>
          </a:p>
          <a:p>
            <a:r>
              <a:rPr lang="sv-SE" baseline="0" dirty="0" err="1" smtClean="0"/>
              <a:t>Add</a:t>
            </a:r>
            <a:r>
              <a:rPr lang="sv-SE" baseline="0" dirty="0" smtClean="0"/>
              <a:t> hand </a:t>
            </a:r>
            <a:r>
              <a:rPr lang="sv-SE" baseline="0" dirty="0" err="1" smtClean="0"/>
              <a:t>drawn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skteshes</a:t>
            </a:r>
            <a:r>
              <a:rPr lang="sv-SE" baseline="0" dirty="0" smtClean="0"/>
              <a:t>-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3FEEB-F5B4-9941-87CC-6E92E65B5310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137401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sv-SE" dirty="0" smtClean="0"/>
              <a:t>A </a:t>
            </a:r>
            <a:r>
              <a:rPr lang="sv-SE" dirty="0" err="1" smtClean="0"/>
              <a:t>very</a:t>
            </a:r>
            <a:r>
              <a:rPr lang="sv-SE" dirty="0" smtClean="0"/>
              <a:t> </a:t>
            </a:r>
            <a:r>
              <a:rPr lang="sv-SE" dirty="0" err="1" smtClean="0"/>
              <a:t>brief</a:t>
            </a:r>
            <a:r>
              <a:rPr lang="sv-SE" dirty="0" smtClean="0"/>
              <a:t> </a:t>
            </a:r>
            <a:r>
              <a:rPr lang="sv-SE" dirty="0" err="1" smtClean="0"/>
              <a:t>overview</a:t>
            </a:r>
            <a:r>
              <a:rPr lang="sv-SE" dirty="0" smtClean="0"/>
              <a:t> –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detail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questions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to</a:t>
            </a:r>
            <a:r>
              <a:rPr lang="sv-SE" baseline="0" dirty="0" smtClean="0"/>
              <a:t> be </a:t>
            </a:r>
            <a:r>
              <a:rPr lang="sv-SE" baseline="0" dirty="0" err="1" smtClean="0"/>
              <a:t>discuessed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after</a:t>
            </a:r>
            <a:r>
              <a:rPr lang="sv-SE" baseline="0" dirty="0" smtClean="0"/>
              <a:t> presentation. </a:t>
            </a:r>
            <a:endParaRPr lang="sv-SE" dirty="0" smtClean="0"/>
          </a:p>
          <a:p>
            <a:pPr marL="171450" indent="-171450">
              <a:buFontTx/>
              <a:buChar char="•"/>
            </a:pPr>
            <a:r>
              <a:rPr lang="sv-SE" b="1" dirty="0" err="1" smtClean="0"/>
              <a:t>Usability</a:t>
            </a:r>
            <a:r>
              <a:rPr lang="sv-SE" b="1" dirty="0" smtClean="0"/>
              <a:t>: </a:t>
            </a:r>
            <a:r>
              <a:rPr lang="sv-SE" dirty="0" smtClean="0"/>
              <a:t>Lifespan</a:t>
            </a:r>
            <a:r>
              <a:rPr lang="sv-SE" baseline="0" dirty="0" smtClean="0"/>
              <a:t> 3yrs panels, 10 </a:t>
            </a:r>
            <a:r>
              <a:rPr lang="sv-SE" baseline="0" dirty="0" err="1" smtClean="0"/>
              <a:t>years</a:t>
            </a:r>
            <a:r>
              <a:rPr lang="sv-SE" baseline="0" dirty="0" smtClean="0"/>
              <a:t> for </a:t>
            </a:r>
            <a:r>
              <a:rPr lang="sv-SE" baseline="0" dirty="0" err="1" smtClean="0"/>
              <a:t>frame</a:t>
            </a:r>
            <a:r>
              <a:rPr lang="sv-SE" baseline="0" dirty="0" smtClean="0"/>
              <a:t>. </a:t>
            </a:r>
            <a:r>
              <a:rPr lang="sv-SE" baseline="0" dirty="0" err="1" smtClean="0"/>
              <a:t>Modular</a:t>
            </a:r>
            <a:r>
              <a:rPr lang="sv-SE" baseline="0" dirty="0" smtClean="0"/>
              <a:t>, 17,5m2/5people </a:t>
            </a:r>
            <a:r>
              <a:rPr lang="sv-SE" baseline="0" dirty="0" err="1" smtClean="0"/>
              <a:t>Return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time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user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time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depending</a:t>
            </a:r>
            <a:r>
              <a:rPr lang="sv-SE" baseline="0" dirty="0" smtClean="0"/>
              <a:t> on </a:t>
            </a:r>
            <a:r>
              <a:rPr lang="sv-SE" baseline="0" dirty="0" err="1" smtClean="0"/>
              <a:t>local</a:t>
            </a:r>
            <a:r>
              <a:rPr lang="sv-SE" baseline="0" dirty="0" smtClean="0"/>
              <a:t> situation.</a:t>
            </a:r>
          </a:p>
          <a:p>
            <a:pPr marL="171450" indent="-171450">
              <a:buFontTx/>
              <a:buChar char="•"/>
            </a:pPr>
            <a:r>
              <a:rPr lang="sv-SE" b="1" baseline="0" dirty="0" err="1" smtClean="0"/>
              <a:t>Safety</a:t>
            </a:r>
            <a:r>
              <a:rPr lang="sv-SE" baseline="0" dirty="0" smtClean="0"/>
              <a:t>: </a:t>
            </a:r>
            <a:r>
              <a:rPr lang="sv-SE" baseline="0" dirty="0" err="1" smtClean="0"/>
              <a:t>Structural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integrity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wind</a:t>
            </a:r>
            <a:r>
              <a:rPr lang="sv-SE" baseline="0" dirty="0" smtClean="0"/>
              <a:t> = 16,8m/23m/s, </a:t>
            </a:r>
            <a:r>
              <a:rPr lang="sv-SE" baseline="0" dirty="0" err="1" smtClean="0"/>
              <a:t>snow</a:t>
            </a:r>
            <a:r>
              <a:rPr lang="sv-SE" baseline="0" dirty="0" smtClean="0"/>
              <a:t> </a:t>
            </a:r>
            <a:r>
              <a:rPr lang="sv-SE" baseline="0" dirty="0" err="1" smtClean="0"/>
              <a:t>load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50mm (175kg), Solar </a:t>
            </a:r>
            <a:r>
              <a:rPr lang="sv-SE" baseline="0" dirty="0" err="1" smtClean="0"/>
              <a:t>load</a:t>
            </a:r>
            <a:r>
              <a:rPr lang="sv-SE" baseline="0" dirty="0" smtClean="0"/>
              <a:t>, 3 </a:t>
            </a:r>
            <a:r>
              <a:rPr lang="sv-SE" baseline="0" dirty="0" err="1" smtClean="0"/>
              <a:t>years</a:t>
            </a:r>
            <a:r>
              <a:rPr lang="sv-SE" baseline="0" dirty="0" smtClean="0"/>
              <a:t> Kenya. </a:t>
            </a:r>
          </a:p>
          <a:p>
            <a:pPr marL="171450" indent="-171450">
              <a:buFontTx/>
              <a:buChar char="•"/>
            </a:pPr>
            <a:r>
              <a:rPr lang="sv-SE" b="1" baseline="0" dirty="0" smtClean="0"/>
              <a:t>Health and </a:t>
            </a:r>
            <a:r>
              <a:rPr lang="sv-SE" b="1" baseline="0" dirty="0" err="1" smtClean="0"/>
              <a:t>comfort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moitsure</a:t>
            </a:r>
            <a:r>
              <a:rPr lang="sv-SE" baseline="0" dirty="0" smtClean="0"/>
              <a:t>, Infiltration, Ventilation, etc. </a:t>
            </a:r>
            <a:r>
              <a:rPr lang="sv-SE" baseline="0" dirty="0" err="1" smtClean="0"/>
              <a:t>Calculated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beeing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tested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to</a:t>
            </a:r>
            <a:r>
              <a:rPr lang="sv-SE" baseline="0" dirty="0" smtClean="0"/>
              <a:t> </a:t>
            </a:r>
            <a:r>
              <a:rPr lang="sv-SE" baseline="0" dirty="0" err="1" smtClean="0"/>
              <a:t>verify</a:t>
            </a:r>
            <a:endParaRPr lang="sv-SE" baseline="0" dirty="0" smtClean="0"/>
          </a:p>
          <a:p>
            <a:pPr marL="171450" indent="-171450">
              <a:buFontTx/>
              <a:buChar char="•"/>
            </a:pPr>
            <a:r>
              <a:rPr lang="sv-SE" b="1" baseline="0" dirty="0" err="1" smtClean="0"/>
              <a:t>Deploymnet</a:t>
            </a:r>
            <a:r>
              <a:rPr lang="sv-SE" b="1" baseline="0" dirty="0" smtClean="0"/>
              <a:t>: </a:t>
            </a:r>
            <a:r>
              <a:rPr lang="sv-SE" b="0" baseline="0" dirty="0" smtClean="0"/>
              <a:t>Flat </a:t>
            </a:r>
            <a:r>
              <a:rPr lang="sv-SE" b="0" baseline="0" dirty="0" err="1" smtClean="0"/>
              <a:t>packed</a:t>
            </a:r>
            <a:r>
              <a:rPr lang="sv-SE" b="0" baseline="0" dirty="0" smtClean="0"/>
              <a:t>. </a:t>
            </a:r>
            <a:r>
              <a:rPr lang="sv-SE" b="0" baseline="0" dirty="0" err="1" smtClean="0"/>
              <a:t>Volume</a:t>
            </a:r>
            <a:r>
              <a:rPr lang="sv-SE" b="0" baseline="0" dirty="0" smtClean="0"/>
              <a:t> 1 </a:t>
            </a:r>
            <a:r>
              <a:rPr lang="sv-SE" b="0" baseline="0" dirty="0" err="1" smtClean="0"/>
              <a:t>cbm</a:t>
            </a:r>
            <a:r>
              <a:rPr lang="sv-SE" b="0" baseline="0" dirty="0" smtClean="0"/>
              <a:t>. </a:t>
            </a:r>
            <a:r>
              <a:rPr lang="sv-SE" b="0" baseline="0" dirty="0" err="1" smtClean="0"/>
              <a:t>Weight</a:t>
            </a:r>
            <a:r>
              <a:rPr lang="sv-SE" b="0" baseline="0" dirty="0" smtClean="0"/>
              <a:t> 120kg </a:t>
            </a:r>
            <a:r>
              <a:rPr lang="sv-SE" b="0" baseline="0" dirty="0" err="1" smtClean="0"/>
              <a:t>without</a:t>
            </a:r>
            <a:r>
              <a:rPr lang="sv-SE" b="0" baseline="0" dirty="0" smtClean="0"/>
              <a:t> </a:t>
            </a:r>
            <a:r>
              <a:rPr lang="sv-SE" b="0" baseline="0" dirty="0" err="1" smtClean="0"/>
              <a:t>shade</a:t>
            </a:r>
            <a:r>
              <a:rPr lang="sv-SE" b="0" baseline="0" dirty="0" smtClean="0"/>
              <a:t> </a:t>
            </a:r>
            <a:r>
              <a:rPr lang="sv-SE" b="0" baseline="0" dirty="0" err="1" smtClean="0"/>
              <a:t>net</a:t>
            </a:r>
            <a:r>
              <a:rPr lang="sv-SE" b="0" baseline="0" dirty="0" smtClean="0"/>
              <a:t>. Target </a:t>
            </a:r>
            <a:r>
              <a:rPr lang="sv-SE" b="0" baseline="0" dirty="0" err="1" smtClean="0"/>
              <a:t>weight</a:t>
            </a:r>
            <a:r>
              <a:rPr lang="sv-SE" b="0" baseline="0" dirty="0" smtClean="0"/>
              <a:t> 100 kg. </a:t>
            </a:r>
            <a:r>
              <a:rPr lang="sv-SE" b="0" baseline="0" dirty="0" err="1" smtClean="0"/>
              <a:t>Easy</a:t>
            </a:r>
            <a:r>
              <a:rPr lang="sv-SE" b="0" baseline="0" dirty="0" smtClean="0"/>
              <a:t> and </a:t>
            </a:r>
            <a:r>
              <a:rPr lang="sv-SE" b="0" baseline="0" dirty="0" err="1" smtClean="0"/>
              <a:t>quick</a:t>
            </a:r>
            <a:r>
              <a:rPr lang="sv-SE" b="0" baseline="0" dirty="0" smtClean="0"/>
              <a:t> </a:t>
            </a:r>
            <a:r>
              <a:rPr lang="sv-SE" b="0" baseline="0" dirty="0" err="1" smtClean="0"/>
              <a:t>to</a:t>
            </a:r>
            <a:r>
              <a:rPr lang="sv-SE" b="0" baseline="0" dirty="0" smtClean="0"/>
              <a:t> </a:t>
            </a:r>
            <a:r>
              <a:rPr lang="sv-SE" b="0" baseline="0" dirty="0" err="1" smtClean="0"/>
              <a:t>install</a:t>
            </a:r>
            <a:r>
              <a:rPr lang="sv-SE" b="0" baseline="0" dirty="0" smtClean="0"/>
              <a:t>/</a:t>
            </a:r>
            <a:r>
              <a:rPr lang="sv-SE" b="0" baseline="0" dirty="0" err="1" smtClean="0"/>
              <a:t>maintain</a:t>
            </a:r>
            <a:r>
              <a:rPr lang="sv-SE" b="0" baseline="0" dirty="0" smtClean="0"/>
              <a:t>. </a:t>
            </a:r>
          </a:p>
          <a:p>
            <a:pPr marL="171450" indent="-171450">
              <a:buFontTx/>
              <a:buChar char="•"/>
            </a:pPr>
            <a:r>
              <a:rPr lang="sv-SE" b="1" baseline="0" dirty="0" err="1" smtClean="0"/>
              <a:t>Cost</a:t>
            </a:r>
            <a:r>
              <a:rPr lang="sv-SE" b="1" baseline="0" dirty="0" smtClean="0"/>
              <a:t> </a:t>
            </a:r>
            <a:r>
              <a:rPr lang="sv-SE" b="1" baseline="0" dirty="0" err="1" smtClean="0"/>
              <a:t>effective</a:t>
            </a:r>
            <a:r>
              <a:rPr lang="sv-SE" b="1" baseline="0" dirty="0" smtClean="0"/>
              <a:t>: </a:t>
            </a:r>
            <a:r>
              <a:rPr lang="sv-SE" b="0" baseline="0" dirty="0" err="1" smtClean="0"/>
              <a:t>Reasonable</a:t>
            </a:r>
            <a:r>
              <a:rPr lang="sv-SE" b="0" baseline="0" dirty="0" smtClean="0"/>
              <a:t> </a:t>
            </a:r>
            <a:r>
              <a:rPr lang="sv-SE" b="0" baseline="0" dirty="0" err="1" smtClean="0"/>
              <a:t>up</a:t>
            </a:r>
            <a:r>
              <a:rPr lang="sv-SE" b="0" baseline="0" dirty="0" smtClean="0"/>
              <a:t>-front </a:t>
            </a:r>
            <a:r>
              <a:rPr lang="sv-SE" b="0" baseline="0" dirty="0" err="1" smtClean="0"/>
              <a:t>cost</a:t>
            </a:r>
            <a:r>
              <a:rPr lang="sv-SE" b="0" baseline="0" dirty="0" smtClean="0"/>
              <a:t>, </a:t>
            </a:r>
            <a:r>
              <a:rPr lang="sv-SE" b="0" baseline="0" dirty="0" err="1" smtClean="0"/>
              <a:t>low</a:t>
            </a:r>
            <a:r>
              <a:rPr lang="sv-SE" b="0" baseline="0" dirty="0" smtClean="0"/>
              <a:t> </a:t>
            </a:r>
            <a:r>
              <a:rPr lang="sv-SE" b="0" baseline="0" dirty="0" err="1" smtClean="0"/>
              <a:t>lifecycle</a:t>
            </a:r>
            <a:r>
              <a:rPr lang="sv-SE" b="0" baseline="0" dirty="0" smtClean="0"/>
              <a:t> </a:t>
            </a:r>
            <a:r>
              <a:rPr lang="sv-SE" b="0" baseline="0" dirty="0" err="1" smtClean="0"/>
              <a:t>cost</a:t>
            </a:r>
            <a:r>
              <a:rPr lang="sv-SE" b="0" baseline="0" dirty="0" smtClean="0"/>
              <a:t>.</a:t>
            </a:r>
          </a:p>
          <a:p>
            <a:pPr marL="171450" indent="-171450">
              <a:buFontTx/>
              <a:buChar char="•"/>
            </a:pPr>
            <a:endParaRPr lang="sv-SE" b="1" baseline="0" dirty="0" smtClean="0"/>
          </a:p>
          <a:p>
            <a:pPr marL="171450" indent="-171450">
              <a:buFontTx/>
              <a:buChar char="•"/>
            </a:pPr>
            <a:endParaRPr lang="sv-SE" baseline="0" dirty="0" smtClean="0"/>
          </a:p>
          <a:p>
            <a:pPr marL="171450" indent="-171450">
              <a:buFontTx/>
              <a:buChar char="•"/>
            </a:pPr>
            <a:endParaRPr lang="sv-SE" baseline="0" dirty="0" smtClean="0"/>
          </a:p>
          <a:p>
            <a:pPr marL="171450" indent="-171450">
              <a:buFontTx/>
              <a:buChar char="•"/>
            </a:pPr>
            <a:endParaRPr lang="sv-SE" baseline="0" dirty="0" smtClean="0"/>
          </a:p>
          <a:p>
            <a:endParaRPr lang="sv-SE" baseline="0" dirty="0" smtClean="0"/>
          </a:p>
          <a:p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3FEEB-F5B4-9941-87CC-6E92E65B5310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062051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u="none" strike="noStrike" dirty="0" smtClean="0">
                <a:effectLst/>
              </a:rPr>
              <a:t>THE RHU FRAME is a </a:t>
            </a:r>
            <a:r>
              <a:rPr lang="sv-SE" sz="1200" u="none" strike="noStrike" dirty="0" err="1" smtClean="0">
                <a:effectLst/>
              </a:rPr>
              <a:t>modular</a:t>
            </a:r>
            <a:r>
              <a:rPr lang="sv-SE" sz="1200" u="none" strike="noStrike" dirty="0" smtClean="0">
                <a:effectLst/>
              </a:rPr>
              <a:t> and </a:t>
            </a:r>
            <a:r>
              <a:rPr lang="sv-SE" sz="1200" u="none" strike="noStrike" dirty="0" err="1" smtClean="0">
                <a:effectLst/>
              </a:rPr>
              <a:t>expandable</a:t>
            </a:r>
            <a:r>
              <a:rPr lang="sv-SE" sz="1200" u="none" strike="noStrike" dirty="0" smtClean="0">
                <a:effectLst/>
              </a:rPr>
              <a:t> </a:t>
            </a:r>
            <a:r>
              <a:rPr lang="sv-SE" sz="1200" u="none" strike="noStrike" dirty="0" err="1" smtClean="0">
                <a:effectLst/>
              </a:rPr>
              <a:t>self-supported</a:t>
            </a:r>
            <a:r>
              <a:rPr lang="sv-SE" sz="1200" u="none" strike="noStrike" dirty="0" smtClean="0">
                <a:effectLst/>
              </a:rPr>
              <a:t> </a:t>
            </a:r>
            <a:r>
              <a:rPr lang="sv-SE" sz="1200" u="none" strike="noStrike" dirty="0" err="1" smtClean="0">
                <a:effectLst/>
              </a:rPr>
              <a:t>frame</a:t>
            </a:r>
            <a:r>
              <a:rPr lang="sv-SE" sz="1200" u="none" strike="noStrike" dirty="0" smtClean="0">
                <a:effectLst/>
              </a:rPr>
              <a:t> </a:t>
            </a:r>
            <a:r>
              <a:rPr lang="sv-SE" sz="1200" u="none" strike="noStrike" dirty="0" err="1" smtClean="0">
                <a:effectLst/>
              </a:rPr>
              <a:t>designed</a:t>
            </a:r>
            <a:r>
              <a:rPr lang="sv-SE" sz="1200" u="none" strike="noStrike" dirty="0" smtClean="0">
                <a:effectLst/>
              </a:rPr>
              <a:t> </a:t>
            </a:r>
            <a:r>
              <a:rPr lang="sv-SE" sz="1200" u="none" strike="noStrike" dirty="0" err="1" smtClean="0">
                <a:effectLst/>
              </a:rPr>
              <a:t>to</a:t>
            </a:r>
            <a:r>
              <a:rPr lang="sv-SE" sz="1200" u="none" strike="noStrike" dirty="0" smtClean="0">
                <a:effectLst/>
              </a:rPr>
              <a:t> be </a:t>
            </a:r>
            <a:r>
              <a:rPr lang="sv-SE" sz="1200" u="none" strike="noStrike" dirty="0" err="1" smtClean="0">
                <a:effectLst/>
              </a:rPr>
              <a:t>used</a:t>
            </a:r>
            <a:r>
              <a:rPr lang="sv-SE" sz="1200" u="none" strike="noStrike" dirty="0" smtClean="0">
                <a:effectLst/>
              </a:rPr>
              <a:t> </a:t>
            </a:r>
            <a:r>
              <a:rPr lang="sv-SE" sz="1200" u="none" strike="noStrike" dirty="0" err="1" smtClean="0">
                <a:effectLst/>
              </a:rPr>
              <a:t>with</a:t>
            </a:r>
            <a:r>
              <a:rPr lang="sv-SE" sz="1200" u="none" strike="noStrike" dirty="0" smtClean="0">
                <a:effectLst/>
              </a:rPr>
              <a:t> RHU Panels, plastic </a:t>
            </a:r>
            <a:r>
              <a:rPr lang="sv-SE" sz="1200" u="none" strike="noStrike" dirty="0" err="1" smtClean="0">
                <a:effectLst/>
              </a:rPr>
              <a:t>sheeting</a:t>
            </a:r>
            <a:r>
              <a:rPr lang="sv-SE" sz="1200" u="none" strike="noStrike" dirty="0" smtClean="0">
                <a:effectLst/>
              </a:rPr>
              <a:t> or </a:t>
            </a:r>
            <a:r>
              <a:rPr lang="sv-SE" sz="1200" u="none" strike="noStrike" dirty="0" err="1" smtClean="0">
                <a:effectLst/>
              </a:rPr>
              <a:t>locally</a:t>
            </a:r>
            <a:r>
              <a:rPr lang="sv-SE" sz="1200" u="none" strike="noStrike" dirty="0" smtClean="0">
                <a:effectLst/>
              </a:rPr>
              <a:t> </a:t>
            </a:r>
            <a:r>
              <a:rPr lang="sv-SE" sz="1200" u="none" strike="noStrike" dirty="0" err="1" smtClean="0">
                <a:effectLst/>
              </a:rPr>
              <a:t>sourced</a:t>
            </a:r>
            <a:r>
              <a:rPr lang="sv-SE" sz="1200" u="none" strike="noStrike" dirty="0" smtClean="0">
                <a:effectLst/>
              </a:rPr>
              <a:t> </a:t>
            </a:r>
            <a:r>
              <a:rPr lang="sv-SE" sz="1200" u="none" strike="noStrike" dirty="0" err="1" smtClean="0">
                <a:effectLst/>
              </a:rPr>
              <a:t>building</a:t>
            </a:r>
            <a:r>
              <a:rPr lang="sv-SE" sz="1200" u="none" strike="noStrike" dirty="0" smtClean="0">
                <a:effectLst/>
              </a:rPr>
              <a:t> materials in order </a:t>
            </a:r>
            <a:r>
              <a:rPr lang="sv-SE" sz="1200" u="none" strike="noStrike" dirty="0" err="1" smtClean="0">
                <a:effectLst/>
              </a:rPr>
              <a:t>to</a:t>
            </a:r>
            <a:r>
              <a:rPr lang="sv-SE" sz="1200" u="none" strike="noStrike" dirty="0" smtClean="0">
                <a:effectLst/>
              </a:rPr>
              <a:t> </a:t>
            </a:r>
            <a:r>
              <a:rPr lang="sv-SE" sz="1200" u="none" strike="noStrike" dirty="0" err="1" smtClean="0">
                <a:effectLst/>
              </a:rPr>
              <a:t>build</a:t>
            </a:r>
            <a:r>
              <a:rPr lang="sv-SE" sz="1200" u="none" strike="noStrike" dirty="0" smtClean="0">
                <a:effectLst/>
              </a:rPr>
              <a:t> an </a:t>
            </a:r>
            <a:r>
              <a:rPr lang="sv-SE" sz="1200" u="none" strike="noStrike" dirty="0" err="1" smtClean="0">
                <a:effectLst/>
              </a:rPr>
              <a:t>adequate</a:t>
            </a:r>
            <a:r>
              <a:rPr lang="sv-SE" sz="1200" u="none" strike="noStrike" dirty="0" smtClean="0">
                <a:effectLst/>
              </a:rPr>
              <a:t> </a:t>
            </a:r>
            <a:r>
              <a:rPr lang="sv-SE" sz="1200" u="none" strike="noStrike" dirty="0" err="1" smtClean="0">
                <a:effectLst/>
              </a:rPr>
              <a:t>shelter</a:t>
            </a:r>
            <a:r>
              <a:rPr lang="sv-SE" sz="1200" u="none" strike="noStrike" dirty="0" smtClean="0">
                <a:effectLst/>
              </a:rPr>
              <a:t>. To date </a:t>
            </a:r>
            <a:r>
              <a:rPr lang="sv-SE" sz="1200" u="none" strike="noStrike" dirty="0" err="1" smtClean="0">
                <a:effectLst/>
              </a:rPr>
              <a:t>only</a:t>
            </a:r>
            <a:r>
              <a:rPr lang="sv-SE" sz="1200" u="none" strike="noStrike" dirty="0" smtClean="0">
                <a:effectLst/>
              </a:rPr>
              <a:t> </a:t>
            </a:r>
            <a:r>
              <a:rPr lang="sv-SE" sz="1200" u="none" strike="noStrike" dirty="0" err="1" smtClean="0">
                <a:effectLst/>
              </a:rPr>
              <a:t>tested</a:t>
            </a:r>
            <a:r>
              <a:rPr lang="sv-SE" sz="1200" u="none" strike="noStrike" dirty="0" smtClean="0">
                <a:effectLst/>
              </a:rPr>
              <a:t> </a:t>
            </a:r>
            <a:r>
              <a:rPr lang="sv-SE" sz="1200" u="none" strike="noStrike" dirty="0" err="1" smtClean="0">
                <a:effectLst/>
              </a:rPr>
              <a:t>with</a:t>
            </a:r>
            <a:r>
              <a:rPr lang="sv-SE" sz="1200" u="none" strike="noStrike" dirty="0" smtClean="0">
                <a:effectLst/>
              </a:rPr>
              <a:t> RHU panels.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3FEEB-F5B4-9941-87CC-6E92E65B5310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578248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i="0" u="none" strike="noStrike" dirty="0" smtClean="0">
                <a:solidFill>
                  <a:srgbClr val="000000"/>
                </a:solidFill>
                <a:effectLst/>
                <a:latin typeface="+mn-lt"/>
              </a:rPr>
              <a:t>THE RHU PANELS </a:t>
            </a:r>
            <a:r>
              <a:rPr lang="sv-SE" sz="1200" b="0" i="0" u="none" strike="noStrike" dirty="0" err="1" smtClean="0">
                <a:solidFill>
                  <a:srgbClr val="000000"/>
                </a:solidFill>
                <a:effectLst/>
                <a:latin typeface="+mn-lt"/>
              </a:rPr>
              <a:t>are</a:t>
            </a:r>
            <a:r>
              <a:rPr lang="sv-SE" sz="1200" b="0" i="0" u="none" strike="noStrike" dirty="0" smtClean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sv-SE" sz="1200" b="0" i="0" u="none" strike="noStrike" dirty="0" err="1" smtClean="0">
                <a:solidFill>
                  <a:srgbClr val="000000"/>
                </a:solidFill>
                <a:effectLst/>
                <a:latin typeface="+mn-lt"/>
              </a:rPr>
              <a:t>modular</a:t>
            </a:r>
            <a:r>
              <a:rPr lang="sv-SE" sz="1200" b="0" i="0" u="none" strike="noStrike" dirty="0" smtClean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sv-SE" sz="1200" b="0" i="0" u="none" strike="noStrike" dirty="0" err="1" smtClean="0">
                <a:solidFill>
                  <a:srgbClr val="000000"/>
                </a:solidFill>
                <a:effectLst/>
                <a:latin typeface="+mn-lt"/>
              </a:rPr>
              <a:t>wall</a:t>
            </a:r>
            <a:r>
              <a:rPr lang="sv-SE" sz="1200" b="0" i="0" u="none" strike="noStrike" dirty="0" smtClean="0">
                <a:solidFill>
                  <a:srgbClr val="000000"/>
                </a:solidFill>
                <a:effectLst/>
                <a:latin typeface="+mn-lt"/>
              </a:rPr>
              <a:t> and </a:t>
            </a:r>
            <a:r>
              <a:rPr lang="sv-SE" sz="1200" b="0" i="0" u="none" strike="noStrike" dirty="0" err="1" smtClean="0">
                <a:solidFill>
                  <a:srgbClr val="000000"/>
                </a:solidFill>
                <a:effectLst/>
                <a:latin typeface="+mn-lt"/>
              </a:rPr>
              <a:t>ceiling</a:t>
            </a:r>
            <a:r>
              <a:rPr lang="sv-SE" sz="1200" b="0" i="0" u="none" strike="noStrike" dirty="0" smtClean="0">
                <a:solidFill>
                  <a:srgbClr val="000000"/>
                </a:solidFill>
                <a:effectLst/>
                <a:latin typeface="+mn-lt"/>
              </a:rPr>
              <a:t> panels </a:t>
            </a:r>
            <a:r>
              <a:rPr lang="sv-SE" sz="1200" b="0" i="0" u="none" strike="noStrike" dirty="0" err="1" smtClean="0">
                <a:solidFill>
                  <a:srgbClr val="000000"/>
                </a:solidFill>
                <a:effectLst/>
                <a:latin typeface="+mn-lt"/>
              </a:rPr>
              <a:t>to</a:t>
            </a:r>
            <a:r>
              <a:rPr lang="sv-SE" sz="1200" b="0" i="0" u="none" strike="noStrike" dirty="0" smtClean="0">
                <a:solidFill>
                  <a:srgbClr val="000000"/>
                </a:solidFill>
                <a:effectLst/>
                <a:latin typeface="+mn-lt"/>
              </a:rPr>
              <a:t> be </a:t>
            </a:r>
            <a:r>
              <a:rPr lang="sv-SE" sz="1200" b="0" i="0" u="none" strike="noStrike" dirty="0" err="1" smtClean="0">
                <a:solidFill>
                  <a:srgbClr val="000000"/>
                </a:solidFill>
                <a:effectLst/>
                <a:latin typeface="+mn-lt"/>
              </a:rPr>
              <a:t>built</a:t>
            </a:r>
            <a:r>
              <a:rPr lang="sv-SE" sz="1200" b="0" i="0" u="none" strike="noStrike" dirty="0" smtClean="0">
                <a:solidFill>
                  <a:srgbClr val="000000"/>
                </a:solidFill>
                <a:effectLst/>
                <a:latin typeface="+mn-lt"/>
              </a:rPr>
              <a:t> on </a:t>
            </a:r>
            <a:r>
              <a:rPr lang="sv-SE" sz="1200" b="0" i="0" u="none" strike="noStrike" dirty="0" err="1" smtClean="0">
                <a:solidFill>
                  <a:srgbClr val="000000"/>
                </a:solidFill>
                <a:effectLst/>
                <a:latin typeface="+mn-lt"/>
              </a:rPr>
              <a:t>to</a:t>
            </a:r>
            <a:r>
              <a:rPr lang="sv-SE" sz="1200" b="0" i="0" u="none" strike="noStrike" dirty="0" smtClean="0">
                <a:solidFill>
                  <a:srgbClr val="000000"/>
                </a:solidFill>
                <a:effectLst/>
                <a:latin typeface="+mn-lt"/>
              </a:rPr>
              <a:t> the RHU </a:t>
            </a:r>
            <a:r>
              <a:rPr lang="sv-SE" sz="1200" b="0" i="0" u="none" strike="noStrike" dirty="0" err="1" smtClean="0">
                <a:solidFill>
                  <a:srgbClr val="000000"/>
                </a:solidFill>
                <a:effectLst/>
                <a:latin typeface="+mn-lt"/>
              </a:rPr>
              <a:t>Frame</a:t>
            </a:r>
            <a:r>
              <a:rPr lang="sv-SE" sz="1200" b="0" i="0" u="none" strike="noStrike" dirty="0" smtClean="0">
                <a:solidFill>
                  <a:srgbClr val="000000"/>
                </a:solidFill>
                <a:effectLst/>
                <a:latin typeface="+mn-lt"/>
              </a:rPr>
              <a:t> in order </a:t>
            </a:r>
            <a:r>
              <a:rPr lang="sv-SE" sz="1200" b="0" i="0" u="none" strike="noStrike" dirty="0" err="1" smtClean="0">
                <a:solidFill>
                  <a:srgbClr val="000000"/>
                </a:solidFill>
                <a:effectLst/>
                <a:latin typeface="+mn-lt"/>
              </a:rPr>
              <a:t>to</a:t>
            </a:r>
            <a:r>
              <a:rPr lang="sv-SE" sz="1200" b="0" i="0" u="none" strike="noStrike" dirty="0" smtClean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sv-SE" sz="1200" b="0" i="0" u="none" strike="noStrike" dirty="0" err="1" smtClean="0">
                <a:solidFill>
                  <a:srgbClr val="000000"/>
                </a:solidFill>
                <a:effectLst/>
                <a:latin typeface="+mn-lt"/>
              </a:rPr>
              <a:t>quickly</a:t>
            </a:r>
            <a:r>
              <a:rPr lang="sv-SE" sz="1200" b="0" i="0" u="none" strike="noStrike" dirty="0" smtClean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sv-SE" sz="1200" b="0" i="0" u="none" strike="noStrike" dirty="0" err="1" smtClean="0">
                <a:solidFill>
                  <a:srgbClr val="000000"/>
                </a:solidFill>
                <a:effectLst/>
                <a:latin typeface="+mn-lt"/>
              </a:rPr>
              <a:t>achieve</a:t>
            </a:r>
            <a:r>
              <a:rPr lang="sv-SE" sz="1200" b="0" i="0" u="none" strike="noStrike" dirty="0" smtClean="0">
                <a:solidFill>
                  <a:srgbClr val="000000"/>
                </a:solidFill>
                <a:effectLst/>
                <a:latin typeface="+mn-lt"/>
              </a:rPr>
              <a:t> a </a:t>
            </a:r>
            <a:r>
              <a:rPr lang="sv-SE" sz="1200" b="0" i="0" u="none" strike="noStrike" dirty="0" err="1" smtClean="0">
                <a:solidFill>
                  <a:srgbClr val="000000"/>
                </a:solidFill>
                <a:effectLst/>
                <a:latin typeface="+mn-lt"/>
              </a:rPr>
              <a:t>complete</a:t>
            </a:r>
            <a:r>
              <a:rPr lang="sv-SE" sz="1200" b="0" i="0" u="none" strike="noStrike" dirty="0" smtClean="0">
                <a:solidFill>
                  <a:srgbClr val="000000"/>
                </a:solidFill>
                <a:effectLst/>
                <a:latin typeface="+mn-lt"/>
              </a:rPr>
              <a:t>, durable </a:t>
            </a:r>
            <a:r>
              <a:rPr lang="sv-SE" sz="1200" b="0" i="0" u="none" strike="noStrike" dirty="0" err="1" smtClean="0">
                <a:solidFill>
                  <a:srgbClr val="000000"/>
                </a:solidFill>
                <a:effectLst/>
                <a:latin typeface="+mn-lt"/>
              </a:rPr>
              <a:t>shelter</a:t>
            </a:r>
            <a:r>
              <a:rPr lang="sv-SE" sz="1200" b="0" i="0" u="none" strike="noStrike" dirty="0" smtClean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sv-SE" sz="1200" b="0" i="0" u="none" strike="noStrike" dirty="0" err="1" smtClean="0">
                <a:solidFill>
                  <a:srgbClr val="000000"/>
                </a:solidFill>
                <a:effectLst/>
                <a:latin typeface="+mn-lt"/>
              </a:rPr>
              <a:t>intended</a:t>
            </a:r>
            <a:r>
              <a:rPr lang="sv-SE" sz="1200" b="0" i="0" u="none" strike="noStrike" dirty="0" smtClean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sv-SE" sz="1200" b="0" i="0" u="none" strike="noStrike" dirty="0" err="1" smtClean="0">
                <a:solidFill>
                  <a:srgbClr val="000000"/>
                </a:solidFill>
                <a:effectLst/>
                <a:latin typeface="+mn-lt"/>
              </a:rPr>
              <a:t>to</a:t>
            </a:r>
            <a:r>
              <a:rPr lang="sv-SE" sz="1200" b="0" i="0" u="none" strike="noStrike" dirty="0" smtClean="0">
                <a:solidFill>
                  <a:srgbClr val="000000"/>
                </a:solidFill>
                <a:effectLst/>
                <a:latin typeface="+mn-lt"/>
              </a:rPr>
              <a:t> last minimum </a:t>
            </a:r>
            <a:r>
              <a:rPr lang="sv-SE" sz="1200" b="0" i="0" u="none" strike="noStrike" dirty="0" err="1" smtClean="0">
                <a:solidFill>
                  <a:srgbClr val="000000"/>
                </a:solidFill>
                <a:effectLst/>
                <a:latin typeface="+mn-lt"/>
              </a:rPr>
              <a:t>three</a:t>
            </a:r>
            <a:r>
              <a:rPr lang="sv-SE" sz="1200" b="0" i="0" u="none" strike="noStrike" dirty="0" smtClean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sv-SE" sz="1200" b="0" i="0" u="none" strike="noStrike" dirty="0" err="1" smtClean="0">
                <a:solidFill>
                  <a:srgbClr val="000000"/>
                </a:solidFill>
                <a:effectLst/>
                <a:latin typeface="+mn-lt"/>
              </a:rPr>
              <a:t>years</a:t>
            </a:r>
            <a:r>
              <a:rPr lang="sv-SE" sz="1200" b="0" i="0" u="none" strike="noStrike" dirty="0" smtClean="0">
                <a:solidFill>
                  <a:srgbClr val="000000"/>
                </a:solidFill>
                <a:effectLst/>
                <a:latin typeface="+mn-lt"/>
              </a:rPr>
              <a:t>. The Panels </a:t>
            </a:r>
            <a:r>
              <a:rPr lang="sv-SE" sz="1200" b="0" i="0" u="none" strike="noStrike" dirty="0" err="1" smtClean="0">
                <a:solidFill>
                  <a:srgbClr val="000000"/>
                </a:solidFill>
                <a:effectLst/>
                <a:latin typeface="+mn-lt"/>
              </a:rPr>
              <a:t>can</a:t>
            </a:r>
            <a:r>
              <a:rPr lang="sv-SE" sz="1200" b="0" i="0" u="none" strike="noStrike" dirty="0" smtClean="0">
                <a:solidFill>
                  <a:srgbClr val="000000"/>
                </a:solidFill>
                <a:effectLst/>
                <a:latin typeface="+mn-lt"/>
              </a:rPr>
              <a:t> be </a:t>
            </a:r>
            <a:r>
              <a:rPr lang="sv-SE" sz="1200" b="0" i="0" u="none" strike="noStrike" dirty="0" err="1" smtClean="0">
                <a:solidFill>
                  <a:srgbClr val="000000"/>
                </a:solidFill>
                <a:effectLst/>
                <a:latin typeface="+mn-lt"/>
              </a:rPr>
              <a:t>fitted</a:t>
            </a:r>
            <a:r>
              <a:rPr lang="sv-SE" sz="1200" b="0" i="0" u="none" strike="noStrike" dirty="0" smtClean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sv-SE" sz="1200" b="0" i="0" u="none" strike="noStrike" dirty="0" err="1" smtClean="0">
                <a:solidFill>
                  <a:srgbClr val="000000"/>
                </a:solidFill>
                <a:effectLst/>
                <a:latin typeface="+mn-lt"/>
              </a:rPr>
              <a:t>onto</a:t>
            </a:r>
            <a:r>
              <a:rPr lang="sv-SE" sz="1200" b="0" i="0" u="none" strike="noStrike" dirty="0" smtClean="0">
                <a:solidFill>
                  <a:srgbClr val="000000"/>
                </a:solidFill>
                <a:effectLst/>
                <a:latin typeface="+mn-lt"/>
              </a:rPr>
              <a:t> a RHU </a:t>
            </a:r>
            <a:r>
              <a:rPr lang="sv-SE" sz="1200" b="0" i="0" u="none" strike="noStrike" dirty="0" err="1" smtClean="0">
                <a:solidFill>
                  <a:srgbClr val="000000"/>
                </a:solidFill>
                <a:effectLst/>
                <a:latin typeface="+mn-lt"/>
              </a:rPr>
              <a:t>Frame</a:t>
            </a:r>
            <a:r>
              <a:rPr lang="sv-SE" sz="1200" b="0" i="0" u="none" strike="noStrike" dirty="0" smtClean="0">
                <a:solidFill>
                  <a:srgbClr val="000000"/>
                </a:solidFill>
                <a:effectLst/>
                <a:latin typeface="+mn-lt"/>
              </a:rPr>
              <a:t> in </a:t>
            </a:r>
            <a:r>
              <a:rPr lang="sv-SE" sz="1200" b="0" i="0" u="none" strike="noStrike" dirty="0" err="1" smtClean="0">
                <a:solidFill>
                  <a:srgbClr val="000000"/>
                </a:solidFill>
                <a:effectLst/>
                <a:latin typeface="+mn-lt"/>
              </a:rPr>
              <a:t>any</a:t>
            </a:r>
            <a:r>
              <a:rPr lang="sv-SE" sz="1200" b="0" i="0" u="none" strike="noStrike" dirty="0" smtClean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sv-SE" sz="1200" b="0" i="0" u="none" strike="noStrike" dirty="0" err="1" smtClean="0">
                <a:solidFill>
                  <a:srgbClr val="000000"/>
                </a:solidFill>
                <a:effectLst/>
                <a:latin typeface="+mn-lt"/>
              </a:rPr>
              <a:t>size</a:t>
            </a:r>
            <a:r>
              <a:rPr lang="sv-SE" sz="1200" b="0" i="0" u="none" strike="noStrike" dirty="0" smtClean="0">
                <a:solidFill>
                  <a:srgbClr val="000000"/>
                </a:solidFill>
                <a:effectLst/>
                <a:latin typeface="+mn-lt"/>
              </a:rPr>
              <a:t>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3FEEB-F5B4-9941-87CC-6E92E65B5310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666632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i="0" u="none" strike="noStrike" dirty="0" smtClean="0">
                <a:solidFill>
                  <a:srgbClr val="000000"/>
                </a:solidFill>
                <a:effectLst/>
                <a:latin typeface="+mn-lt"/>
              </a:rPr>
              <a:t>THE RHU SHADE NET is an </a:t>
            </a:r>
            <a:r>
              <a:rPr lang="sv-SE" sz="1200" b="0" i="0" u="none" strike="noStrike" dirty="0" err="1" smtClean="0">
                <a:solidFill>
                  <a:srgbClr val="000000"/>
                </a:solidFill>
                <a:effectLst/>
                <a:latin typeface="+mn-lt"/>
              </a:rPr>
              <a:t>external</a:t>
            </a:r>
            <a:r>
              <a:rPr lang="sv-SE" sz="1200" b="0" i="0" u="none" strike="noStrike" dirty="0" smtClean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sv-SE" sz="1200" b="0" i="0" u="none" strike="noStrike" dirty="0" err="1" smtClean="0">
                <a:solidFill>
                  <a:srgbClr val="000000"/>
                </a:solidFill>
                <a:effectLst/>
                <a:latin typeface="+mn-lt"/>
              </a:rPr>
              <a:t>screen</a:t>
            </a:r>
            <a:r>
              <a:rPr lang="sv-SE" sz="1200" b="0" i="0" u="none" strike="noStrike" dirty="0" smtClean="0">
                <a:solidFill>
                  <a:srgbClr val="000000"/>
                </a:solidFill>
                <a:effectLst/>
                <a:latin typeface="+mn-lt"/>
              </a:rPr>
              <a:t>, </a:t>
            </a:r>
            <a:r>
              <a:rPr lang="sv-SE" sz="1200" b="0" i="0" u="none" strike="noStrike" dirty="0" err="1" smtClean="0">
                <a:solidFill>
                  <a:srgbClr val="000000"/>
                </a:solidFill>
                <a:effectLst/>
                <a:latin typeface="+mn-lt"/>
              </a:rPr>
              <a:t>which</a:t>
            </a:r>
            <a:r>
              <a:rPr lang="sv-SE" sz="1200" b="0" i="0" u="none" strike="noStrike" dirty="0" smtClean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sv-SE" sz="1200" b="0" i="0" u="none" strike="noStrike" dirty="0" err="1" smtClean="0">
                <a:solidFill>
                  <a:srgbClr val="000000"/>
                </a:solidFill>
                <a:effectLst/>
                <a:latin typeface="+mn-lt"/>
              </a:rPr>
              <a:t>significantly</a:t>
            </a:r>
            <a:r>
              <a:rPr lang="sv-SE" sz="1200" b="0" i="0" u="none" strike="noStrike" dirty="0" smtClean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sv-SE" sz="1200" b="0" i="0" u="none" strike="noStrike" dirty="0" err="1" smtClean="0">
                <a:solidFill>
                  <a:srgbClr val="000000"/>
                </a:solidFill>
                <a:effectLst/>
                <a:latin typeface="+mn-lt"/>
              </a:rPr>
              <a:t>improves</a:t>
            </a:r>
            <a:r>
              <a:rPr lang="sv-SE" sz="1200" b="0" i="0" u="none" strike="noStrike" dirty="0" smtClean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sv-SE" sz="1200" b="0" i="0" u="none" strike="noStrike" dirty="0" err="1" smtClean="0">
                <a:solidFill>
                  <a:srgbClr val="000000"/>
                </a:solidFill>
                <a:effectLst/>
                <a:latin typeface="+mn-lt"/>
              </a:rPr>
              <a:t>indoor</a:t>
            </a:r>
            <a:r>
              <a:rPr lang="sv-SE" sz="1200" b="0" i="0" u="none" strike="noStrike" dirty="0" smtClean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sv-SE" sz="1200" b="0" i="0" u="none" strike="noStrike" dirty="0" err="1" smtClean="0">
                <a:solidFill>
                  <a:srgbClr val="000000"/>
                </a:solidFill>
                <a:effectLst/>
                <a:latin typeface="+mn-lt"/>
              </a:rPr>
              <a:t>thermal</a:t>
            </a:r>
            <a:r>
              <a:rPr lang="sv-SE" sz="1200" b="0" i="0" u="none" strike="noStrike" dirty="0" smtClean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sv-SE" sz="1200" b="0" i="0" u="none" strike="noStrike" dirty="0" err="1" smtClean="0">
                <a:solidFill>
                  <a:srgbClr val="000000"/>
                </a:solidFill>
                <a:effectLst/>
                <a:latin typeface="+mn-lt"/>
              </a:rPr>
              <a:t>comfort</a:t>
            </a:r>
            <a:r>
              <a:rPr lang="sv-SE" sz="1200" b="0" i="0" u="none" strike="noStrike" dirty="0" smtClean="0">
                <a:solidFill>
                  <a:srgbClr val="000000"/>
                </a:solidFill>
                <a:effectLst/>
                <a:latin typeface="+mn-lt"/>
              </a:rPr>
              <a:t>. </a:t>
            </a:r>
            <a:r>
              <a:rPr lang="sv-SE" sz="1200" b="0" i="0" u="none" strike="noStrike" dirty="0" err="1" smtClean="0">
                <a:solidFill>
                  <a:srgbClr val="000000"/>
                </a:solidFill>
                <a:effectLst/>
                <a:latin typeface="+mn-lt"/>
              </a:rPr>
              <a:t>During</a:t>
            </a:r>
            <a:r>
              <a:rPr lang="sv-SE" sz="1200" b="0" i="0" u="none" strike="noStrike" dirty="0" smtClean="0">
                <a:solidFill>
                  <a:srgbClr val="000000"/>
                </a:solidFill>
                <a:effectLst/>
                <a:latin typeface="+mn-lt"/>
              </a:rPr>
              <a:t> the </a:t>
            </a:r>
            <a:r>
              <a:rPr lang="sv-SE" sz="1200" b="0" i="0" u="none" strike="noStrike" dirty="0" err="1" smtClean="0">
                <a:solidFill>
                  <a:srgbClr val="000000"/>
                </a:solidFill>
                <a:effectLst/>
                <a:latin typeface="+mn-lt"/>
              </a:rPr>
              <a:t>day</a:t>
            </a:r>
            <a:r>
              <a:rPr lang="sv-SE" sz="1200" b="0" i="0" u="none" strike="noStrike" dirty="0" smtClean="0">
                <a:solidFill>
                  <a:srgbClr val="000000"/>
                </a:solidFill>
                <a:effectLst/>
                <a:latin typeface="+mn-lt"/>
              </a:rPr>
              <a:t>, the </a:t>
            </a:r>
            <a:r>
              <a:rPr lang="sv-SE" sz="1200" b="0" i="0" u="none" strike="noStrike" dirty="0" err="1" smtClean="0">
                <a:solidFill>
                  <a:srgbClr val="000000"/>
                </a:solidFill>
                <a:effectLst/>
                <a:latin typeface="+mn-lt"/>
              </a:rPr>
              <a:t>Shade</a:t>
            </a:r>
            <a:r>
              <a:rPr lang="sv-SE" sz="1200" b="0" i="0" u="none" strike="noStrike" dirty="0" smtClean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sv-SE" sz="1200" b="0" i="0" u="none" strike="noStrike" dirty="0" err="1" smtClean="0">
                <a:solidFill>
                  <a:srgbClr val="000000"/>
                </a:solidFill>
                <a:effectLst/>
                <a:latin typeface="+mn-lt"/>
              </a:rPr>
              <a:t>Net´s</a:t>
            </a:r>
            <a:r>
              <a:rPr lang="sv-SE" sz="1200" b="0" i="0" u="none" strike="noStrike" dirty="0" smtClean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sv-SE" sz="1200" b="0" i="0" u="none" strike="noStrike" dirty="0" err="1" smtClean="0">
                <a:solidFill>
                  <a:srgbClr val="000000"/>
                </a:solidFill>
                <a:effectLst/>
                <a:latin typeface="+mn-lt"/>
              </a:rPr>
              <a:t>open</a:t>
            </a:r>
            <a:r>
              <a:rPr lang="sv-SE" sz="1200" b="0" i="0" u="none" strike="noStrike" dirty="0" smtClean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sv-SE" sz="1200" b="0" i="0" u="none" strike="noStrike" dirty="0" err="1" smtClean="0">
                <a:solidFill>
                  <a:srgbClr val="000000"/>
                </a:solidFill>
                <a:effectLst/>
                <a:latin typeface="+mn-lt"/>
              </a:rPr>
              <a:t>structure</a:t>
            </a:r>
            <a:r>
              <a:rPr lang="sv-SE" sz="1200" b="0" i="0" u="none" strike="noStrike" dirty="0" smtClean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sv-SE" sz="1200" b="0" i="0" u="none" strike="noStrike" dirty="0" err="1" smtClean="0">
                <a:solidFill>
                  <a:srgbClr val="000000"/>
                </a:solidFill>
                <a:effectLst/>
                <a:latin typeface="+mn-lt"/>
              </a:rPr>
              <a:t>provides</a:t>
            </a:r>
            <a:r>
              <a:rPr lang="sv-SE" sz="1200" b="0" i="0" u="none" strike="noStrike" dirty="0" smtClean="0">
                <a:solidFill>
                  <a:srgbClr val="000000"/>
                </a:solidFill>
                <a:effectLst/>
                <a:latin typeface="+mn-lt"/>
              </a:rPr>
              <a:t> 70% solar </a:t>
            </a:r>
            <a:r>
              <a:rPr lang="sv-SE" sz="1200" b="0" i="0" u="none" strike="noStrike" dirty="0" err="1" smtClean="0">
                <a:solidFill>
                  <a:srgbClr val="000000"/>
                </a:solidFill>
                <a:effectLst/>
                <a:latin typeface="+mn-lt"/>
              </a:rPr>
              <a:t>reflection</a:t>
            </a:r>
            <a:r>
              <a:rPr lang="sv-SE" sz="1200" b="0" i="0" u="none" strike="noStrike" dirty="0" smtClean="0">
                <a:solidFill>
                  <a:srgbClr val="000000"/>
                </a:solidFill>
                <a:effectLst/>
                <a:latin typeface="+mn-lt"/>
              </a:rPr>
              <a:t> and </a:t>
            </a:r>
            <a:r>
              <a:rPr lang="sv-SE" sz="1200" b="0" i="0" u="none" strike="noStrike" dirty="0" err="1" smtClean="0">
                <a:solidFill>
                  <a:srgbClr val="000000"/>
                </a:solidFill>
                <a:effectLst/>
                <a:latin typeface="+mn-lt"/>
              </a:rPr>
              <a:t>cooling</a:t>
            </a:r>
            <a:r>
              <a:rPr lang="sv-SE" sz="1200" b="0" i="0" u="none" strike="noStrike" dirty="0" smtClean="0">
                <a:solidFill>
                  <a:srgbClr val="000000"/>
                </a:solidFill>
                <a:effectLst/>
                <a:latin typeface="+mn-lt"/>
              </a:rPr>
              <a:t>. At </a:t>
            </a:r>
            <a:r>
              <a:rPr lang="sv-SE" sz="1200" b="0" i="0" u="none" strike="noStrike" dirty="0" err="1" smtClean="0">
                <a:solidFill>
                  <a:srgbClr val="000000"/>
                </a:solidFill>
                <a:effectLst/>
                <a:latin typeface="+mn-lt"/>
              </a:rPr>
              <a:t>night</a:t>
            </a:r>
            <a:r>
              <a:rPr lang="sv-SE" sz="1200" b="0" i="0" u="none" strike="noStrike" dirty="0" smtClean="0">
                <a:solidFill>
                  <a:srgbClr val="000000"/>
                </a:solidFill>
                <a:effectLst/>
                <a:latin typeface="+mn-lt"/>
              </a:rPr>
              <a:t> and in </a:t>
            </a:r>
            <a:r>
              <a:rPr lang="sv-SE" sz="1200" b="0" i="0" u="none" strike="noStrike" dirty="0" err="1" smtClean="0">
                <a:solidFill>
                  <a:srgbClr val="000000"/>
                </a:solidFill>
                <a:effectLst/>
                <a:latin typeface="+mn-lt"/>
              </a:rPr>
              <a:t>cold</a:t>
            </a:r>
            <a:r>
              <a:rPr lang="sv-SE" sz="1200" b="0" i="0" u="none" strike="noStrike" dirty="0" smtClean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sv-SE" sz="1200" b="0" i="0" u="none" strike="noStrike" dirty="0" err="1" smtClean="0">
                <a:solidFill>
                  <a:srgbClr val="000000"/>
                </a:solidFill>
                <a:effectLst/>
                <a:latin typeface="+mn-lt"/>
              </a:rPr>
              <a:t>climates</a:t>
            </a:r>
            <a:r>
              <a:rPr lang="sv-SE" sz="1200" b="0" i="0" u="none" strike="noStrike" dirty="0" smtClean="0">
                <a:solidFill>
                  <a:srgbClr val="000000"/>
                </a:solidFill>
                <a:effectLst/>
                <a:latin typeface="+mn-lt"/>
              </a:rPr>
              <a:t>, the </a:t>
            </a:r>
            <a:r>
              <a:rPr lang="sv-SE" sz="1200" b="0" i="0" u="none" strike="noStrike" dirty="0" err="1" smtClean="0">
                <a:solidFill>
                  <a:srgbClr val="000000"/>
                </a:solidFill>
                <a:effectLst/>
                <a:latin typeface="+mn-lt"/>
              </a:rPr>
              <a:t>Shade</a:t>
            </a:r>
            <a:r>
              <a:rPr lang="sv-SE" sz="1200" b="0" i="0" u="none" strike="noStrike" dirty="0" smtClean="0">
                <a:solidFill>
                  <a:srgbClr val="000000"/>
                </a:solidFill>
                <a:effectLst/>
                <a:latin typeface="+mn-lt"/>
              </a:rPr>
              <a:t> Net </a:t>
            </a:r>
            <a:r>
              <a:rPr lang="sv-SE" sz="1200" b="0" i="0" u="none" strike="noStrike" dirty="0" err="1" smtClean="0">
                <a:solidFill>
                  <a:srgbClr val="000000"/>
                </a:solidFill>
                <a:effectLst/>
                <a:latin typeface="+mn-lt"/>
              </a:rPr>
              <a:t>helps</a:t>
            </a:r>
            <a:r>
              <a:rPr lang="sv-SE" sz="1200" b="0" i="0" u="none" strike="noStrike" dirty="0" smtClean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sv-SE" sz="1200" b="0" i="0" u="none" strike="noStrike" dirty="0" err="1" smtClean="0">
                <a:solidFill>
                  <a:srgbClr val="000000"/>
                </a:solidFill>
                <a:effectLst/>
                <a:latin typeface="+mn-lt"/>
              </a:rPr>
              <a:t>reduce</a:t>
            </a:r>
            <a:r>
              <a:rPr lang="sv-SE" sz="1200" b="0" i="0" u="none" strike="noStrike" dirty="0" smtClean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sv-SE" sz="1200" b="0" i="0" u="none" strike="noStrike" dirty="0" err="1" smtClean="0">
                <a:solidFill>
                  <a:srgbClr val="000000"/>
                </a:solidFill>
                <a:effectLst/>
                <a:latin typeface="+mn-lt"/>
              </a:rPr>
              <a:t>radiated</a:t>
            </a:r>
            <a:r>
              <a:rPr lang="sv-SE" sz="1200" b="0" i="0" u="none" strike="noStrike" dirty="0" smtClean="0">
                <a:solidFill>
                  <a:srgbClr val="000000"/>
                </a:solidFill>
                <a:effectLst/>
                <a:latin typeface="+mn-lt"/>
              </a:rPr>
              <a:t> heat loss.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3FEEB-F5B4-9941-87CC-6E92E65B5310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691451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i="0" u="none" strike="noStrike" dirty="0" smtClean="0">
                <a:solidFill>
                  <a:srgbClr val="000000"/>
                </a:solidFill>
                <a:effectLst/>
                <a:latin typeface="+mn-lt"/>
              </a:rPr>
              <a:t>THE RHU PHOTOVOLTAIC (PV) SYSTEM </a:t>
            </a:r>
            <a:r>
              <a:rPr lang="sv-SE" sz="1200" b="0" i="0" u="none" strike="noStrike" dirty="0" err="1" smtClean="0">
                <a:solidFill>
                  <a:srgbClr val="000000"/>
                </a:solidFill>
                <a:effectLst/>
                <a:latin typeface="+mn-lt"/>
              </a:rPr>
              <a:t>consists</a:t>
            </a:r>
            <a:r>
              <a:rPr lang="sv-SE" sz="1200" b="0" i="0" u="none" strike="noStrike" dirty="0" smtClean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sv-SE" sz="1200" b="0" i="0" u="none" strike="noStrike" dirty="0" err="1" smtClean="0">
                <a:solidFill>
                  <a:srgbClr val="000000"/>
                </a:solidFill>
                <a:effectLst/>
                <a:latin typeface="+mn-lt"/>
              </a:rPr>
              <a:t>of</a:t>
            </a:r>
            <a:r>
              <a:rPr lang="sv-SE" sz="1200" b="0" i="0" u="none" strike="noStrike" dirty="0" smtClean="0">
                <a:solidFill>
                  <a:srgbClr val="000000"/>
                </a:solidFill>
                <a:effectLst/>
                <a:latin typeface="+mn-lt"/>
              </a:rPr>
              <a:t> a solar panel and a portable LED </a:t>
            </a:r>
            <a:r>
              <a:rPr lang="sv-SE" sz="1200" b="0" i="0" u="none" strike="noStrike" dirty="0" err="1" smtClean="0">
                <a:solidFill>
                  <a:srgbClr val="000000"/>
                </a:solidFill>
                <a:effectLst/>
                <a:latin typeface="+mn-lt"/>
              </a:rPr>
              <a:t>light</a:t>
            </a:r>
            <a:r>
              <a:rPr lang="sv-SE" sz="1200" b="0" i="0" u="none" strike="noStrike" dirty="0" smtClean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sv-SE" sz="1200" b="0" i="0" u="none" strike="noStrike" dirty="0" err="1" smtClean="0">
                <a:solidFill>
                  <a:srgbClr val="000000"/>
                </a:solidFill>
                <a:effectLst/>
                <a:latin typeface="+mn-lt"/>
              </a:rPr>
              <a:t>including</a:t>
            </a:r>
            <a:r>
              <a:rPr lang="sv-SE" sz="1200" b="0" i="0" u="none" strike="noStrike" dirty="0" smtClean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sv-SE" sz="1200" b="0" i="0" u="none" strike="noStrike" dirty="0" err="1" smtClean="0">
                <a:solidFill>
                  <a:srgbClr val="000000"/>
                </a:solidFill>
                <a:effectLst/>
                <a:latin typeface="+mn-lt"/>
              </a:rPr>
              <a:t>battery</a:t>
            </a:r>
            <a:r>
              <a:rPr lang="sv-SE" sz="1200" b="0" i="0" u="none" strike="noStrike" dirty="0" smtClean="0">
                <a:solidFill>
                  <a:srgbClr val="000000"/>
                </a:solidFill>
                <a:effectLst/>
                <a:latin typeface="+mn-lt"/>
              </a:rPr>
              <a:t> and USB </a:t>
            </a:r>
            <a:r>
              <a:rPr lang="sv-SE" sz="1200" b="0" i="0" u="none" strike="noStrike" dirty="0" err="1" smtClean="0">
                <a:solidFill>
                  <a:srgbClr val="000000"/>
                </a:solidFill>
                <a:effectLst/>
                <a:latin typeface="+mn-lt"/>
              </a:rPr>
              <a:t>power</a:t>
            </a:r>
            <a:r>
              <a:rPr lang="sv-SE" sz="1200" b="0" i="0" u="none" strike="noStrike" dirty="0" smtClean="0">
                <a:solidFill>
                  <a:srgbClr val="000000"/>
                </a:solidFill>
                <a:effectLst/>
                <a:latin typeface="+mn-lt"/>
              </a:rPr>
              <a:t> output. The solar panel </a:t>
            </a:r>
            <a:r>
              <a:rPr lang="sv-SE" sz="1200" b="0" i="0" u="none" strike="noStrike" dirty="0" err="1" smtClean="0">
                <a:solidFill>
                  <a:srgbClr val="000000"/>
                </a:solidFill>
                <a:effectLst/>
                <a:latin typeface="+mn-lt"/>
              </a:rPr>
              <a:t>can</a:t>
            </a:r>
            <a:r>
              <a:rPr lang="sv-SE" sz="1200" b="0" i="0" u="none" strike="noStrike" dirty="0" smtClean="0">
                <a:solidFill>
                  <a:srgbClr val="000000"/>
                </a:solidFill>
                <a:effectLst/>
                <a:latin typeface="+mn-lt"/>
              </a:rPr>
              <a:t> be </a:t>
            </a:r>
            <a:r>
              <a:rPr lang="sv-SE" sz="1200" b="0" i="0" u="none" strike="noStrike" dirty="0" err="1" smtClean="0">
                <a:solidFill>
                  <a:srgbClr val="000000"/>
                </a:solidFill>
                <a:effectLst/>
                <a:latin typeface="+mn-lt"/>
              </a:rPr>
              <a:t>integrated</a:t>
            </a:r>
            <a:r>
              <a:rPr lang="sv-SE" sz="1200" b="0" i="0" u="none" strike="noStrike" dirty="0" smtClean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sv-SE" sz="1200" b="0" i="0" u="none" strike="noStrike" dirty="0" err="1" smtClean="0">
                <a:solidFill>
                  <a:srgbClr val="000000"/>
                </a:solidFill>
                <a:effectLst/>
                <a:latin typeface="+mn-lt"/>
              </a:rPr>
              <a:t>into</a:t>
            </a:r>
            <a:r>
              <a:rPr lang="sv-SE" sz="1200" b="0" i="0" u="none" strike="noStrike" dirty="0" smtClean="0">
                <a:solidFill>
                  <a:srgbClr val="000000"/>
                </a:solidFill>
                <a:effectLst/>
                <a:latin typeface="+mn-lt"/>
              </a:rPr>
              <a:t> the RHU Panel or the RHU </a:t>
            </a:r>
            <a:r>
              <a:rPr lang="sv-SE" sz="1200" b="0" i="0" u="none" strike="noStrike" dirty="0" err="1" smtClean="0">
                <a:solidFill>
                  <a:srgbClr val="000000"/>
                </a:solidFill>
                <a:effectLst/>
                <a:latin typeface="+mn-lt"/>
              </a:rPr>
              <a:t>Shade</a:t>
            </a:r>
            <a:r>
              <a:rPr lang="sv-SE" sz="1200" b="0" i="0" u="none" strike="noStrike" dirty="0" smtClean="0">
                <a:solidFill>
                  <a:srgbClr val="000000"/>
                </a:solidFill>
                <a:effectLst/>
                <a:latin typeface="+mn-lt"/>
              </a:rPr>
              <a:t> Net.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b="0" i="0" u="none" strike="noStrike" dirty="0" smtClean="0">
              <a:solidFill>
                <a:srgbClr val="000000"/>
              </a:solidFill>
              <a:effectLst/>
              <a:latin typeface="+mn-lt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i="0" u="none" strike="noStrike" dirty="0" smtClean="0">
                <a:solidFill>
                  <a:srgbClr val="000000"/>
                </a:solidFill>
                <a:effectLst/>
                <a:latin typeface="+mn-lt"/>
              </a:rPr>
              <a:t>3w/330 lumens,</a:t>
            </a:r>
            <a:r>
              <a:rPr lang="sv-SE" sz="1200" b="0" i="0" u="none" strike="noStrike" baseline="0" dirty="0" smtClean="0">
                <a:solidFill>
                  <a:srgbClr val="000000"/>
                </a:solidFill>
                <a:effectLst/>
                <a:latin typeface="+mn-lt"/>
              </a:rPr>
              <a:t> € </a:t>
            </a:r>
            <a:r>
              <a:rPr lang="sv-SE" sz="1200" b="0" i="0" u="none" strike="noStrike" baseline="0" dirty="0" err="1" smtClean="0">
                <a:solidFill>
                  <a:srgbClr val="000000"/>
                </a:solidFill>
                <a:effectLst/>
                <a:latin typeface="+mn-lt"/>
              </a:rPr>
              <a:t>hrs</a:t>
            </a:r>
            <a:r>
              <a:rPr lang="sv-SE" sz="1200" b="0" i="0" u="none" strike="noStrike" baseline="0" dirty="0" smtClean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sv-SE" sz="1200" b="0" i="0" u="none" strike="noStrike" baseline="0" dirty="0" err="1" smtClean="0">
                <a:solidFill>
                  <a:srgbClr val="000000"/>
                </a:solidFill>
                <a:effectLst/>
                <a:latin typeface="+mn-lt"/>
              </a:rPr>
              <a:t>use</a:t>
            </a:r>
            <a:r>
              <a:rPr lang="sv-SE" sz="1200" b="0" i="0" u="none" strike="noStrike" baseline="0" dirty="0" smtClean="0">
                <a:solidFill>
                  <a:srgbClr val="000000"/>
                </a:solidFill>
                <a:effectLst/>
                <a:latin typeface="+mn-lt"/>
              </a:rPr>
              <a:t> at max, 12 </a:t>
            </a:r>
            <a:r>
              <a:rPr lang="sv-SE" sz="1200" b="0" i="0" u="none" strike="noStrike" baseline="0" dirty="0" err="1" smtClean="0">
                <a:solidFill>
                  <a:srgbClr val="000000"/>
                </a:solidFill>
                <a:effectLst/>
                <a:latin typeface="+mn-lt"/>
              </a:rPr>
              <a:t>hours</a:t>
            </a:r>
            <a:r>
              <a:rPr lang="sv-SE" sz="1200" b="0" i="0" u="none" strike="noStrike" baseline="0" dirty="0" smtClean="0">
                <a:solidFill>
                  <a:srgbClr val="000000"/>
                </a:solidFill>
                <a:effectLst/>
                <a:latin typeface="+mn-lt"/>
              </a:rPr>
              <a:t> at min, USB </a:t>
            </a:r>
            <a:r>
              <a:rPr lang="sv-SE" sz="1200" b="0" i="0" u="none" strike="noStrike" baseline="0" dirty="0" err="1" smtClean="0">
                <a:solidFill>
                  <a:srgbClr val="000000"/>
                </a:solidFill>
                <a:effectLst/>
                <a:latin typeface="+mn-lt"/>
              </a:rPr>
              <a:t>out</a:t>
            </a:r>
            <a:r>
              <a:rPr lang="sv-SE" sz="1200" b="0" i="0" u="none" strike="noStrike" baseline="0" dirty="0" smtClean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sv-SE" sz="1200" b="0" i="0" u="none" strike="noStrike" baseline="0" dirty="0" err="1" smtClean="0">
                <a:solidFill>
                  <a:srgbClr val="000000"/>
                </a:solidFill>
                <a:effectLst/>
                <a:latin typeface="+mn-lt"/>
              </a:rPr>
              <a:t>to</a:t>
            </a:r>
            <a:r>
              <a:rPr lang="sv-SE" sz="1200" b="0" i="0" u="none" strike="noStrike" baseline="0" dirty="0" smtClean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sv-SE" sz="1200" b="0" i="0" u="none" strike="noStrike" baseline="0" dirty="0" err="1" smtClean="0">
                <a:solidFill>
                  <a:srgbClr val="000000"/>
                </a:solidFill>
                <a:effectLst/>
                <a:latin typeface="+mn-lt"/>
              </a:rPr>
              <a:t>chareg</a:t>
            </a:r>
            <a:r>
              <a:rPr lang="sv-SE" sz="1200" b="0" i="0" u="none" strike="noStrike" baseline="0" dirty="0" smtClean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sv-SE" sz="1200" b="0" i="0" u="none" strike="noStrike" baseline="0" dirty="0" err="1" smtClean="0">
                <a:solidFill>
                  <a:srgbClr val="000000"/>
                </a:solidFill>
                <a:effectLst/>
                <a:latin typeface="+mn-lt"/>
              </a:rPr>
              <a:t>cellpohones</a:t>
            </a:r>
            <a:r>
              <a:rPr lang="sv-SE" sz="1200" b="0" i="0" u="none" strike="noStrike" baseline="0" dirty="0" smtClean="0">
                <a:solidFill>
                  <a:srgbClr val="000000"/>
                </a:solidFill>
                <a:effectLst/>
                <a:latin typeface="+mn-lt"/>
              </a:rPr>
              <a:t> etc. </a:t>
            </a:r>
            <a:endParaRPr lang="sv-SE" sz="1200" b="0" i="0" u="none" strike="noStrike" dirty="0" smtClean="0">
              <a:solidFill>
                <a:srgbClr val="000000"/>
              </a:solidFill>
              <a:effectLst/>
              <a:latin typeface="+mn-lt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F5322-ECFB-7B46-A0F3-3FDA9E25A048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959854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Pilot on </a:t>
            </a:r>
            <a:r>
              <a:rPr lang="sv-SE" dirty="0" err="1" smtClean="0"/>
              <a:t>Dollo</a:t>
            </a:r>
            <a:r>
              <a:rPr lang="sv-SE" dirty="0" smtClean="0"/>
              <a:t> </a:t>
            </a:r>
            <a:r>
              <a:rPr lang="sv-SE" dirty="0" err="1" smtClean="0"/>
              <a:t>Ado</a:t>
            </a:r>
            <a:r>
              <a:rPr lang="sv-SE" dirty="0" smtClean="0"/>
              <a:t>, </a:t>
            </a:r>
            <a:r>
              <a:rPr lang="sv-SE" dirty="0" err="1" smtClean="0"/>
              <a:t>Ethiopia</a:t>
            </a:r>
            <a:r>
              <a:rPr lang="sv-SE" dirty="0" smtClean="0"/>
              <a:t>. Somali </a:t>
            </a:r>
            <a:r>
              <a:rPr lang="sv-SE" dirty="0" err="1" smtClean="0"/>
              <a:t>refugee</a:t>
            </a:r>
            <a:r>
              <a:rPr lang="sv-SE" dirty="0" smtClean="0"/>
              <a:t> camps </a:t>
            </a:r>
            <a:r>
              <a:rPr lang="sv-SE" dirty="0" err="1" smtClean="0"/>
              <a:t>Hilwayen</a:t>
            </a:r>
            <a:r>
              <a:rPr lang="sv-SE" dirty="0" smtClean="0"/>
              <a:t> and Kobe.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err="1" smtClean="0"/>
              <a:t>Tested</a:t>
            </a:r>
            <a:r>
              <a:rPr lang="sv-SE" dirty="0" smtClean="0"/>
              <a:t> full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supply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chain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manufacturing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storage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logistics</a:t>
            </a:r>
            <a:r>
              <a:rPr lang="sv-SE" baseline="0" dirty="0" smtClean="0"/>
              <a:t> handling </a:t>
            </a:r>
            <a:r>
              <a:rPr lang="sv-SE" baseline="0" dirty="0" err="1" smtClean="0"/>
              <a:t>training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deplymnet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use</a:t>
            </a:r>
            <a:r>
              <a:rPr lang="sv-SE" baseline="0" dirty="0" smtClean="0"/>
              <a:t>. 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3FEEB-F5B4-9941-87CC-6E92E65B5310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859848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RHU</a:t>
            </a:r>
            <a:r>
              <a:rPr lang="sv-SE" baseline="0" dirty="0" smtClean="0"/>
              <a:t> in </a:t>
            </a:r>
            <a:r>
              <a:rPr lang="sv-SE" baseline="0" dirty="0" err="1" smtClean="0"/>
              <a:t>warehouse</a:t>
            </a:r>
            <a:r>
              <a:rPr lang="sv-SE" baseline="0" dirty="0" smtClean="0"/>
              <a:t> Sweden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3FEEB-F5B4-9941-87CC-6E92E65B5310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859848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3E38-3046-0B49-856D-E74EFBEE4420}" type="datetimeFigureOut">
              <a:rPr lang="sv-SE" smtClean="0"/>
              <a:pPr/>
              <a:t>2013-10-23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B69C-5FA5-494F-B44B-8292AA545DF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909164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3E38-3046-0B49-856D-E74EFBEE4420}" type="datetimeFigureOut">
              <a:rPr lang="sv-SE" smtClean="0"/>
              <a:pPr/>
              <a:t>2013-10-23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B69C-5FA5-494F-B44B-8292AA545DF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69845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3E38-3046-0B49-856D-E74EFBEE4420}" type="datetimeFigureOut">
              <a:rPr lang="sv-SE" smtClean="0"/>
              <a:pPr/>
              <a:t>2013-10-23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B69C-5FA5-494F-B44B-8292AA545DF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366691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3E38-3046-0B49-856D-E74EFBEE4420}" type="datetimeFigureOut">
              <a:rPr lang="sv-SE" smtClean="0"/>
              <a:pPr/>
              <a:t>2013-10-23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B69C-5FA5-494F-B44B-8292AA545DF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753097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3E38-3046-0B49-856D-E74EFBEE4420}" type="datetimeFigureOut">
              <a:rPr lang="sv-SE" smtClean="0"/>
              <a:pPr/>
              <a:t>2013-10-23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B69C-5FA5-494F-B44B-8292AA545DF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524919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3E38-3046-0B49-856D-E74EFBEE4420}" type="datetimeFigureOut">
              <a:rPr lang="sv-SE" smtClean="0"/>
              <a:pPr/>
              <a:t>2013-10-23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B69C-5FA5-494F-B44B-8292AA545DF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304026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3E38-3046-0B49-856D-E74EFBEE4420}" type="datetimeFigureOut">
              <a:rPr lang="sv-SE" smtClean="0"/>
              <a:pPr/>
              <a:t>2013-10-23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B69C-5FA5-494F-B44B-8292AA545DF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872704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3E38-3046-0B49-856D-E74EFBEE4420}" type="datetimeFigureOut">
              <a:rPr lang="sv-SE" smtClean="0"/>
              <a:pPr/>
              <a:t>2013-10-23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B69C-5FA5-494F-B44B-8292AA545DF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533250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3E38-3046-0B49-856D-E74EFBEE4420}" type="datetimeFigureOut">
              <a:rPr lang="sv-SE" smtClean="0"/>
              <a:pPr/>
              <a:t>2013-10-23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B69C-5FA5-494F-B44B-8292AA545DF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623121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3E38-3046-0B49-856D-E74EFBEE4420}" type="datetimeFigureOut">
              <a:rPr lang="sv-SE" smtClean="0"/>
              <a:pPr/>
              <a:t>2013-10-23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B69C-5FA5-494F-B44B-8292AA545DF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408759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3E38-3046-0B49-856D-E74EFBEE4420}" type="datetimeFigureOut">
              <a:rPr lang="sv-SE" smtClean="0"/>
              <a:pPr/>
              <a:t>2013-10-23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B69C-5FA5-494F-B44B-8292AA545DF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22307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B3E38-3046-0B49-856D-E74EFBEE4420}" type="datetimeFigureOut">
              <a:rPr lang="sv-SE" smtClean="0"/>
              <a:pPr/>
              <a:t>2013-10-23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EB69C-5FA5-494F-B44B-8292AA545DF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745049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495550"/>
            <a:ext cx="7772400" cy="1470025"/>
          </a:xfrm>
        </p:spPr>
        <p:txBody>
          <a:bodyPr>
            <a:normAutofit/>
          </a:bodyPr>
          <a:lstStyle/>
          <a:p>
            <a:r>
              <a:rPr lang="sv-SE" dirty="0" smtClean="0"/>
              <a:t>REFUGEE HOUSING UNIT</a:t>
            </a:r>
            <a:br>
              <a:rPr lang="sv-SE" dirty="0" smtClean="0"/>
            </a:br>
            <a:r>
              <a:rPr lang="sv-SE" sz="2000" dirty="0" smtClean="0"/>
              <a:t>RESEARCH AND DEVELOPMENT PROJECT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xmlns="" val="965387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IMG_20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08429" y="-344714"/>
            <a:ext cx="10087429" cy="756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442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IMG_794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82875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2207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IMG_771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2575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5536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IMG_773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2225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7640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IMG_761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301625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8433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IMG_790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952500" y="-344714"/>
            <a:ext cx="10804071" cy="720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694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IMG_805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1430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783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DSCN643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397933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994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DSCN646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962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603249" y="1571625"/>
            <a:ext cx="403225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NEXT STEP</a:t>
            </a:r>
          </a:p>
          <a:p>
            <a:pPr marL="285750" indent="-285750">
              <a:buFontTx/>
              <a:buChar char="•"/>
            </a:pPr>
            <a:r>
              <a:rPr lang="sv-SE" dirty="0" err="1" smtClean="0"/>
              <a:t>Testing</a:t>
            </a:r>
            <a:r>
              <a:rPr lang="sv-SE" dirty="0" smtClean="0"/>
              <a:t> in </a:t>
            </a:r>
            <a:r>
              <a:rPr lang="sv-SE" dirty="0" err="1" smtClean="0"/>
              <a:t>Dohuk</a:t>
            </a:r>
            <a:r>
              <a:rPr lang="sv-SE" dirty="0" smtClean="0"/>
              <a:t>, Iraq start Nov 2013</a:t>
            </a:r>
          </a:p>
          <a:p>
            <a:pPr marL="285750" indent="-285750">
              <a:buFontTx/>
              <a:buChar char="•"/>
            </a:pPr>
            <a:r>
              <a:rPr lang="sv-SE" dirty="0" smtClean="0"/>
              <a:t>Interim test </a:t>
            </a:r>
            <a:r>
              <a:rPr lang="sv-SE" dirty="0" err="1" smtClean="0"/>
              <a:t>Dollo</a:t>
            </a:r>
            <a:r>
              <a:rPr lang="sv-SE" dirty="0" smtClean="0"/>
              <a:t> </a:t>
            </a:r>
            <a:r>
              <a:rPr lang="sv-SE" dirty="0" err="1" smtClean="0"/>
              <a:t>Ado</a:t>
            </a:r>
            <a:r>
              <a:rPr lang="sv-SE" dirty="0" smtClean="0"/>
              <a:t>, Nov 2013</a:t>
            </a:r>
          </a:p>
          <a:p>
            <a:pPr marL="285750" indent="-285750">
              <a:buFontTx/>
              <a:buChar char="•"/>
            </a:pPr>
            <a:r>
              <a:rPr lang="sv-SE" dirty="0" smtClean="0"/>
              <a:t>Final test </a:t>
            </a:r>
            <a:r>
              <a:rPr lang="sv-SE" dirty="0" err="1" smtClean="0"/>
              <a:t>Dollo</a:t>
            </a:r>
            <a:r>
              <a:rPr lang="sv-SE" dirty="0" smtClean="0"/>
              <a:t> </a:t>
            </a:r>
            <a:r>
              <a:rPr lang="sv-SE" dirty="0" err="1" smtClean="0"/>
              <a:t>Ado</a:t>
            </a:r>
            <a:r>
              <a:rPr lang="sv-SE" dirty="0" smtClean="0"/>
              <a:t>, Feb 2013</a:t>
            </a:r>
          </a:p>
          <a:p>
            <a:pPr marL="285750" indent="-285750">
              <a:buFontTx/>
              <a:buChar char="•"/>
            </a:pPr>
            <a:r>
              <a:rPr lang="sv-SE" dirty="0" err="1" smtClean="0"/>
              <a:t>Complete</a:t>
            </a:r>
            <a:r>
              <a:rPr lang="sv-SE" dirty="0" smtClean="0"/>
              <a:t> </a:t>
            </a:r>
            <a:r>
              <a:rPr lang="sv-SE" dirty="0" err="1" smtClean="0"/>
              <a:t>specifications</a:t>
            </a:r>
            <a:r>
              <a:rPr lang="sv-SE" dirty="0" smtClean="0"/>
              <a:t> Feb 2013</a:t>
            </a:r>
          </a:p>
          <a:p>
            <a:pPr marL="285750" indent="-285750">
              <a:buFontTx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02656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SCOPE</a:t>
            </a:r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873125" y="3455084"/>
            <a:ext cx="7080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 develop an emergency to semi permanent shelter solution which significantly improve the lies of refugees and internally displaced people.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30716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sprängskiss-låda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" y="421823"/>
            <a:ext cx="9144000" cy="4336142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523875" y="536367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•"/>
            </a:pPr>
            <a:r>
              <a:rPr lang="sv-SE" dirty="0" err="1" smtClean="0"/>
              <a:t>Usability</a:t>
            </a:r>
            <a:endParaRPr lang="sv-SE" dirty="0" smtClean="0"/>
          </a:p>
          <a:p>
            <a:pPr marL="285750" indent="-285750">
              <a:buFontTx/>
              <a:buChar char="•"/>
            </a:pPr>
            <a:r>
              <a:rPr lang="sv-SE" dirty="0" err="1" smtClean="0"/>
              <a:t>Safety</a:t>
            </a:r>
            <a:endParaRPr lang="sv-SE" dirty="0" smtClean="0"/>
          </a:p>
          <a:p>
            <a:pPr marL="285750" indent="-285750">
              <a:buFontTx/>
              <a:buChar char="•"/>
            </a:pPr>
            <a:r>
              <a:rPr lang="sv-SE" dirty="0" err="1" smtClean="0"/>
              <a:t>Helath</a:t>
            </a:r>
            <a:r>
              <a:rPr lang="sv-SE" dirty="0" smtClean="0"/>
              <a:t> and </a:t>
            </a:r>
            <a:r>
              <a:rPr lang="sv-SE" dirty="0" err="1" smtClean="0"/>
              <a:t>comfort</a:t>
            </a:r>
            <a:endParaRPr lang="sv-SE" dirty="0" smtClean="0"/>
          </a:p>
          <a:p>
            <a:pPr marL="285750" indent="-285750">
              <a:buFontTx/>
              <a:buChar char="•"/>
            </a:pPr>
            <a:r>
              <a:rPr lang="sv-SE" dirty="0" err="1" smtClean="0"/>
              <a:t>Deplyment</a:t>
            </a:r>
            <a:endParaRPr lang="sv-SE" dirty="0" smtClean="0"/>
          </a:p>
        </p:txBody>
      </p:sp>
      <p:sp>
        <p:nvSpPr>
          <p:cNvPr id="3" name="Rektangel 2"/>
          <p:cNvSpPr/>
          <p:nvPr/>
        </p:nvSpPr>
        <p:spPr>
          <a:xfrm>
            <a:off x="3714750" y="536367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•"/>
            </a:pPr>
            <a:r>
              <a:rPr lang="sv-SE" dirty="0" err="1" smtClean="0"/>
              <a:t>Environmemt</a:t>
            </a:r>
            <a:r>
              <a:rPr lang="sv-SE" dirty="0" smtClean="0"/>
              <a:t> and </a:t>
            </a:r>
            <a:r>
              <a:rPr lang="sv-SE" dirty="0" err="1" smtClean="0"/>
              <a:t>code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conduct</a:t>
            </a:r>
            <a:endParaRPr lang="sv-SE" dirty="0" smtClean="0"/>
          </a:p>
          <a:p>
            <a:pPr marL="285750" indent="-285750">
              <a:buFontTx/>
              <a:buChar char="•"/>
            </a:pPr>
            <a:r>
              <a:rPr lang="sv-SE" dirty="0" err="1" smtClean="0"/>
              <a:t>Deployment</a:t>
            </a:r>
            <a:endParaRPr lang="sv-SE" dirty="0" smtClean="0"/>
          </a:p>
          <a:p>
            <a:pPr marL="285750" indent="-285750">
              <a:buFontTx/>
              <a:buChar char="•"/>
            </a:pPr>
            <a:r>
              <a:rPr lang="sv-SE" dirty="0" err="1" smtClean="0"/>
              <a:t>Cost</a:t>
            </a:r>
            <a:r>
              <a:rPr lang="sv-SE" dirty="0" smtClean="0"/>
              <a:t> </a:t>
            </a:r>
            <a:r>
              <a:rPr lang="sv-SE" dirty="0" err="1" smtClean="0"/>
              <a:t>effective</a:t>
            </a:r>
            <a:endParaRPr lang="sv-SE" dirty="0" smtClean="0"/>
          </a:p>
        </p:txBody>
      </p:sp>
      <p:sp>
        <p:nvSpPr>
          <p:cNvPr id="4" name="textruta 3"/>
          <p:cNvSpPr txBox="1"/>
          <p:nvPr/>
        </p:nvSpPr>
        <p:spPr>
          <a:xfrm>
            <a:off x="523875" y="4988342"/>
            <a:ext cx="544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KEY REQUIREMENT AREAS: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120828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rhu_frame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9144000" cy="5625703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283707" y="5816084"/>
            <a:ext cx="1750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u="none" strike="noStrike" dirty="0" smtClean="0">
                <a:effectLst/>
              </a:rPr>
              <a:t>THE RHU FRAME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190047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RHU_panels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9144000" cy="5473899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283707" y="5816084"/>
            <a:ext cx="1792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u="none" strike="noStrike" dirty="0" smtClean="0">
                <a:effectLst/>
              </a:rPr>
              <a:t>THE RHU PANELS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222436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rhu_shadenet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9144000" cy="5473899"/>
          </a:xfrm>
          <a:prstGeom prst="rect">
            <a:avLst/>
          </a:prstGeom>
        </p:spPr>
      </p:pic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57305812"/>
              </p:ext>
            </p:extLst>
          </p:nvPr>
        </p:nvGraphicFramePr>
        <p:xfrm>
          <a:off x="0" y="5923702"/>
          <a:ext cx="9144000" cy="1146932"/>
        </p:xfrm>
        <a:graphic>
          <a:graphicData uri="http://schemas.openxmlformats.org/drawingml/2006/table">
            <a:tbl>
              <a:tblPr/>
              <a:tblGrid>
                <a:gridCol w="7148286"/>
                <a:gridCol w="1995714"/>
              </a:tblGrid>
              <a:tr h="0">
                <a:tc rowSpan="4">
                  <a:txBody>
                    <a:bodyPr/>
                    <a:lstStyle/>
                    <a:p>
                      <a:endParaRPr lang="sv-SE" dirty="0"/>
                    </a:p>
                  </a:txBody>
                  <a:tcPr marL="12413" marR="12413" marT="124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 marL="12413" marR="12413" marT="124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6190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 marL="12413" marR="12413" marT="124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6190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 marL="12413" marR="12413" marT="124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8603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 marL="12413" marR="12413" marT="1241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Rektangel 4"/>
          <p:cNvSpPr/>
          <p:nvPr/>
        </p:nvSpPr>
        <p:spPr>
          <a:xfrm>
            <a:off x="283707" y="5816084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u="none" strike="noStrike" dirty="0" smtClean="0">
                <a:effectLst/>
              </a:rPr>
              <a:t>THE RHU SHADE NET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043983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rhu_pv2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5919469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283707" y="5816084"/>
            <a:ext cx="2124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u="none" strike="noStrike" dirty="0" smtClean="0">
                <a:effectLst/>
              </a:rPr>
              <a:t>THE RHU PV SYSTEM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013030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>
          <a:xfrm>
            <a:off x="279404" y="26312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dirty="0" smtClean="0"/>
              <a:t>REFUGEE HOUSING UNIT </a:t>
            </a:r>
            <a:br>
              <a:rPr lang="sv-SE" dirty="0" smtClean="0"/>
            </a:br>
            <a:r>
              <a:rPr lang="sv-SE" dirty="0" smtClean="0">
                <a:solidFill>
                  <a:schemeClr val="accent3">
                    <a:lumMod val="75000"/>
                  </a:schemeClr>
                </a:solidFill>
                <a:cs typeface="Calibri"/>
              </a:rPr>
              <a:t>PILOT DOLLO ADO, ETHIOPIA</a:t>
            </a:r>
            <a:endParaRPr lang="sv-SE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" name="Bildobjekt 1" descr="IMG_1998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1" y="2355857"/>
            <a:ext cx="9144001" cy="314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164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2013-06-13 10.00.08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824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582</Words>
  <Application>Microsoft Macintosh PowerPoint</Application>
  <PresentationFormat>On-screen Show (4:3)</PresentationFormat>
  <Paragraphs>73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Office-tema</vt:lpstr>
      <vt:lpstr>REFUGEE HOUSING UNIT RESEARCH AND DEVELOPMENT PROJECT</vt:lpstr>
      <vt:lpstr>SCOPE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Chen Karlsson 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REFUGEE HOUSING UNIT</dc:title>
  <dc:creator>Johan Karlsson</dc:creator>
  <cp:lastModifiedBy>pia.hanhijarvi</cp:lastModifiedBy>
  <cp:revision>16</cp:revision>
  <dcterms:created xsi:type="dcterms:W3CDTF">2013-10-23T08:22:30Z</dcterms:created>
  <dcterms:modified xsi:type="dcterms:W3CDTF">2013-10-23T10:30:04Z</dcterms:modified>
</cp:coreProperties>
</file>