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notesMasterIdLst>
    <p:notesMasterId r:id="rId24"/>
  </p:notesMasterIdLst>
  <p:sldIdLst>
    <p:sldId id="283" r:id="rId3"/>
    <p:sldId id="289" r:id="rId4"/>
    <p:sldId id="308" r:id="rId5"/>
    <p:sldId id="292" r:id="rId6"/>
    <p:sldId id="316" r:id="rId7"/>
    <p:sldId id="299" r:id="rId8"/>
    <p:sldId id="310" r:id="rId9"/>
    <p:sldId id="302" r:id="rId10"/>
    <p:sldId id="304" r:id="rId11"/>
    <p:sldId id="303" r:id="rId12"/>
    <p:sldId id="305" r:id="rId13"/>
    <p:sldId id="306" r:id="rId14"/>
    <p:sldId id="298" r:id="rId15"/>
    <p:sldId id="312" r:id="rId16"/>
    <p:sldId id="313" r:id="rId17"/>
    <p:sldId id="314" r:id="rId18"/>
    <p:sldId id="297" r:id="rId19"/>
    <p:sldId id="307" r:id="rId20"/>
    <p:sldId id="300" r:id="rId21"/>
    <p:sldId id="315" r:id="rId22"/>
    <p:sldId id="290" r:id="rId23"/>
  </p:sldIdLst>
  <p:sldSz cx="9144000" cy="6858000" type="screen4x3"/>
  <p:notesSz cx="6858000" cy="92964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walker" initials="j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4907"/>
    <a:srgbClr val="CC3300"/>
    <a:srgbClr val="FF3300"/>
    <a:srgbClr val="541818"/>
    <a:srgbClr val="CF1C21"/>
    <a:srgbClr val="5C4F46"/>
    <a:srgbClr val="66584E"/>
    <a:srgbClr val="E8C7B0"/>
    <a:srgbClr val="F4D1B9"/>
    <a:srgbClr val="B9BFC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4629" autoAdjust="0"/>
    <p:restoredTop sz="96581" autoAdjust="0"/>
  </p:normalViewPr>
  <p:slideViewPr>
    <p:cSldViewPr>
      <p:cViewPr varScale="1">
        <p:scale>
          <a:sx n="95" d="100"/>
          <a:sy n="95" d="100"/>
        </p:scale>
        <p:origin x="-90"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30A9D47-73AD-4B6E-A9C5-9F3772410930}" type="datetimeFigureOut">
              <a:rPr lang="en-US" smtClean="0"/>
              <a:pPr/>
              <a:t>10/28/2013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4C29A24-94B4-4D13-BA76-472C0F8470D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C29A24-94B4-4D13-BA76-472C0F8470D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C29A24-94B4-4D13-BA76-472C0F8470D0}"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282555" y="625325"/>
              <a:ext cx="1144157" cy="461491"/>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Transitional</a:t>
              </a:r>
              <a:r>
                <a:rPr lang="en-US" sz="1000" b="1" baseline="0" dirty="0" smtClean="0">
                  <a:solidFill>
                    <a:schemeClr val="bg1"/>
                  </a:solidFill>
                  <a:latin typeface="Arial" pitchFamily="34" charset="0"/>
                  <a:cs typeface="Arial" pitchFamily="34" charset="0"/>
                </a:rPr>
                <a:t> Shelters: Eight Designs</a:t>
              </a:r>
              <a:endParaRPr lang="en-US" sz="1000" b="1" dirty="0">
                <a:solidFill>
                  <a:schemeClr val="bg1"/>
                </a:solidFill>
                <a:latin typeface="Arial" pitchFamily="34" charset="0"/>
                <a:cs typeface="Arial" pitchFamily="34" charset="0"/>
              </a:endParaRP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747848-A342-4124-AA04-DA9B7CABC4DF}" type="datetimeFigureOut">
              <a:rPr lang="en-GB" smtClean="0"/>
              <a:pPr/>
              <a:t>28/10/2013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F307A9-79BB-4855-A81F-62D5CD03BFF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747848-A342-4124-AA04-DA9B7CABC4DF}" type="datetimeFigureOut">
              <a:rPr lang="en-GB" smtClean="0"/>
              <a:pPr/>
              <a:t>28/10/2013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F307A9-79BB-4855-A81F-62D5CD03BFF7}"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47848-A342-4124-AA04-DA9B7CABC4DF}" type="datetimeFigureOut">
              <a:rPr lang="en-GB" smtClean="0"/>
              <a:pPr/>
              <a:t>28/10/2013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F307A9-79BB-4855-A81F-62D5CD03BFF7}"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747848-A342-4124-AA04-DA9B7CABC4DF}" type="datetimeFigureOut">
              <a:rPr lang="en-GB" smtClean="0"/>
              <a:pPr/>
              <a:t>28/10/2013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F307A9-79BB-4855-A81F-62D5CD03BFF7}" type="slidenum">
              <a:rPr lang="en-GB" smtClean="0"/>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4747848-A342-4124-AA04-DA9B7CABC4DF}" type="datetimeFigureOut">
              <a:rPr lang="en-GB" smtClean="0"/>
              <a:pPr/>
              <a:t>28/10/2013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7F307A9-79BB-4855-A81F-62D5CD03BFF7}" type="slidenum">
              <a:rPr lang="en-GB" smtClean="0"/>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747848-A342-4124-AA04-DA9B7CABC4DF}" type="datetimeFigureOut">
              <a:rPr lang="en-GB" smtClean="0"/>
              <a:pPr/>
              <a:t>28/10/2013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7F307A9-79BB-4855-A81F-62D5CD03BFF7}" type="slidenum">
              <a:rPr lang="en-GB" smtClean="0"/>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47848-A342-4124-AA04-DA9B7CABC4DF}" type="datetimeFigureOut">
              <a:rPr lang="en-GB" smtClean="0"/>
              <a:pPr/>
              <a:t>28/10/2013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7F307A9-79BB-4855-A81F-62D5CD03BFF7}" type="slidenum">
              <a:rPr lang="en-GB" smtClean="0"/>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47848-A342-4124-AA04-DA9B7CABC4DF}" type="datetimeFigureOut">
              <a:rPr lang="en-GB" smtClean="0"/>
              <a:pPr/>
              <a:t>28/10/2013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F307A9-79BB-4855-A81F-62D5CD03BFF7}" type="slidenum">
              <a:rPr lang="en-GB" smtClean="0"/>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47848-A342-4124-AA04-DA9B7CABC4DF}" type="datetimeFigureOut">
              <a:rPr lang="en-GB" smtClean="0"/>
              <a:pPr/>
              <a:t>28/10/2013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F307A9-79BB-4855-A81F-62D5CD03BFF7}" type="slidenum">
              <a:rPr lang="en-GB" smtClean="0"/>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747848-A342-4124-AA04-DA9B7CABC4DF}" type="datetimeFigureOut">
              <a:rPr lang="en-GB" smtClean="0"/>
              <a:pPr/>
              <a:t>28/10/2013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F307A9-79BB-4855-A81F-62D5CD03BFF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747848-A342-4124-AA04-DA9B7CABC4DF}" type="datetimeFigureOut">
              <a:rPr lang="en-GB" smtClean="0"/>
              <a:pPr/>
              <a:t>28/10/2013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F307A9-79BB-4855-A81F-62D5CD03BFF7}"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dirty="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p:nvSpPr>
          <p:spPr>
            <a:xfrm>
              <a:off x="533400" y="498475"/>
              <a:ext cx="4724400" cy="3590727"/>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cs typeface="Arial" pitchFamily="34" charset="0"/>
                </a:rPr>
                <a:t>FOR FURTHER INFORMATION ON </a:t>
              </a:r>
              <a:r>
                <a:rPr lang="en-US" sz="2000" b="1" baseline="30000" dirty="0" smtClean="0">
                  <a:solidFill>
                    <a:srgbClr val="E8C7B0"/>
                  </a:solidFill>
                  <a:latin typeface="Arial" pitchFamily="34" charset="0"/>
                  <a:cs typeface="Arial" pitchFamily="34" charset="0"/>
                </a:rPr>
                <a:t>TRANSITIONAL SHELTERS:EIGHT DESIGNS, </a:t>
              </a:r>
              <a:r>
                <a:rPr lang="en-US" sz="2000" b="1" baseline="30000" dirty="0">
                  <a:solidFill>
                    <a:srgbClr val="E8C7B0"/>
                  </a:solidFill>
                  <a:latin typeface="Arial" pitchFamily="34" charset="0"/>
                  <a:cs typeface="Arial" pitchFamily="34" charset="0"/>
                </a:rPr>
                <a:t>PLEASE CONTACT:</a:t>
              </a:r>
            </a:p>
            <a:p>
              <a:pPr fontAlgn="auto">
                <a:spcBef>
                  <a:spcPts val="0"/>
                </a:spcBef>
                <a:spcAft>
                  <a:spcPts val="0"/>
                </a:spcAft>
                <a:defRPr/>
              </a:pPr>
              <a:r>
                <a:rPr lang="en-US" sz="2000" b="1" baseline="30000" dirty="0" smtClean="0">
                  <a:solidFill>
                    <a:schemeClr val="bg1"/>
                  </a:solidFill>
                  <a:latin typeface="Arial" pitchFamily="34" charset="0"/>
                  <a:cs typeface="Arial" pitchFamily="34" charset="0"/>
                </a:rPr>
                <a:t> </a:t>
              </a: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IFRC </a:t>
              </a:r>
              <a:r>
                <a:rPr lang="en-US" sz="2000" b="1" baseline="30000" dirty="0" smtClean="0">
                  <a:solidFill>
                    <a:srgbClr val="E8C7B0"/>
                  </a:solidFill>
                  <a:latin typeface="Arial" pitchFamily="34" charset="0"/>
                  <a:cs typeface="Arial" pitchFamily="34" charset="0"/>
                </a:rPr>
                <a:t>SHELTER AND SETTLEMENTS </a:t>
              </a:r>
              <a:r>
                <a:rPr lang="en-US" sz="2000" b="1" baseline="30000" dirty="0">
                  <a:solidFill>
                    <a:srgbClr val="E8C7B0"/>
                  </a:solidFill>
                  <a:latin typeface="Arial" pitchFamily="34" charset="0"/>
                  <a:cs typeface="Arial" pitchFamily="34" charset="0"/>
                </a:rPr>
                <a:t>DEPARTMENT</a:t>
              </a:r>
            </a:p>
            <a:p>
              <a:pPr fontAlgn="auto">
                <a:spcBef>
                  <a:spcPts val="0"/>
                </a:spcBef>
                <a:spcAft>
                  <a:spcPts val="0"/>
                </a:spcAft>
                <a:defRPr/>
              </a:pPr>
              <a:r>
                <a:rPr lang="en-US" sz="2000" baseline="30000" dirty="0" smtClean="0">
                  <a:solidFill>
                    <a:schemeClr val="bg1"/>
                  </a:solidFill>
                  <a:latin typeface="Arial" pitchFamily="34" charset="0"/>
                  <a:cs typeface="Arial" pitchFamily="34" charset="0"/>
                </a:rPr>
                <a:t>CORINNE TREHERNE, SENIOR OFFICER</a:t>
              </a:r>
              <a:r>
                <a:rPr lang="en-US" sz="2000" baseline="30000" dirty="0">
                  <a:solidFill>
                    <a:schemeClr val="bg1"/>
                  </a:solidFill>
                  <a:latin typeface="Arial" pitchFamily="34" charset="0"/>
                  <a:cs typeface="Arial" pitchFamily="34" charset="0"/>
                </a:rPr>
                <a:t/>
              </a:r>
              <a:br>
                <a:rPr lang="en-US" sz="2000"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TEL. : +41 022 730 </a:t>
              </a:r>
              <a:r>
                <a:rPr lang="en-US" sz="2000" b="1" baseline="30000" dirty="0" smtClean="0">
                  <a:solidFill>
                    <a:schemeClr val="bg1"/>
                  </a:solidFill>
                  <a:latin typeface="Arial" pitchFamily="34" charset="0"/>
                  <a:cs typeface="Arial" pitchFamily="34" charset="0"/>
                </a:rPr>
                <a:t>4269</a:t>
              </a: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cs typeface="Arial" pitchFamily="34" charset="0"/>
                </a:rPr>
                <a:t>EMAIL: </a:t>
              </a:r>
              <a:r>
                <a:rPr lang="en-US" sz="2000" b="1" baseline="30000" dirty="0" smtClean="0">
                  <a:solidFill>
                    <a:schemeClr val="bg1"/>
                  </a:solidFill>
                  <a:latin typeface="Arial" pitchFamily="34" charset="0"/>
                  <a:cs typeface="Arial" pitchFamily="34" charset="0"/>
                </a:rPr>
                <a:t>corinne.treherne@ifrc.org</a:t>
              </a: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INTERNATIONAL FEDERATION OF </a:t>
              </a:r>
              <a:br>
                <a:rPr lang="en-US" sz="2000" b="1"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FAX.: +41 22 733 03 95</a:t>
              </a:r>
              <a:endParaRPr lang="en-US" sz="2000" dirty="0">
                <a:solidFill>
                  <a:schemeClr val="bg1"/>
                </a:solidFill>
                <a:latin typeface="Arial" pitchFamily="34" charset="0"/>
                <a:cs typeface="Arial" pitchFamily="34" charset="0"/>
              </a:endParaRPr>
            </a:p>
          </p:txBody>
        </p:sp>
        <p:pic>
          <p:nvPicPr>
            <p:cNvPr id="6" name="Picture 15" descr="SLCM-icons logo-EN.jpg"/>
            <p:cNvPicPr>
              <a:picLocks noChangeAspect="1"/>
            </p:cNvPicPr>
            <p:nvPr/>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dirty="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Transitional</a:t>
              </a:r>
              <a:r>
                <a:rPr lang="en-US" sz="1000" b="1" baseline="0" dirty="0" smtClean="0">
                  <a:solidFill>
                    <a:schemeClr val="bg1"/>
                  </a:solidFill>
                  <a:latin typeface="Arial" pitchFamily="34" charset="0"/>
                  <a:cs typeface="Arial" pitchFamily="34" charset="0"/>
                </a:rPr>
                <a:t> Shelters: Eight Designs</a:t>
              </a:r>
              <a:endParaRPr lang="en-US" sz="1000" b="1" dirty="0">
                <a:solidFill>
                  <a:schemeClr val="bg1"/>
                </a:solidFill>
                <a:latin typeface="Arial" pitchFamily="34" charset="0"/>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23"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47848-A342-4124-AA04-DA9B7CABC4DF}" type="datetimeFigureOut">
              <a:rPr lang="en-GB" smtClean="0"/>
              <a:pPr/>
              <a:t>28/10/2013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307A9-79BB-4855-A81F-62D5CD03BFF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r>
              <a:rPr lang="en-GB" dirty="0" smtClean="0">
                <a:latin typeface="Arial" charset="0"/>
                <a:cs typeface="Arial" charset="0"/>
              </a:rPr>
              <a:t>Post-Disaster Shelter</a:t>
            </a:r>
          </a:p>
        </p:txBody>
      </p:sp>
      <p:sp>
        <p:nvSpPr>
          <p:cNvPr id="10243" name="Subtitle 2"/>
          <p:cNvSpPr>
            <a:spLocks noGrp="1"/>
          </p:cNvSpPr>
          <p:nvPr>
            <p:ph type="subTitle" idx="1"/>
          </p:nvPr>
        </p:nvSpPr>
        <p:spPr/>
        <p:txBody>
          <a:bodyPr>
            <a:normAutofit/>
          </a:bodyPr>
          <a:lstStyle/>
          <a:p>
            <a:r>
              <a:rPr lang="en-GB" dirty="0" smtClean="0">
                <a:latin typeface="Arial" charset="0"/>
                <a:cs typeface="Arial" charset="0"/>
              </a:rPr>
              <a:t>Ten Designs</a:t>
            </a:r>
          </a:p>
          <a:p>
            <a:r>
              <a:rPr lang="en-GB" sz="1600" dirty="0" smtClean="0">
                <a:latin typeface="Arial" charset="0"/>
                <a:cs typeface="Arial" charset="0"/>
              </a:rPr>
              <a:t>Corinne </a:t>
            </a:r>
            <a:r>
              <a:rPr lang="en-GB" sz="1600" dirty="0" err="1" smtClean="0">
                <a:latin typeface="Arial" charset="0"/>
                <a:cs typeface="Arial" charset="0"/>
              </a:rPr>
              <a:t>Treherne</a:t>
            </a:r>
            <a:r>
              <a:rPr lang="en-GB" sz="1600" dirty="0" smtClean="0">
                <a:latin typeface="Arial" charset="0"/>
                <a:cs typeface="Arial" charset="0"/>
              </a:rPr>
              <a:t>, Shelter and Settlements Department, IFRC</a:t>
            </a:r>
          </a:p>
          <a:p>
            <a:r>
              <a:rPr lang="en-GB" sz="1600" dirty="0" smtClean="0">
                <a:latin typeface="Arial" charset="0"/>
                <a:cs typeface="Arial" charset="0"/>
              </a:rPr>
              <a:t>Joseph </a:t>
            </a:r>
            <a:r>
              <a:rPr lang="en-GB" sz="1600" dirty="0" err="1" smtClean="0">
                <a:latin typeface="Arial" charset="0"/>
                <a:cs typeface="Arial" charset="0"/>
              </a:rPr>
              <a:t>Ashmore</a:t>
            </a:r>
            <a:r>
              <a:rPr lang="en-GB" sz="1600" dirty="0" smtClean="0">
                <a:latin typeface="Arial" charset="0"/>
                <a:cs typeface="Arial" charset="0"/>
              </a:rPr>
              <a:t>, Consultant to IFRC</a:t>
            </a:r>
          </a:p>
          <a:p>
            <a:r>
              <a:rPr lang="en-GB" sz="1600" dirty="0" smtClean="0">
                <a:latin typeface="Arial" charset="0"/>
                <a:cs typeface="Arial" charset="0"/>
              </a:rPr>
              <a:t>Gary </a:t>
            </a:r>
            <a:r>
              <a:rPr lang="en-GB" sz="1600" dirty="0" err="1" smtClean="0">
                <a:latin typeface="Arial" charset="0"/>
                <a:cs typeface="Arial" charset="0"/>
              </a:rPr>
              <a:t>Lide</a:t>
            </a:r>
            <a:r>
              <a:rPr lang="en-GB" sz="1600" dirty="0" smtClean="0">
                <a:latin typeface="Arial" charset="0"/>
                <a:cs typeface="Arial" charset="0"/>
              </a:rPr>
              <a:t>, AMEC for IFRC</a:t>
            </a:r>
          </a:p>
          <a:p>
            <a:r>
              <a:rPr lang="en-GB" sz="1600" dirty="0" smtClean="0">
                <a:latin typeface="Arial" charset="0"/>
                <a:cs typeface="Arial" charset="0"/>
              </a:rPr>
              <a:t>Jeff Walker, AMEC for IFRC</a:t>
            </a:r>
          </a:p>
          <a:p>
            <a:endParaRPr lang="en-GB" sz="1600" dirty="0" smtClean="0">
              <a:latin typeface="Arial" charset="0"/>
              <a:cs typeface="Arial" charset="0"/>
            </a:endParaRPr>
          </a:p>
        </p:txBody>
      </p:sp>
      <p:sp>
        <p:nvSpPr>
          <p:cNvPr id="4" name="Oval 3"/>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Designs included – Wood Frame Shelters</a:t>
            </a:r>
            <a:endParaRPr lang="en-GB" dirty="0"/>
          </a:p>
        </p:txBody>
      </p:sp>
      <p:sp>
        <p:nvSpPr>
          <p:cNvPr id="24" name="Oval 23"/>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 Disaster Shelters: Ten Designs</a:t>
            </a:r>
            <a:endParaRPr lang="en-US" sz="1000" b="1" dirty="0">
              <a:solidFill>
                <a:schemeClr val="bg1"/>
              </a:solidFill>
            </a:endParaRPr>
          </a:p>
        </p:txBody>
      </p:sp>
      <p:sp>
        <p:nvSpPr>
          <p:cNvPr id="27" name="TextBox 26"/>
          <p:cNvSpPr txBox="1"/>
          <p:nvPr/>
        </p:nvSpPr>
        <p:spPr>
          <a:xfrm>
            <a:off x="972820" y="5013176"/>
            <a:ext cx="2807092" cy="646331"/>
          </a:xfrm>
          <a:prstGeom prst="rect">
            <a:avLst/>
          </a:prstGeom>
          <a:noFill/>
        </p:spPr>
        <p:txBody>
          <a:bodyPr wrap="square" rtlCol="0">
            <a:spAutoFit/>
          </a:bodyPr>
          <a:lstStyle/>
          <a:p>
            <a:pPr algn="ctr"/>
            <a:r>
              <a:rPr lang="en-US" dirty="0" smtClean="0"/>
              <a:t>Burkina Faso – 2009 – Emergency Shelter</a:t>
            </a:r>
            <a:endParaRPr lang="en-US" dirty="0"/>
          </a:p>
        </p:txBody>
      </p:sp>
      <p:sp>
        <p:nvSpPr>
          <p:cNvPr id="9" name="TextBox 8"/>
          <p:cNvSpPr txBox="1"/>
          <p:nvPr/>
        </p:nvSpPr>
        <p:spPr>
          <a:xfrm>
            <a:off x="5076056" y="5013176"/>
            <a:ext cx="3600400" cy="369332"/>
          </a:xfrm>
          <a:prstGeom prst="rect">
            <a:avLst/>
          </a:prstGeom>
          <a:noFill/>
        </p:spPr>
        <p:txBody>
          <a:bodyPr wrap="square" rtlCol="0">
            <a:spAutoFit/>
          </a:bodyPr>
          <a:lstStyle/>
          <a:p>
            <a:pPr algn="ctr"/>
            <a:r>
              <a:rPr lang="en-US" dirty="0" smtClean="0"/>
              <a:t>Haiti – 2010 – T Shelter</a:t>
            </a:r>
            <a:endParaRPr lang="en-US" dirty="0"/>
          </a:p>
        </p:txBody>
      </p:sp>
      <p:pic>
        <p:nvPicPr>
          <p:cNvPr id="10" name="Picture 9" descr="Burkina Faso 2009.png"/>
          <p:cNvPicPr>
            <a:picLocks noChangeAspect="1"/>
          </p:cNvPicPr>
          <p:nvPr/>
        </p:nvPicPr>
        <p:blipFill>
          <a:blip r:embed="rId2" cstate="print"/>
          <a:stretch>
            <a:fillRect/>
          </a:stretch>
        </p:blipFill>
        <p:spPr>
          <a:xfrm>
            <a:off x="323528" y="2204864"/>
            <a:ext cx="4123726" cy="2736304"/>
          </a:xfrm>
          <a:prstGeom prst="rect">
            <a:avLst/>
          </a:prstGeom>
        </p:spPr>
      </p:pic>
      <p:pic>
        <p:nvPicPr>
          <p:cNvPr id="11" name="Picture 10" descr="Haiti German RC 2010.JPG"/>
          <p:cNvPicPr>
            <a:picLocks noChangeAspect="1"/>
          </p:cNvPicPr>
          <p:nvPr/>
        </p:nvPicPr>
        <p:blipFill>
          <a:blip r:embed="rId3" cstate="print"/>
          <a:stretch>
            <a:fillRect/>
          </a:stretch>
        </p:blipFill>
        <p:spPr>
          <a:xfrm>
            <a:off x="5004048" y="2132856"/>
            <a:ext cx="3744416" cy="28083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Designs Included – Wood Frame Shelters</a:t>
            </a:r>
            <a:endParaRPr lang="en-GB" dirty="0"/>
          </a:p>
        </p:txBody>
      </p:sp>
      <p:sp>
        <p:nvSpPr>
          <p:cNvPr id="24" name="Oval 23"/>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sp>
        <p:nvSpPr>
          <p:cNvPr id="27" name="TextBox 26"/>
          <p:cNvSpPr txBox="1"/>
          <p:nvPr/>
        </p:nvSpPr>
        <p:spPr>
          <a:xfrm>
            <a:off x="251520" y="5229200"/>
            <a:ext cx="3816424" cy="369332"/>
          </a:xfrm>
          <a:prstGeom prst="rect">
            <a:avLst/>
          </a:prstGeom>
          <a:noFill/>
        </p:spPr>
        <p:txBody>
          <a:bodyPr wrap="square" rtlCol="0">
            <a:spAutoFit/>
          </a:bodyPr>
          <a:lstStyle/>
          <a:p>
            <a:pPr algn="ctr"/>
            <a:r>
              <a:rPr lang="en-US" dirty="0" smtClean="0"/>
              <a:t>Haiti - 2010 – T Shelter</a:t>
            </a:r>
            <a:endParaRPr lang="en-US" dirty="0"/>
          </a:p>
        </p:txBody>
      </p:sp>
      <p:sp>
        <p:nvSpPr>
          <p:cNvPr id="9" name="TextBox 8"/>
          <p:cNvSpPr txBox="1"/>
          <p:nvPr/>
        </p:nvSpPr>
        <p:spPr>
          <a:xfrm>
            <a:off x="4427984" y="5229200"/>
            <a:ext cx="4248472" cy="369332"/>
          </a:xfrm>
          <a:prstGeom prst="rect">
            <a:avLst/>
          </a:prstGeom>
          <a:noFill/>
        </p:spPr>
        <p:txBody>
          <a:bodyPr wrap="square" rtlCol="0">
            <a:spAutoFit/>
          </a:bodyPr>
          <a:lstStyle/>
          <a:p>
            <a:pPr algn="ctr"/>
            <a:r>
              <a:rPr lang="en-US" dirty="0" smtClean="0"/>
              <a:t>Haiti - 2010 – T Shelter</a:t>
            </a:r>
            <a:endParaRPr lang="en-US" dirty="0"/>
          </a:p>
        </p:txBody>
      </p:sp>
      <p:pic>
        <p:nvPicPr>
          <p:cNvPr id="12" name="Picture 11" descr="Haiti Handicap Intl 2010.png"/>
          <p:cNvPicPr>
            <a:picLocks noChangeAspect="1"/>
          </p:cNvPicPr>
          <p:nvPr/>
        </p:nvPicPr>
        <p:blipFill>
          <a:blip r:embed="rId2" cstate="print"/>
          <a:stretch>
            <a:fillRect/>
          </a:stretch>
        </p:blipFill>
        <p:spPr>
          <a:xfrm>
            <a:off x="395536" y="2204864"/>
            <a:ext cx="3816424" cy="2873370"/>
          </a:xfrm>
          <a:prstGeom prst="rect">
            <a:avLst/>
          </a:prstGeom>
        </p:spPr>
      </p:pic>
      <p:pic>
        <p:nvPicPr>
          <p:cNvPr id="13" name="Picture 12" descr="Haiti IFRC 2010.png"/>
          <p:cNvPicPr>
            <a:picLocks noChangeAspect="1"/>
          </p:cNvPicPr>
          <p:nvPr/>
        </p:nvPicPr>
        <p:blipFill>
          <a:blip r:embed="rId3" cstate="print"/>
          <a:stretch>
            <a:fillRect/>
          </a:stretch>
        </p:blipFill>
        <p:spPr>
          <a:xfrm>
            <a:off x="4499992" y="2204864"/>
            <a:ext cx="4320481" cy="290392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Designs Included – Wood Frame Shelters</a:t>
            </a:r>
            <a:endParaRPr lang="en-GB" dirty="0"/>
          </a:p>
        </p:txBody>
      </p:sp>
      <p:sp>
        <p:nvSpPr>
          <p:cNvPr id="24" name="Oval 23"/>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sp>
        <p:nvSpPr>
          <p:cNvPr id="27" name="TextBox 26"/>
          <p:cNvSpPr txBox="1"/>
          <p:nvPr/>
        </p:nvSpPr>
        <p:spPr>
          <a:xfrm>
            <a:off x="4572000" y="5085184"/>
            <a:ext cx="3816424" cy="646331"/>
          </a:xfrm>
          <a:prstGeom prst="rect">
            <a:avLst/>
          </a:prstGeom>
          <a:noFill/>
        </p:spPr>
        <p:txBody>
          <a:bodyPr wrap="square" rtlCol="0">
            <a:spAutoFit/>
          </a:bodyPr>
          <a:lstStyle/>
          <a:p>
            <a:pPr algn="ctr"/>
            <a:r>
              <a:rPr lang="en-US" dirty="0" smtClean="0"/>
              <a:t>Philippines – 2012 – Transitional Shelter</a:t>
            </a:r>
            <a:endParaRPr lang="en-US" dirty="0"/>
          </a:p>
        </p:txBody>
      </p:sp>
      <p:sp>
        <p:nvSpPr>
          <p:cNvPr id="9" name="TextBox 8"/>
          <p:cNvSpPr txBox="1"/>
          <p:nvPr/>
        </p:nvSpPr>
        <p:spPr>
          <a:xfrm>
            <a:off x="179512" y="5085184"/>
            <a:ext cx="3960440" cy="646331"/>
          </a:xfrm>
          <a:prstGeom prst="rect">
            <a:avLst/>
          </a:prstGeom>
          <a:noFill/>
        </p:spPr>
        <p:txBody>
          <a:bodyPr wrap="square" rtlCol="0">
            <a:spAutoFit/>
          </a:bodyPr>
          <a:lstStyle/>
          <a:p>
            <a:pPr algn="ctr"/>
            <a:r>
              <a:rPr lang="en-US" dirty="0" smtClean="0"/>
              <a:t>Philippines – 2011 – Transitional Shelter</a:t>
            </a:r>
            <a:endParaRPr lang="en-US" dirty="0"/>
          </a:p>
        </p:txBody>
      </p:sp>
      <p:pic>
        <p:nvPicPr>
          <p:cNvPr id="10" name="Picture 9" descr="Philippines CRS 2011.jpg"/>
          <p:cNvPicPr>
            <a:picLocks noChangeAspect="1"/>
          </p:cNvPicPr>
          <p:nvPr/>
        </p:nvPicPr>
        <p:blipFill>
          <a:blip r:embed="rId2" cstate="print"/>
          <a:stretch>
            <a:fillRect/>
          </a:stretch>
        </p:blipFill>
        <p:spPr>
          <a:xfrm>
            <a:off x="251520" y="1988840"/>
            <a:ext cx="4241927" cy="3024337"/>
          </a:xfrm>
          <a:prstGeom prst="rect">
            <a:avLst/>
          </a:prstGeom>
        </p:spPr>
      </p:pic>
      <p:pic>
        <p:nvPicPr>
          <p:cNvPr id="11" name="Picture 10" descr="Philippines QRCS 2012.jpg"/>
          <p:cNvPicPr>
            <a:picLocks noChangeAspect="1"/>
          </p:cNvPicPr>
          <p:nvPr/>
        </p:nvPicPr>
        <p:blipFill>
          <a:blip r:embed="rId3" cstate="print"/>
          <a:stretch>
            <a:fillRect/>
          </a:stretch>
        </p:blipFill>
        <p:spPr>
          <a:xfrm>
            <a:off x="4788024" y="1988840"/>
            <a:ext cx="3965487" cy="302433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858000" cy="917922"/>
          </a:xfrm>
        </p:spPr>
        <p:txBody>
          <a:bodyPr/>
          <a:lstStyle/>
          <a:p>
            <a:r>
              <a:rPr lang="en-GB" dirty="0" smtClean="0"/>
              <a:t>Example Section – Haiti – 2010 – T Shelter</a:t>
            </a:r>
            <a:br>
              <a:rPr lang="en-GB" dirty="0" smtClean="0"/>
            </a:br>
            <a:r>
              <a:rPr lang="en-GB" dirty="0" smtClean="0"/>
              <a:t>Pages 43 and 44</a:t>
            </a:r>
            <a:endParaRPr lang="en-GB" dirty="0"/>
          </a:p>
        </p:txBody>
      </p:sp>
      <p:sp>
        <p:nvSpPr>
          <p:cNvPr id="5" name="Oval 4"/>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pic>
        <p:nvPicPr>
          <p:cNvPr id="7" name="Picture 6" descr="Example_001.jpg"/>
          <p:cNvPicPr>
            <a:picLocks noChangeAspect="1"/>
          </p:cNvPicPr>
          <p:nvPr/>
        </p:nvPicPr>
        <p:blipFill>
          <a:blip r:embed="rId2" cstate="print"/>
          <a:stretch>
            <a:fillRect/>
          </a:stretch>
        </p:blipFill>
        <p:spPr>
          <a:xfrm>
            <a:off x="1475656" y="1556792"/>
            <a:ext cx="3092301" cy="4375997"/>
          </a:xfrm>
          <a:prstGeom prst="rect">
            <a:avLst/>
          </a:prstGeom>
          <a:ln>
            <a:solidFill>
              <a:schemeClr val="tx1"/>
            </a:solidFill>
          </a:ln>
        </p:spPr>
      </p:pic>
      <p:pic>
        <p:nvPicPr>
          <p:cNvPr id="8" name="Picture 7" descr="Example_002.jpg"/>
          <p:cNvPicPr>
            <a:picLocks noChangeAspect="1"/>
          </p:cNvPicPr>
          <p:nvPr/>
        </p:nvPicPr>
        <p:blipFill>
          <a:blip r:embed="rId3" cstate="print"/>
          <a:stretch>
            <a:fillRect/>
          </a:stretch>
        </p:blipFill>
        <p:spPr>
          <a:xfrm>
            <a:off x="4932040" y="1556792"/>
            <a:ext cx="3101575" cy="438912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858000" cy="917922"/>
          </a:xfrm>
        </p:spPr>
        <p:txBody>
          <a:bodyPr/>
          <a:lstStyle/>
          <a:p>
            <a:r>
              <a:rPr lang="en-GB" dirty="0" smtClean="0"/>
              <a:t>Example Section – Haiti – 2010 – T Shelter</a:t>
            </a:r>
            <a:br>
              <a:rPr lang="en-GB" dirty="0" smtClean="0"/>
            </a:br>
            <a:r>
              <a:rPr lang="en-GB" dirty="0" smtClean="0"/>
              <a:t>Pages 45 and 46</a:t>
            </a:r>
            <a:endParaRPr lang="en-GB" dirty="0"/>
          </a:p>
        </p:txBody>
      </p:sp>
      <p:sp>
        <p:nvSpPr>
          <p:cNvPr id="5" name="Oval 4"/>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pic>
        <p:nvPicPr>
          <p:cNvPr id="9" name="Picture 8" descr="Example_003.jpg"/>
          <p:cNvPicPr>
            <a:picLocks noChangeAspect="1"/>
          </p:cNvPicPr>
          <p:nvPr/>
        </p:nvPicPr>
        <p:blipFill>
          <a:blip r:embed="rId2" cstate="print"/>
          <a:stretch>
            <a:fillRect/>
          </a:stretch>
        </p:blipFill>
        <p:spPr>
          <a:xfrm>
            <a:off x="1403648" y="1526899"/>
            <a:ext cx="3096344" cy="4381717"/>
          </a:xfrm>
          <a:prstGeom prst="rect">
            <a:avLst/>
          </a:prstGeom>
          <a:ln>
            <a:solidFill>
              <a:schemeClr val="tx1"/>
            </a:solidFill>
          </a:ln>
        </p:spPr>
      </p:pic>
      <p:pic>
        <p:nvPicPr>
          <p:cNvPr id="10" name="Picture 9" descr="Example_004.jpg"/>
          <p:cNvPicPr>
            <a:picLocks noChangeAspect="1"/>
          </p:cNvPicPr>
          <p:nvPr/>
        </p:nvPicPr>
        <p:blipFill>
          <a:blip r:embed="rId3" cstate="print"/>
          <a:stretch>
            <a:fillRect/>
          </a:stretch>
        </p:blipFill>
        <p:spPr>
          <a:xfrm>
            <a:off x="4932040" y="1526899"/>
            <a:ext cx="3096344" cy="4381717"/>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858000" cy="917922"/>
          </a:xfrm>
        </p:spPr>
        <p:txBody>
          <a:bodyPr/>
          <a:lstStyle/>
          <a:p>
            <a:r>
              <a:rPr lang="en-GB" dirty="0" smtClean="0"/>
              <a:t>Example Section – Haiti – 2010 – T Shelter</a:t>
            </a:r>
            <a:br>
              <a:rPr lang="en-GB" dirty="0" smtClean="0"/>
            </a:br>
            <a:r>
              <a:rPr lang="en-GB" dirty="0" smtClean="0"/>
              <a:t>Pages 47 and 48</a:t>
            </a:r>
            <a:endParaRPr lang="en-GB" dirty="0"/>
          </a:p>
        </p:txBody>
      </p:sp>
      <p:sp>
        <p:nvSpPr>
          <p:cNvPr id="5" name="Oval 4"/>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pic>
        <p:nvPicPr>
          <p:cNvPr id="7" name="Picture 6" descr="Example_005.jpg"/>
          <p:cNvPicPr>
            <a:picLocks noChangeAspect="1"/>
          </p:cNvPicPr>
          <p:nvPr/>
        </p:nvPicPr>
        <p:blipFill>
          <a:blip r:embed="rId2" cstate="print"/>
          <a:stretch>
            <a:fillRect/>
          </a:stretch>
        </p:blipFill>
        <p:spPr>
          <a:xfrm>
            <a:off x="1403649" y="1556793"/>
            <a:ext cx="3053071" cy="4320480"/>
          </a:xfrm>
          <a:prstGeom prst="rect">
            <a:avLst/>
          </a:prstGeom>
          <a:ln>
            <a:solidFill>
              <a:schemeClr val="tx1"/>
            </a:solidFill>
          </a:ln>
        </p:spPr>
      </p:pic>
      <p:pic>
        <p:nvPicPr>
          <p:cNvPr id="8" name="Picture 7" descr="Example_006.jpg"/>
          <p:cNvPicPr>
            <a:picLocks noChangeAspect="1"/>
          </p:cNvPicPr>
          <p:nvPr/>
        </p:nvPicPr>
        <p:blipFill>
          <a:blip r:embed="rId3" cstate="print"/>
          <a:stretch>
            <a:fillRect/>
          </a:stretch>
        </p:blipFill>
        <p:spPr>
          <a:xfrm>
            <a:off x="4788024" y="1556791"/>
            <a:ext cx="3024336" cy="4279817"/>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858000" cy="917922"/>
          </a:xfrm>
        </p:spPr>
        <p:txBody>
          <a:bodyPr/>
          <a:lstStyle/>
          <a:p>
            <a:r>
              <a:rPr lang="en-GB" dirty="0" smtClean="0"/>
              <a:t>Example Section – Haiti – 2010 – T Shelter</a:t>
            </a:r>
            <a:br>
              <a:rPr lang="en-GB" dirty="0" smtClean="0"/>
            </a:br>
            <a:r>
              <a:rPr lang="en-GB" dirty="0" smtClean="0"/>
              <a:t>Pages 49 and 50</a:t>
            </a:r>
            <a:endParaRPr lang="en-GB" dirty="0"/>
          </a:p>
        </p:txBody>
      </p:sp>
      <p:sp>
        <p:nvSpPr>
          <p:cNvPr id="5" name="Oval 4"/>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pic>
        <p:nvPicPr>
          <p:cNvPr id="9" name="Picture 8" descr="Example_007.jpg"/>
          <p:cNvPicPr>
            <a:picLocks noChangeAspect="1"/>
          </p:cNvPicPr>
          <p:nvPr/>
        </p:nvPicPr>
        <p:blipFill>
          <a:blip r:embed="rId2" cstate="print"/>
          <a:stretch>
            <a:fillRect/>
          </a:stretch>
        </p:blipFill>
        <p:spPr>
          <a:xfrm>
            <a:off x="1403648" y="1556792"/>
            <a:ext cx="3084604" cy="4365104"/>
          </a:xfrm>
          <a:prstGeom prst="rect">
            <a:avLst/>
          </a:prstGeom>
          <a:ln>
            <a:solidFill>
              <a:schemeClr val="tx1"/>
            </a:solidFill>
          </a:ln>
        </p:spPr>
      </p:pic>
      <p:pic>
        <p:nvPicPr>
          <p:cNvPr id="10" name="Picture 9" descr="Example_008.jpg"/>
          <p:cNvPicPr>
            <a:picLocks noChangeAspect="1"/>
          </p:cNvPicPr>
          <p:nvPr/>
        </p:nvPicPr>
        <p:blipFill>
          <a:blip r:embed="rId3" cstate="print"/>
          <a:stretch>
            <a:fillRect/>
          </a:stretch>
        </p:blipFill>
        <p:spPr>
          <a:xfrm>
            <a:off x="4788024" y="1556792"/>
            <a:ext cx="3053072" cy="4320481"/>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Have We Learned? (1)</a:t>
            </a:r>
            <a:endParaRPr lang="en-GB" dirty="0"/>
          </a:p>
        </p:txBody>
      </p:sp>
      <p:sp>
        <p:nvSpPr>
          <p:cNvPr id="3" name="Content Placeholder 2"/>
          <p:cNvSpPr>
            <a:spLocks noGrp="1"/>
          </p:cNvSpPr>
          <p:nvPr>
            <p:ph idx="1"/>
          </p:nvPr>
        </p:nvSpPr>
        <p:spPr>
          <a:xfrm>
            <a:off x="683568" y="1700808"/>
            <a:ext cx="8003232" cy="4032448"/>
          </a:xfrm>
        </p:spPr>
        <p:txBody>
          <a:bodyPr/>
          <a:lstStyle/>
          <a:p>
            <a:r>
              <a:rPr lang="en-GB" sz="1800" dirty="0" smtClean="0"/>
              <a:t>Building codes are useful for establishing baselines for comparison but complete compliance with codes intended for permanent structures can be major cost drivers for temporary structures.  Coordination may be required with host countries in terms of established country building codes.</a:t>
            </a:r>
          </a:p>
          <a:p>
            <a:endParaRPr lang="en-GB" sz="1600" dirty="0" smtClean="0"/>
          </a:p>
          <a:p>
            <a:r>
              <a:rPr lang="en-GB" sz="1800" dirty="0" smtClean="0"/>
              <a:t>Wind loading must be analyzed in terms of survivability of the total structure with walls and again for survivability of the basic structure without walls.   Using a structure based on thinner members and a lower profile roof maximizes the survivability of the structure during high winds.</a:t>
            </a:r>
          </a:p>
          <a:p>
            <a:endParaRPr lang="en-GB" sz="1600" dirty="0" smtClean="0"/>
          </a:p>
          <a:p>
            <a:r>
              <a:rPr lang="en-GB" sz="1800" dirty="0" smtClean="0"/>
              <a:t>In seismic areas lighter weight roofing provides more structural survivability than heavier roofing.  This needs to be cross-referenced against wind-loading requirements. </a:t>
            </a:r>
          </a:p>
        </p:txBody>
      </p:sp>
      <p:sp>
        <p:nvSpPr>
          <p:cNvPr id="4" name="Oval 3"/>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Have We Learned? (2)</a:t>
            </a:r>
            <a:endParaRPr lang="en-GB" dirty="0"/>
          </a:p>
        </p:txBody>
      </p:sp>
      <p:sp>
        <p:nvSpPr>
          <p:cNvPr id="3" name="Content Placeholder 2"/>
          <p:cNvSpPr>
            <a:spLocks noGrp="1"/>
          </p:cNvSpPr>
          <p:nvPr>
            <p:ph idx="1"/>
          </p:nvPr>
        </p:nvSpPr>
        <p:spPr>
          <a:xfrm>
            <a:off x="899592" y="1700808"/>
            <a:ext cx="7787208" cy="4166592"/>
          </a:xfrm>
        </p:spPr>
        <p:txBody>
          <a:bodyPr/>
          <a:lstStyle/>
          <a:p>
            <a:r>
              <a:rPr lang="en-GB" sz="1800" dirty="0" smtClean="0"/>
              <a:t>Bracing and fixings matter. A structure is only as strong as its weakest link.   Also, the use of special fasteners or fixtures which are not readily available can hinder the speed of delivery or require make-shift work-</a:t>
            </a:r>
            <a:r>
              <a:rPr lang="en-GB" sz="1800" dirty="0" err="1" smtClean="0"/>
              <a:t>arounds</a:t>
            </a:r>
            <a:r>
              <a:rPr lang="en-GB" sz="1800" dirty="0" smtClean="0"/>
              <a:t> in the field.</a:t>
            </a:r>
          </a:p>
          <a:p>
            <a:endParaRPr lang="en-GB" sz="1800" dirty="0" smtClean="0"/>
          </a:p>
          <a:p>
            <a:r>
              <a:rPr lang="en-GB" sz="1800" dirty="0" smtClean="0"/>
              <a:t>Advance planners should review the bills of quantity contained in the work at hand carefully.  They should make sure that the items listed therein are available locally and ALSO have at least one back-up item identified for each.</a:t>
            </a:r>
          </a:p>
          <a:p>
            <a:endParaRPr lang="en-GB" sz="1800" b="1" dirty="0" smtClean="0"/>
          </a:p>
          <a:p>
            <a:r>
              <a:rPr lang="en-GB" sz="1800" dirty="0" smtClean="0"/>
              <a:t>Small improvements can make a BIG difference (hurricane straps, adequate foundations, bracing, sufficient nailing) often without a big cost implication. </a:t>
            </a:r>
          </a:p>
          <a:p>
            <a:endParaRPr lang="en-GB" sz="2000" dirty="0"/>
          </a:p>
        </p:txBody>
      </p:sp>
      <p:sp>
        <p:nvSpPr>
          <p:cNvPr id="4" name="Oval 3"/>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a:xfrm>
            <a:off x="899592" y="1676400"/>
            <a:ext cx="7787208" cy="4191000"/>
          </a:xfrm>
        </p:spPr>
        <p:txBody>
          <a:bodyPr/>
          <a:lstStyle/>
          <a:p>
            <a:r>
              <a:rPr lang="en-GB" sz="2000" dirty="0" smtClean="0"/>
              <a:t>The document will be made available in hard copy</a:t>
            </a:r>
          </a:p>
          <a:p>
            <a:endParaRPr lang="en-GB" sz="2000" dirty="0" smtClean="0"/>
          </a:p>
          <a:p>
            <a:r>
              <a:rPr lang="en-GB" sz="2000" dirty="0" smtClean="0"/>
              <a:t>This is the second edition and there are now 18 designs available between the two editions.</a:t>
            </a:r>
          </a:p>
          <a:p>
            <a:endParaRPr lang="en-GB" sz="2000" dirty="0" smtClean="0"/>
          </a:p>
          <a:p>
            <a:r>
              <a:rPr lang="en-GB" sz="2000" dirty="0" smtClean="0"/>
              <a:t>We hope to capture more examples in the future, also from other shelter agencies</a:t>
            </a:r>
          </a:p>
          <a:p>
            <a:endParaRPr lang="en-GB" sz="2000" dirty="0" smtClean="0"/>
          </a:p>
          <a:p>
            <a:r>
              <a:rPr lang="en-GB" sz="2000" dirty="0" smtClean="0"/>
              <a:t>Open for new partnerships</a:t>
            </a:r>
          </a:p>
          <a:p>
            <a:endParaRPr lang="en-GB" dirty="0"/>
          </a:p>
        </p:txBody>
      </p:sp>
      <p:sp>
        <p:nvSpPr>
          <p:cNvPr id="4" name="Oval 3"/>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dirty="0" smtClean="0"/>
              <a:t>What will be presented?</a:t>
            </a:r>
          </a:p>
        </p:txBody>
      </p:sp>
      <p:sp>
        <p:nvSpPr>
          <p:cNvPr id="11267" name="Content Placeholder 2"/>
          <p:cNvSpPr>
            <a:spLocks noGrp="1"/>
          </p:cNvSpPr>
          <p:nvPr>
            <p:ph idx="1"/>
          </p:nvPr>
        </p:nvSpPr>
        <p:spPr>
          <a:xfrm>
            <a:off x="3419872" y="1700808"/>
            <a:ext cx="5554960" cy="4191000"/>
          </a:xfrm>
        </p:spPr>
        <p:txBody>
          <a:bodyPr/>
          <a:lstStyle/>
          <a:p>
            <a:r>
              <a:rPr lang="en-GB" dirty="0" smtClean="0"/>
              <a:t>In this presentation, we will be introducing the upcoming second volume of post-disaster shelter designs and discussing lessons learned through the process of reviewing the designs and developing the structural analyses.</a:t>
            </a:r>
          </a:p>
        </p:txBody>
      </p:sp>
      <p:sp>
        <p:nvSpPr>
          <p:cNvPr id="9" name="Oval 8"/>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pic>
        <p:nvPicPr>
          <p:cNvPr id="13" name="Picture 12" descr="Cover_001.jpg"/>
          <p:cNvPicPr>
            <a:picLocks noChangeAspect="1"/>
          </p:cNvPicPr>
          <p:nvPr/>
        </p:nvPicPr>
        <p:blipFill>
          <a:blip r:embed="rId3" cstate="print"/>
          <a:stretch>
            <a:fillRect/>
          </a:stretch>
        </p:blipFill>
        <p:spPr>
          <a:xfrm>
            <a:off x="539552" y="1700808"/>
            <a:ext cx="2880320" cy="407601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Discussion</a:t>
            </a:r>
            <a:endParaRPr lang="en-GB" dirty="0"/>
          </a:p>
        </p:txBody>
      </p:sp>
      <p:sp>
        <p:nvSpPr>
          <p:cNvPr id="3" name="Content Placeholder 2"/>
          <p:cNvSpPr>
            <a:spLocks noGrp="1"/>
          </p:cNvSpPr>
          <p:nvPr>
            <p:ph idx="1"/>
          </p:nvPr>
        </p:nvSpPr>
        <p:spPr>
          <a:xfrm>
            <a:off x="611560" y="1676400"/>
            <a:ext cx="8075240" cy="4191000"/>
          </a:xfrm>
        </p:spPr>
        <p:txBody>
          <a:bodyPr/>
          <a:lstStyle/>
          <a:p>
            <a:pPr>
              <a:buNone/>
            </a:pPr>
            <a:r>
              <a:rPr lang="en-GB" sz="2400" dirty="0" smtClean="0"/>
              <a:t>Questions:</a:t>
            </a:r>
          </a:p>
          <a:p>
            <a:pPr>
              <a:buNone/>
            </a:pPr>
            <a:endParaRPr lang="en-GB" sz="2400" dirty="0" smtClean="0"/>
          </a:p>
          <a:p>
            <a:pPr>
              <a:buNone/>
            </a:pPr>
            <a:r>
              <a:rPr lang="en-GB" sz="2400" dirty="0" smtClean="0"/>
              <a:t>How can we best disseminate this work?</a:t>
            </a:r>
          </a:p>
          <a:p>
            <a:pPr>
              <a:buNone/>
            </a:pPr>
            <a:endParaRPr lang="en-GB" sz="2400" dirty="0" smtClean="0"/>
          </a:p>
          <a:p>
            <a:pPr>
              <a:buNone/>
            </a:pPr>
            <a:r>
              <a:rPr lang="en-GB" sz="2400" dirty="0" smtClean="0"/>
              <a:t>Would you like further editions?</a:t>
            </a:r>
          </a:p>
          <a:p>
            <a:pPr>
              <a:buNone/>
            </a:pPr>
            <a:endParaRPr lang="en-GB" sz="2400" dirty="0" smtClean="0"/>
          </a:p>
          <a:p>
            <a:pPr>
              <a:buNone/>
            </a:pPr>
            <a:r>
              <a:rPr lang="en-GB" sz="2400" dirty="0" smtClean="0"/>
              <a:t>If so, what improvements should be made or additional information added?</a:t>
            </a:r>
          </a:p>
        </p:txBody>
      </p:sp>
      <p:sp>
        <p:nvSpPr>
          <p:cNvPr id="4" name="Oval 3"/>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4320480" cy="492443"/>
          </a:xfrm>
          <a:prstGeom prst="rect">
            <a:avLst/>
          </a:prstGeom>
          <a:solidFill>
            <a:srgbClr val="CC3300"/>
          </a:solidFill>
        </p:spPr>
        <p:txBody>
          <a:bodyPr wrap="square" rtlCol="0">
            <a:spAutoFit/>
          </a:bodyPr>
          <a:lstStyle/>
          <a:p>
            <a:r>
              <a:rPr lang="en-US" sz="1300" b="1" dirty="0" smtClean="0">
                <a:solidFill>
                  <a:schemeClr val="bg2">
                    <a:lumMod val="90000"/>
                  </a:schemeClr>
                </a:solidFill>
              </a:rPr>
              <a:t>FOR FURTHER INFORMATION ON POST DISASTER SHELTERS: TEN DESIGNS, PLEASE CONTACT:</a:t>
            </a:r>
            <a:endParaRPr lang="en-US" sz="1300" b="1"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dirty="0" smtClean="0"/>
              <a:t>This is the Second Edition</a:t>
            </a:r>
          </a:p>
        </p:txBody>
      </p:sp>
      <p:sp>
        <p:nvSpPr>
          <p:cNvPr id="11267" name="Content Placeholder 2"/>
          <p:cNvSpPr>
            <a:spLocks noGrp="1"/>
          </p:cNvSpPr>
          <p:nvPr>
            <p:ph idx="1"/>
          </p:nvPr>
        </p:nvSpPr>
        <p:spPr>
          <a:xfrm>
            <a:off x="5220072" y="1628800"/>
            <a:ext cx="3682752" cy="3600400"/>
          </a:xfrm>
        </p:spPr>
        <p:txBody>
          <a:bodyPr/>
          <a:lstStyle/>
          <a:p>
            <a:r>
              <a:rPr lang="en-GB" dirty="0" smtClean="0"/>
              <a:t>The previous edition “Transitional Shelters: Eight Designs” was published in 2011</a:t>
            </a:r>
          </a:p>
          <a:p>
            <a:r>
              <a:rPr lang="en-GB" dirty="0" smtClean="0"/>
              <a:t>This edition “Post-disaster shelter: Ten Designs” adds ten more designs for a total of 18 between the two volumes.</a:t>
            </a:r>
          </a:p>
        </p:txBody>
      </p:sp>
      <p:pic>
        <p:nvPicPr>
          <p:cNvPr id="4" name="Picture 2"/>
          <p:cNvPicPr>
            <a:picLocks noChangeAspect="1" noChangeArrowheads="1"/>
          </p:cNvPicPr>
          <p:nvPr/>
        </p:nvPicPr>
        <p:blipFill>
          <a:blip r:embed="rId3" cstate="print"/>
          <a:srcRect/>
          <a:stretch>
            <a:fillRect/>
          </a:stretch>
        </p:blipFill>
        <p:spPr bwMode="auto">
          <a:xfrm>
            <a:off x="179512" y="1700808"/>
            <a:ext cx="1751220" cy="2304256"/>
          </a:xfrm>
          <a:prstGeom prst="rect">
            <a:avLst/>
          </a:prstGeom>
          <a:noFill/>
          <a:ln w="9525">
            <a:solidFill>
              <a:schemeClr val="tx1"/>
            </a:solidFill>
            <a:miter lim="800000"/>
            <a:headEnd/>
            <a:tailEnd/>
          </a:ln>
        </p:spPr>
      </p:pic>
      <p:sp>
        <p:nvSpPr>
          <p:cNvPr id="9" name="Oval 8"/>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pic>
        <p:nvPicPr>
          <p:cNvPr id="13" name="Picture 12" descr="Cover_001.jpg"/>
          <p:cNvPicPr>
            <a:picLocks noChangeAspect="1"/>
          </p:cNvPicPr>
          <p:nvPr/>
        </p:nvPicPr>
        <p:blipFill>
          <a:blip r:embed="rId4" cstate="print"/>
          <a:stretch>
            <a:fillRect/>
          </a:stretch>
        </p:blipFill>
        <p:spPr>
          <a:xfrm>
            <a:off x="2267744" y="1700808"/>
            <a:ext cx="2740899" cy="3878718"/>
          </a:xfrm>
          <a:prstGeom prst="rect">
            <a:avLst/>
          </a:prstGeom>
          <a:ln>
            <a:solidFill>
              <a:schemeClr val="tx1"/>
            </a:solidFill>
          </a:ln>
        </p:spPr>
      </p:pic>
      <p:sp>
        <p:nvSpPr>
          <p:cNvPr id="14" name="TextBox 13"/>
          <p:cNvSpPr txBox="1"/>
          <p:nvPr/>
        </p:nvSpPr>
        <p:spPr>
          <a:xfrm>
            <a:off x="179512" y="4149080"/>
            <a:ext cx="1800200" cy="307777"/>
          </a:xfrm>
          <a:prstGeom prst="rect">
            <a:avLst/>
          </a:prstGeom>
          <a:noFill/>
        </p:spPr>
        <p:txBody>
          <a:bodyPr wrap="square" rtlCol="0">
            <a:spAutoFit/>
          </a:bodyPr>
          <a:lstStyle/>
          <a:p>
            <a:r>
              <a:rPr lang="en-US" sz="1400" dirty="0" smtClean="0"/>
              <a:t>First Edition Cover</a:t>
            </a:r>
            <a:endParaRPr lang="en-US" sz="1400" dirty="0"/>
          </a:p>
        </p:txBody>
      </p:sp>
      <p:sp>
        <p:nvSpPr>
          <p:cNvPr id="15" name="TextBox 14"/>
          <p:cNvSpPr txBox="1"/>
          <p:nvPr/>
        </p:nvSpPr>
        <p:spPr>
          <a:xfrm>
            <a:off x="2627784" y="5589240"/>
            <a:ext cx="1800200" cy="307777"/>
          </a:xfrm>
          <a:prstGeom prst="rect">
            <a:avLst/>
          </a:prstGeom>
          <a:noFill/>
        </p:spPr>
        <p:txBody>
          <a:bodyPr wrap="square" rtlCol="0">
            <a:spAutoFit/>
          </a:bodyPr>
          <a:lstStyle/>
          <a:p>
            <a:r>
              <a:rPr lang="en-US" sz="1400" dirty="0" smtClean="0"/>
              <a:t>New Edition Cover</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 of the Book</a:t>
            </a:r>
            <a:endParaRPr lang="en-GB" dirty="0"/>
          </a:p>
        </p:txBody>
      </p:sp>
      <p:sp>
        <p:nvSpPr>
          <p:cNvPr id="3" name="Content Placeholder 2"/>
          <p:cNvSpPr>
            <a:spLocks noGrp="1"/>
          </p:cNvSpPr>
          <p:nvPr>
            <p:ph idx="1"/>
          </p:nvPr>
        </p:nvSpPr>
        <p:spPr>
          <a:xfrm>
            <a:off x="611560" y="1676400"/>
            <a:ext cx="8075240" cy="4191000"/>
          </a:xfrm>
        </p:spPr>
        <p:txBody>
          <a:bodyPr/>
          <a:lstStyle/>
          <a:p>
            <a:pPr>
              <a:buNone/>
            </a:pPr>
            <a:r>
              <a:rPr lang="en-US" sz="2400" dirty="0" smtClean="0"/>
              <a:t>While we </a:t>
            </a:r>
            <a:r>
              <a:rPr lang="en-US" sz="2400" dirty="0" err="1" smtClean="0"/>
              <a:t>recognise</a:t>
            </a:r>
            <a:r>
              <a:rPr lang="en-US" sz="2400" dirty="0" smtClean="0"/>
              <a:t> that terminologies [transitional / core / progressive  etc] relate to a process or an approach rather than a phase of response, this book focuses on the designs of the shelters only.</a:t>
            </a:r>
            <a:br>
              <a:rPr lang="en-US" sz="2400" dirty="0" smtClean="0"/>
            </a:br>
            <a:endParaRPr lang="en-GB" sz="2400" dirty="0" smtClean="0"/>
          </a:p>
        </p:txBody>
      </p:sp>
      <p:sp>
        <p:nvSpPr>
          <p:cNvPr id="4" name="Oval 3"/>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Designs - Locations</a:t>
            </a:r>
            <a:endParaRPr lang="en-GB" dirty="0"/>
          </a:p>
        </p:txBody>
      </p:sp>
      <p:sp>
        <p:nvSpPr>
          <p:cNvPr id="24" name="Oval 23"/>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pic>
        <p:nvPicPr>
          <p:cNvPr id="7" name="Picture 6" descr="Map_001.jpg"/>
          <p:cNvPicPr>
            <a:picLocks noChangeAspect="1"/>
          </p:cNvPicPr>
          <p:nvPr/>
        </p:nvPicPr>
        <p:blipFill>
          <a:blip r:embed="rId2" cstate="print"/>
          <a:stretch>
            <a:fillRect/>
          </a:stretch>
        </p:blipFill>
        <p:spPr>
          <a:xfrm>
            <a:off x="2264980" y="1556791"/>
            <a:ext cx="4614040" cy="439248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Designs - Providers</a:t>
            </a:r>
            <a:endParaRPr lang="en-GB" dirty="0"/>
          </a:p>
        </p:txBody>
      </p:sp>
      <p:sp>
        <p:nvSpPr>
          <p:cNvPr id="24" name="Oval 23"/>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graphicFrame>
        <p:nvGraphicFramePr>
          <p:cNvPr id="8" name="Table 7"/>
          <p:cNvGraphicFramePr>
            <a:graphicFrameLocks noGrp="1"/>
          </p:cNvGraphicFramePr>
          <p:nvPr/>
        </p:nvGraphicFramePr>
        <p:xfrm>
          <a:off x="467544" y="1628798"/>
          <a:ext cx="8424936" cy="4257493"/>
        </p:xfrm>
        <a:graphic>
          <a:graphicData uri="http://schemas.openxmlformats.org/drawingml/2006/table">
            <a:tbl>
              <a:tblPr firstRow="1" bandRow="1">
                <a:tableStyleId>{5C22544A-7EE6-4342-B048-85BDC9FD1C3A}</a:tableStyleId>
              </a:tblPr>
              <a:tblGrid>
                <a:gridCol w="4622051"/>
                <a:gridCol w="3802885"/>
              </a:tblGrid>
              <a:tr h="248678">
                <a:tc>
                  <a:txBody>
                    <a:bodyPr/>
                    <a:lstStyle/>
                    <a:p>
                      <a:r>
                        <a:rPr lang="en-US" sz="1000" dirty="0" smtClean="0"/>
                        <a:t>Design</a:t>
                      </a:r>
                      <a:endParaRPr lang="en-US" sz="1000" dirty="0"/>
                    </a:p>
                  </a:txBody>
                  <a:tcPr/>
                </a:tc>
                <a:tc>
                  <a:txBody>
                    <a:bodyPr/>
                    <a:lstStyle/>
                    <a:p>
                      <a:r>
                        <a:rPr lang="en-US" sz="1000" dirty="0" smtClean="0"/>
                        <a:t>Provider</a:t>
                      </a:r>
                      <a:r>
                        <a:rPr lang="en-US" sz="1000" baseline="0" dirty="0" smtClean="0"/>
                        <a:t> of Design</a:t>
                      </a:r>
                      <a:endParaRPr lang="en-US" sz="1000" dirty="0"/>
                    </a:p>
                  </a:txBody>
                  <a:tcPr/>
                </a:tc>
              </a:tr>
              <a:tr h="378199">
                <a:tc>
                  <a:txBody>
                    <a:bodyPr/>
                    <a:lstStyle/>
                    <a:p>
                      <a:r>
                        <a:rPr lang="en-US" sz="1600" dirty="0" smtClean="0"/>
                        <a:t>Afghanistan –</a:t>
                      </a:r>
                      <a:r>
                        <a:rPr lang="en-US" sz="1600" baseline="0" dirty="0" smtClean="0"/>
                        <a:t> 2009 – </a:t>
                      </a:r>
                      <a:r>
                        <a:rPr lang="en-US" sz="1600" baseline="0" dirty="0" err="1" smtClean="0"/>
                        <a:t>Winterised</a:t>
                      </a:r>
                      <a:r>
                        <a:rPr lang="en-US" sz="1600" baseline="0" dirty="0" smtClean="0"/>
                        <a:t> Shelter</a:t>
                      </a:r>
                      <a:endParaRPr lang="en-US" sz="1600" dirty="0"/>
                    </a:p>
                  </a:txBody>
                  <a:tcPr/>
                </a:tc>
                <a:tc>
                  <a:txBody>
                    <a:bodyPr/>
                    <a:lstStyle/>
                    <a:p>
                      <a:r>
                        <a:rPr lang="en-US" sz="1600" dirty="0" smtClean="0"/>
                        <a:t>NRC – National Red Cross</a:t>
                      </a:r>
                      <a:endParaRPr lang="en-US" sz="1600" dirty="0"/>
                    </a:p>
                  </a:txBody>
                  <a:tcPr/>
                </a:tc>
              </a:tr>
              <a:tr h="378199">
                <a:tc>
                  <a:txBody>
                    <a:bodyPr/>
                    <a:lstStyle/>
                    <a:p>
                      <a:r>
                        <a:rPr lang="en-US" sz="1600" dirty="0" smtClean="0"/>
                        <a:t>Pakistan –  2010 – One Room Shelter</a:t>
                      </a:r>
                      <a:endParaRPr lang="en-US" sz="1600" dirty="0"/>
                    </a:p>
                  </a:txBody>
                  <a:tcPr/>
                </a:tc>
                <a:tc>
                  <a:txBody>
                    <a:bodyPr/>
                    <a:lstStyle/>
                    <a:p>
                      <a:r>
                        <a:rPr lang="en-US" sz="1600" dirty="0" smtClean="0"/>
                        <a:t>IFRC / Pakistan Red Crescent</a:t>
                      </a:r>
                      <a:endParaRPr lang="en-US" sz="1600" dirty="0"/>
                    </a:p>
                  </a:txBody>
                  <a:tcPr/>
                </a:tc>
              </a:tr>
              <a:tr h="378199">
                <a:tc>
                  <a:txBody>
                    <a:bodyPr/>
                    <a:lstStyle/>
                    <a:p>
                      <a:r>
                        <a:rPr lang="en-US" sz="1600" dirty="0" smtClean="0"/>
                        <a:t>Sri Lanka – 2007 – Core Shelter</a:t>
                      </a:r>
                      <a:endParaRPr lang="en-US" sz="1600" dirty="0"/>
                    </a:p>
                  </a:txBody>
                  <a:tcPr/>
                </a:tc>
                <a:tc>
                  <a:txBody>
                    <a:bodyPr/>
                    <a:lstStyle/>
                    <a:p>
                      <a:r>
                        <a:rPr lang="en-US" sz="1600" dirty="0" smtClean="0"/>
                        <a:t>NRC – National Red Cross</a:t>
                      </a:r>
                      <a:endParaRPr lang="en-US" sz="1600" dirty="0"/>
                    </a:p>
                  </a:txBody>
                  <a:tcPr/>
                </a:tc>
              </a:tr>
              <a:tr h="378199">
                <a:tc>
                  <a:txBody>
                    <a:bodyPr/>
                    <a:lstStyle/>
                    <a:p>
                      <a:r>
                        <a:rPr lang="en-US" sz="1600" dirty="0" smtClean="0"/>
                        <a:t>Bangladesh – 2007 – Core Shelter</a:t>
                      </a:r>
                      <a:endParaRPr lang="en-US" sz="1600" dirty="0"/>
                    </a:p>
                  </a:txBody>
                  <a:tcPr/>
                </a:tc>
                <a:tc>
                  <a:txBody>
                    <a:bodyPr/>
                    <a:lstStyle/>
                    <a:p>
                      <a:r>
                        <a:rPr lang="en-US" sz="1600" dirty="0" smtClean="0"/>
                        <a:t>IFRC / Bangladesh Red Cross</a:t>
                      </a:r>
                      <a:endParaRPr lang="en-US" sz="1600" dirty="0"/>
                    </a:p>
                  </a:txBody>
                  <a:tcPr/>
                </a:tc>
              </a:tr>
              <a:tr h="378199">
                <a:tc>
                  <a:txBody>
                    <a:bodyPr/>
                    <a:lstStyle/>
                    <a:p>
                      <a:r>
                        <a:rPr lang="en-US" sz="1600" dirty="0" smtClean="0"/>
                        <a:t>Burkina</a:t>
                      </a:r>
                      <a:r>
                        <a:rPr lang="en-US" sz="1600" baseline="0" dirty="0" smtClean="0"/>
                        <a:t> Faso – 2009 – Emergency Shelter</a:t>
                      </a:r>
                      <a:endParaRPr lang="en-US" sz="1600" dirty="0"/>
                    </a:p>
                  </a:txBody>
                  <a:tcPr/>
                </a:tc>
                <a:tc>
                  <a:txBody>
                    <a:bodyPr/>
                    <a:lstStyle/>
                    <a:p>
                      <a:r>
                        <a:rPr lang="en-US" sz="1600" dirty="0" smtClean="0"/>
                        <a:t>IFRC</a:t>
                      </a:r>
                      <a:endParaRPr lang="en-US" sz="1600" dirty="0"/>
                    </a:p>
                  </a:txBody>
                  <a:tcPr/>
                </a:tc>
              </a:tr>
              <a:tr h="378199">
                <a:tc>
                  <a:txBody>
                    <a:bodyPr/>
                    <a:lstStyle/>
                    <a:p>
                      <a:r>
                        <a:rPr lang="en-US" sz="1600" dirty="0" smtClean="0"/>
                        <a:t>Haiti – 2010</a:t>
                      </a:r>
                      <a:r>
                        <a:rPr lang="en-US" sz="1600" baseline="0" dirty="0" smtClean="0"/>
                        <a:t> – T Shelter</a:t>
                      </a:r>
                      <a:endParaRPr lang="en-US" sz="1600" dirty="0"/>
                    </a:p>
                  </a:txBody>
                  <a:tcPr/>
                </a:tc>
                <a:tc>
                  <a:txBody>
                    <a:bodyPr/>
                    <a:lstStyle/>
                    <a:p>
                      <a:r>
                        <a:rPr lang="en-US" sz="1600" dirty="0" smtClean="0"/>
                        <a:t>DRK – German Red Cross</a:t>
                      </a:r>
                      <a:endParaRPr lang="en-US" sz="1600" dirty="0"/>
                    </a:p>
                  </a:txBody>
                  <a:tcPr/>
                </a:tc>
              </a:tr>
              <a:tr h="378199">
                <a:tc>
                  <a:txBody>
                    <a:bodyPr/>
                    <a:lstStyle/>
                    <a:p>
                      <a:r>
                        <a:rPr lang="en-US" sz="1600" dirty="0" smtClean="0"/>
                        <a:t>Haiti – 2010</a:t>
                      </a:r>
                      <a:r>
                        <a:rPr lang="en-US" sz="1600" baseline="0" dirty="0" smtClean="0"/>
                        <a:t> – T Shelter</a:t>
                      </a:r>
                      <a:endParaRPr lang="en-US" sz="1600" dirty="0"/>
                    </a:p>
                  </a:txBody>
                  <a:tcPr/>
                </a:tc>
                <a:tc>
                  <a:txBody>
                    <a:bodyPr/>
                    <a:lstStyle/>
                    <a:p>
                      <a:r>
                        <a:rPr lang="en-US" sz="1600" dirty="0" smtClean="0"/>
                        <a:t>Handicap</a:t>
                      </a:r>
                      <a:r>
                        <a:rPr lang="en-US" sz="1600" baseline="0" dirty="0" smtClean="0"/>
                        <a:t> International</a:t>
                      </a:r>
                      <a:endParaRPr lang="en-US" sz="1600" dirty="0"/>
                    </a:p>
                  </a:txBody>
                  <a:tcPr/>
                </a:tc>
              </a:tr>
              <a:tr h="570101">
                <a:tc>
                  <a:txBody>
                    <a:bodyPr/>
                    <a:lstStyle/>
                    <a:p>
                      <a:r>
                        <a:rPr lang="en-US" sz="1600" dirty="0" smtClean="0"/>
                        <a:t>Haiti – 2010</a:t>
                      </a:r>
                      <a:r>
                        <a:rPr lang="en-US" sz="1600" baseline="0" dirty="0" smtClean="0"/>
                        <a:t> – T Shelter</a:t>
                      </a:r>
                      <a:endParaRPr lang="en-US" sz="1600" dirty="0"/>
                    </a:p>
                  </a:txBody>
                  <a:tcPr/>
                </a:tc>
                <a:tc>
                  <a:txBody>
                    <a:bodyPr/>
                    <a:lstStyle/>
                    <a:p>
                      <a:r>
                        <a:rPr lang="en-US" sz="1600" dirty="0" smtClean="0"/>
                        <a:t>Norwegian Red Cross / IFRC</a:t>
                      </a:r>
                      <a:r>
                        <a:rPr lang="en-US" sz="1600" baseline="0" dirty="0" smtClean="0"/>
                        <a:t> / Canadian Red Cross</a:t>
                      </a:r>
                      <a:endParaRPr lang="en-US" sz="1600" dirty="0"/>
                    </a:p>
                  </a:txBody>
                  <a:tcPr/>
                </a:tc>
              </a:tr>
              <a:tr h="378199">
                <a:tc>
                  <a:txBody>
                    <a:bodyPr/>
                    <a:lstStyle/>
                    <a:p>
                      <a:r>
                        <a:rPr lang="en-US" sz="1600" dirty="0" smtClean="0"/>
                        <a:t>Philippines – 2011 – Transitional</a:t>
                      </a:r>
                      <a:r>
                        <a:rPr lang="en-US" sz="1600" baseline="0" dirty="0" smtClean="0"/>
                        <a:t> Shelter</a:t>
                      </a:r>
                      <a:endParaRPr lang="en-US" sz="1600" dirty="0"/>
                    </a:p>
                  </a:txBody>
                  <a:tcPr/>
                </a:tc>
                <a:tc>
                  <a:txBody>
                    <a:bodyPr/>
                    <a:lstStyle/>
                    <a:p>
                      <a:r>
                        <a:rPr lang="en-US" sz="1600" dirty="0" smtClean="0"/>
                        <a:t>CRS – Catholic Relief Services</a:t>
                      </a:r>
                      <a:endParaRPr lang="en-US" sz="1600" dirty="0"/>
                    </a:p>
                  </a:txBody>
                  <a:tcPr/>
                </a:tc>
              </a:tr>
              <a:tr h="4041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Philippines – 2012 – Transitional</a:t>
                      </a:r>
                      <a:r>
                        <a:rPr lang="en-US" sz="1600" baseline="0" dirty="0" smtClean="0"/>
                        <a:t> Shelter</a:t>
                      </a:r>
                      <a:endParaRPr lang="en-US" sz="1600" dirty="0"/>
                    </a:p>
                  </a:txBody>
                  <a:tcPr/>
                </a:tc>
                <a:tc>
                  <a:txBody>
                    <a:bodyPr/>
                    <a:lstStyle/>
                    <a:p>
                      <a:r>
                        <a:rPr lang="en-US" sz="1600" dirty="0" smtClean="0"/>
                        <a:t>QRCS – Qatar Red Crescent Society</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Designs Included – Bamboo Frame Shelters </a:t>
            </a:r>
            <a:endParaRPr lang="en-GB" dirty="0"/>
          </a:p>
        </p:txBody>
      </p:sp>
      <p:sp>
        <p:nvSpPr>
          <p:cNvPr id="24" name="Oval 23"/>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pic>
        <p:nvPicPr>
          <p:cNvPr id="26" name="Picture 25" descr="Afghanistan Tent 2010.bmp"/>
          <p:cNvPicPr>
            <a:picLocks noChangeAspect="1"/>
          </p:cNvPicPr>
          <p:nvPr/>
        </p:nvPicPr>
        <p:blipFill>
          <a:blip r:embed="rId2" cstate="print"/>
          <a:stretch>
            <a:fillRect/>
          </a:stretch>
        </p:blipFill>
        <p:spPr>
          <a:xfrm>
            <a:off x="539552" y="1844824"/>
            <a:ext cx="3816424" cy="2870404"/>
          </a:xfrm>
          <a:prstGeom prst="rect">
            <a:avLst/>
          </a:prstGeom>
        </p:spPr>
      </p:pic>
      <p:sp>
        <p:nvSpPr>
          <p:cNvPr id="27" name="TextBox 26"/>
          <p:cNvSpPr txBox="1"/>
          <p:nvPr/>
        </p:nvSpPr>
        <p:spPr>
          <a:xfrm>
            <a:off x="2267744" y="4941168"/>
            <a:ext cx="4536504" cy="369332"/>
          </a:xfrm>
          <a:prstGeom prst="rect">
            <a:avLst/>
          </a:prstGeom>
          <a:noFill/>
        </p:spPr>
        <p:txBody>
          <a:bodyPr wrap="square" rtlCol="0">
            <a:spAutoFit/>
          </a:bodyPr>
          <a:lstStyle/>
          <a:p>
            <a:pPr algn="ctr"/>
            <a:r>
              <a:rPr lang="en-US" dirty="0" smtClean="0"/>
              <a:t>Afghanistan – 2009 – </a:t>
            </a:r>
            <a:r>
              <a:rPr lang="en-US" dirty="0" err="1" smtClean="0"/>
              <a:t>Winterised</a:t>
            </a:r>
            <a:r>
              <a:rPr lang="en-US" dirty="0" smtClean="0"/>
              <a:t> Shelter</a:t>
            </a:r>
            <a:endParaRPr lang="en-US" dirty="0"/>
          </a:p>
        </p:txBody>
      </p:sp>
      <p:pic>
        <p:nvPicPr>
          <p:cNvPr id="7" name="Picture 6" descr="Afghanistan_001.jpg"/>
          <p:cNvPicPr>
            <a:picLocks noChangeAspect="1"/>
          </p:cNvPicPr>
          <p:nvPr/>
        </p:nvPicPr>
        <p:blipFill>
          <a:blip r:embed="rId3" cstate="print"/>
          <a:stretch>
            <a:fillRect/>
          </a:stretch>
        </p:blipFill>
        <p:spPr>
          <a:xfrm>
            <a:off x="4860032" y="1844824"/>
            <a:ext cx="3812188" cy="28803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Designs Included – Masonry Shelters</a:t>
            </a:r>
            <a:endParaRPr lang="en-GB" dirty="0"/>
          </a:p>
        </p:txBody>
      </p:sp>
      <p:sp>
        <p:nvSpPr>
          <p:cNvPr id="24" name="Oval 23"/>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Post-Disaster Shelter: Ten Designs</a:t>
            </a:r>
            <a:endParaRPr lang="en-US" sz="1000" b="1" dirty="0">
              <a:solidFill>
                <a:schemeClr val="bg1"/>
              </a:solidFill>
            </a:endParaRPr>
          </a:p>
        </p:txBody>
      </p:sp>
      <p:sp>
        <p:nvSpPr>
          <p:cNvPr id="27" name="TextBox 26"/>
          <p:cNvSpPr txBox="1"/>
          <p:nvPr/>
        </p:nvSpPr>
        <p:spPr>
          <a:xfrm>
            <a:off x="611560" y="5013176"/>
            <a:ext cx="3312368" cy="646331"/>
          </a:xfrm>
          <a:prstGeom prst="rect">
            <a:avLst/>
          </a:prstGeom>
          <a:noFill/>
        </p:spPr>
        <p:txBody>
          <a:bodyPr wrap="square" rtlCol="0">
            <a:spAutoFit/>
          </a:bodyPr>
          <a:lstStyle/>
          <a:p>
            <a:pPr algn="ctr"/>
            <a:r>
              <a:rPr lang="en-US" dirty="0" smtClean="0"/>
              <a:t>Pakistan – 2010 – One Room Shelter</a:t>
            </a:r>
            <a:endParaRPr lang="en-US" dirty="0"/>
          </a:p>
        </p:txBody>
      </p:sp>
      <p:pic>
        <p:nvPicPr>
          <p:cNvPr id="7" name="Picture 6" descr="Pakistan 2011.JPG"/>
          <p:cNvPicPr>
            <a:picLocks noChangeAspect="1"/>
          </p:cNvPicPr>
          <p:nvPr/>
        </p:nvPicPr>
        <p:blipFill>
          <a:blip r:embed="rId2" cstate="print"/>
          <a:stretch>
            <a:fillRect/>
          </a:stretch>
        </p:blipFill>
        <p:spPr>
          <a:xfrm>
            <a:off x="323528" y="2348880"/>
            <a:ext cx="3960440" cy="2633847"/>
          </a:xfrm>
          <a:prstGeom prst="rect">
            <a:avLst/>
          </a:prstGeom>
        </p:spPr>
      </p:pic>
      <p:pic>
        <p:nvPicPr>
          <p:cNvPr id="8" name="Picture 7" descr="Sri Lanka NRC 2008.jpg"/>
          <p:cNvPicPr>
            <a:picLocks noChangeAspect="1"/>
          </p:cNvPicPr>
          <p:nvPr/>
        </p:nvPicPr>
        <p:blipFill>
          <a:blip r:embed="rId3" cstate="print"/>
          <a:stretch>
            <a:fillRect/>
          </a:stretch>
        </p:blipFill>
        <p:spPr>
          <a:xfrm>
            <a:off x="4716016" y="2348880"/>
            <a:ext cx="4096528" cy="2592288"/>
          </a:xfrm>
          <a:prstGeom prst="rect">
            <a:avLst/>
          </a:prstGeom>
        </p:spPr>
      </p:pic>
      <p:sp>
        <p:nvSpPr>
          <p:cNvPr id="9" name="TextBox 8"/>
          <p:cNvSpPr txBox="1"/>
          <p:nvPr/>
        </p:nvSpPr>
        <p:spPr>
          <a:xfrm>
            <a:off x="4860032" y="5013176"/>
            <a:ext cx="3312368" cy="646331"/>
          </a:xfrm>
          <a:prstGeom prst="rect">
            <a:avLst/>
          </a:prstGeom>
          <a:noFill/>
        </p:spPr>
        <p:txBody>
          <a:bodyPr wrap="square" rtlCol="0">
            <a:spAutoFit/>
          </a:bodyPr>
          <a:lstStyle/>
          <a:p>
            <a:pPr algn="ctr"/>
            <a:r>
              <a:rPr lang="en-US" dirty="0" smtClean="0"/>
              <a:t>Sri Lanka – 2007 – Core Shelter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Designs Included – Steel Frame Shelters </a:t>
            </a:r>
            <a:endParaRPr lang="en-GB" dirty="0"/>
          </a:p>
        </p:txBody>
      </p:sp>
      <p:sp>
        <p:nvSpPr>
          <p:cNvPr id="24" name="Oval 23"/>
          <p:cNvSpPr/>
          <p:nvPr/>
        </p:nvSpPr>
        <p:spPr>
          <a:xfrm>
            <a:off x="323528" y="332656"/>
            <a:ext cx="1296144" cy="1296144"/>
          </a:xfrm>
          <a:prstGeom prst="ellipse">
            <a:avLst/>
          </a:prstGeom>
          <a:solidFill>
            <a:srgbClr val="CC33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23528" y="692696"/>
            <a:ext cx="1296144" cy="553998"/>
          </a:xfrm>
          <a:prstGeom prst="rect">
            <a:avLst/>
          </a:prstGeom>
          <a:noFill/>
        </p:spPr>
        <p:txBody>
          <a:bodyPr wrap="square" rtlCol="0">
            <a:spAutoFit/>
          </a:bodyPr>
          <a:lstStyle/>
          <a:p>
            <a:pPr algn="ctr"/>
            <a:r>
              <a:rPr lang="en-US" sz="1000" b="1" dirty="0" smtClean="0">
                <a:solidFill>
                  <a:schemeClr val="bg1"/>
                </a:solidFill>
              </a:rPr>
              <a:t>Post Disaster Shelters: Ten Designs</a:t>
            </a:r>
            <a:endParaRPr lang="en-US" sz="1000" b="1" dirty="0">
              <a:solidFill>
                <a:schemeClr val="bg1"/>
              </a:solidFill>
            </a:endParaRPr>
          </a:p>
        </p:txBody>
      </p:sp>
      <p:sp>
        <p:nvSpPr>
          <p:cNvPr id="27" name="TextBox 26"/>
          <p:cNvSpPr txBox="1"/>
          <p:nvPr/>
        </p:nvSpPr>
        <p:spPr>
          <a:xfrm>
            <a:off x="2915816" y="5157192"/>
            <a:ext cx="3312368" cy="646331"/>
          </a:xfrm>
          <a:prstGeom prst="rect">
            <a:avLst/>
          </a:prstGeom>
          <a:noFill/>
        </p:spPr>
        <p:txBody>
          <a:bodyPr wrap="square" rtlCol="0">
            <a:spAutoFit/>
          </a:bodyPr>
          <a:lstStyle/>
          <a:p>
            <a:pPr algn="ctr"/>
            <a:r>
              <a:rPr lang="en-US" dirty="0" smtClean="0"/>
              <a:t>Bangladesh – 2007 – Core Shelter</a:t>
            </a:r>
            <a:endParaRPr lang="en-US" dirty="0"/>
          </a:p>
        </p:txBody>
      </p:sp>
      <p:pic>
        <p:nvPicPr>
          <p:cNvPr id="7" name="Picture 6" descr="Bangladesh 2008.jpg"/>
          <p:cNvPicPr>
            <a:picLocks noChangeAspect="1"/>
          </p:cNvPicPr>
          <p:nvPr/>
        </p:nvPicPr>
        <p:blipFill>
          <a:blip r:embed="rId2" cstate="print"/>
          <a:stretch>
            <a:fillRect/>
          </a:stretch>
        </p:blipFill>
        <p:spPr>
          <a:xfrm>
            <a:off x="2735956" y="1988840"/>
            <a:ext cx="3672089" cy="314100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645</TotalTime>
  <Words>732</Words>
  <Application>Microsoft Office PowerPoint</Application>
  <PresentationFormat>On-screen Show (4:3)</PresentationFormat>
  <Paragraphs>110</Paragraphs>
  <Slides>21</Slides>
  <Notes>2</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IFRC_2011 presentation-EN</vt:lpstr>
      <vt:lpstr>Custom Design</vt:lpstr>
      <vt:lpstr>Post-Disaster Shelter</vt:lpstr>
      <vt:lpstr>What will be presented?</vt:lpstr>
      <vt:lpstr>This is the Second Edition</vt:lpstr>
      <vt:lpstr>Focus of the Book</vt:lpstr>
      <vt:lpstr>Overview of Designs - Locations</vt:lpstr>
      <vt:lpstr>Overview of Designs - Providers</vt:lpstr>
      <vt:lpstr>Designs Included – Bamboo Frame Shelters </vt:lpstr>
      <vt:lpstr>Designs Included – Masonry Shelters</vt:lpstr>
      <vt:lpstr>Designs Included – Steel Frame Shelters </vt:lpstr>
      <vt:lpstr>Designs included – Wood Frame Shelters</vt:lpstr>
      <vt:lpstr>Designs Included – Wood Frame Shelters</vt:lpstr>
      <vt:lpstr>Designs Included – Wood Frame Shelters</vt:lpstr>
      <vt:lpstr>Example Section – Haiti – 2010 – T Shelter Pages 43 and 44</vt:lpstr>
      <vt:lpstr>Example Section – Haiti – 2010 – T Shelter Pages 45 and 46</vt:lpstr>
      <vt:lpstr>Example Section – Haiti – 2010 – T Shelter Pages 47 and 48</vt:lpstr>
      <vt:lpstr>Example Section – Haiti – 2010 – T Shelter Pages 49 and 50</vt:lpstr>
      <vt:lpstr>What Have We Learned? (1)</vt:lpstr>
      <vt:lpstr>What Have We Learned? (2)</vt:lpstr>
      <vt:lpstr>Next steps</vt:lpstr>
      <vt:lpstr>For Discussion</vt:lpstr>
      <vt:lpstr>Slide 21</vt:lpstr>
    </vt:vector>
  </TitlesOfParts>
  <Company>IFRC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Transitional Shelters</dc:title>
  <dc:creator>Ela Serdaroglu</dc:creator>
  <cp:lastModifiedBy>pia.hanhijarvi</cp:lastModifiedBy>
  <cp:revision>67</cp:revision>
  <dcterms:created xsi:type="dcterms:W3CDTF">2011-10-24T16:46:36Z</dcterms:created>
  <dcterms:modified xsi:type="dcterms:W3CDTF">2013-10-28T09:59:30Z</dcterms:modified>
</cp:coreProperties>
</file>