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6458" r:id="rId1"/>
  </p:sldMasterIdLst>
  <p:notesMasterIdLst>
    <p:notesMasterId r:id="rId70"/>
  </p:notesMasterIdLst>
  <p:handoutMasterIdLst>
    <p:handoutMasterId r:id="rId71"/>
  </p:handoutMasterIdLst>
  <p:sldIdLst>
    <p:sldId id="1315" r:id="rId2"/>
    <p:sldId id="1341" r:id="rId3"/>
    <p:sldId id="1333" r:id="rId4"/>
    <p:sldId id="1372" r:id="rId5"/>
    <p:sldId id="1373" r:id="rId6"/>
    <p:sldId id="1359" r:id="rId7"/>
    <p:sldId id="1399" r:id="rId8"/>
    <p:sldId id="1400" r:id="rId9"/>
    <p:sldId id="1334" r:id="rId10"/>
    <p:sldId id="1316" r:id="rId11"/>
    <p:sldId id="1317" r:id="rId12"/>
    <p:sldId id="1318" r:id="rId13"/>
    <p:sldId id="1319" r:id="rId14"/>
    <p:sldId id="1320" r:id="rId15"/>
    <p:sldId id="1321" r:id="rId16"/>
    <p:sldId id="1362" r:id="rId17"/>
    <p:sldId id="1337" r:id="rId18"/>
    <p:sldId id="1367" r:id="rId19"/>
    <p:sldId id="1368" r:id="rId20"/>
    <p:sldId id="1398" r:id="rId21"/>
    <p:sldId id="1369" r:id="rId22"/>
    <p:sldId id="1370" r:id="rId23"/>
    <p:sldId id="1371" r:id="rId24"/>
    <p:sldId id="1364" r:id="rId25"/>
    <p:sldId id="1401" r:id="rId26"/>
    <p:sldId id="1307" r:id="rId27"/>
    <p:sldId id="1342" r:id="rId28"/>
    <p:sldId id="1402" r:id="rId29"/>
    <p:sldId id="1365" r:id="rId30"/>
    <p:sldId id="1310" r:id="rId31"/>
    <p:sldId id="1343" r:id="rId32"/>
    <p:sldId id="1329" r:id="rId33"/>
    <p:sldId id="1366" r:id="rId34"/>
    <p:sldId id="1344" r:id="rId35"/>
    <p:sldId id="1408" r:id="rId36"/>
    <p:sldId id="1409" r:id="rId37"/>
    <p:sldId id="1410" r:id="rId38"/>
    <p:sldId id="1411" r:id="rId39"/>
    <p:sldId id="1412" r:id="rId40"/>
    <p:sldId id="1413" r:id="rId41"/>
    <p:sldId id="1345" r:id="rId42"/>
    <p:sldId id="1377" r:id="rId43"/>
    <p:sldId id="1414" r:id="rId44"/>
    <p:sldId id="1403" r:id="rId45"/>
    <p:sldId id="1379" r:id="rId46"/>
    <p:sldId id="1407" r:id="rId47"/>
    <p:sldId id="1346" r:id="rId48"/>
    <p:sldId id="1380" r:id="rId49"/>
    <p:sldId id="1383" r:id="rId50"/>
    <p:sldId id="1384" r:id="rId51"/>
    <p:sldId id="1385" r:id="rId52"/>
    <p:sldId id="1386" r:id="rId53"/>
    <p:sldId id="1387" r:id="rId54"/>
    <p:sldId id="1388" r:id="rId55"/>
    <p:sldId id="1389" r:id="rId56"/>
    <p:sldId id="1390" r:id="rId57"/>
    <p:sldId id="1391" r:id="rId58"/>
    <p:sldId id="1392" r:id="rId59"/>
    <p:sldId id="1393" r:id="rId60"/>
    <p:sldId id="1394" r:id="rId61"/>
    <p:sldId id="1395" r:id="rId62"/>
    <p:sldId id="1311" r:id="rId63"/>
    <p:sldId id="1347" r:id="rId64"/>
    <p:sldId id="1349" r:id="rId65"/>
    <p:sldId id="1350" r:id="rId66"/>
    <p:sldId id="1397" r:id="rId67"/>
    <p:sldId id="1357" r:id="rId68"/>
    <p:sldId id="1351" r:id="rId69"/>
  </p:sldIdLst>
  <p:sldSz cx="9144000" cy="6858000" type="screen4x3"/>
  <p:notesSz cx="9928225" cy="6797675"/>
  <p:defaultTextStyle>
    <a:defPPr>
      <a:defRPr lang="en-GB"/>
    </a:defPPr>
    <a:lvl1pPr algn="l" rtl="0" fontAlgn="base">
      <a:spcBef>
        <a:spcPct val="0"/>
      </a:spcBef>
      <a:spcAft>
        <a:spcPct val="0"/>
      </a:spcAft>
      <a:defRPr sz="2400" b="1" kern="1200">
        <a:solidFill>
          <a:schemeClr val="tx1"/>
        </a:solidFill>
        <a:latin typeface="Arial" charset="0"/>
        <a:ea typeface="+mn-ea"/>
        <a:cs typeface="+mn-cs"/>
      </a:defRPr>
    </a:lvl1pPr>
    <a:lvl2pPr marL="457200" algn="l" rtl="0" fontAlgn="base">
      <a:spcBef>
        <a:spcPct val="0"/>
      </a:spcBef>
      <a:spcAft>
        <a:spcPct val="0"/>
      </a:spcAft>
      <a:defRPr sz="2400" b="1" kern="1200">
        <a:solidFill>
          <a:schemeClr val="tx1"/>
        </a:solidFill>
        <a:latin typeface="Arial" charset="0"/>
        <a:ea typeface="+mn-ea"/>
        <a:cs typeface="+mn-cs"/>
      </a:defRPr>
    </a:lvl2pPr>
    <a:lvl3pPr marL="914400" algn="l" rtl="0" fontAlgn="base">
      <a:spcBef>
        <a:spcPct val="0"/>
      </a:spcBef>
      <a:spcAft>
        <a:spcPct val="0"/>
      </a:spcAft>
      <a:defRPr sz="2400" b="1" kern="1200">
        <a:solidFill>
          <a:schemeClr val="tx1"/>
        </a:solidFill>
        <a:latin typeface="Arial" charset="0"/>
        <a:ea typeface="+mn-ea"/>
        <a:cs typeface="+mn-cs"/>
      </a:defRPr>
    </a:lvl3pPr>
    <a:lvl4pPr marL="1371600" algn="l" rtl="0" fontAlgn="base">
      <a:spcBef>
        <a:spcPct val="0"/>
      </a:spcBef>
      <a:spcAft>
        <a:spcPct val="0"/>
      </a:spcAft>
      <a:defRPr sz="2400" b="1" kern="1200">
        <a:solidFill>
          <a:schemeClr val="tx1"/>
        </a:solidFill>
        <a:latin typeface="Arial" charset="0"/>
        <a:ea typeface="+mn-ea"/>
        <a:cs typeface="+mn-cs"/>
      </a:defRPr>
    </a:lvl4pPr>
    <a:lvl5pPr marL="1828800" algn="l" rtl="0" fontAlgn="base">
      <a:spcBef>
        <a:spcPct val="0"/>
      </a:spcBef>
      <a:spcAft>
        <a:spcPct val="0"/>
      </a:spcAft>
      <a:defRPr sz="2400" b="1" kern="1200">
        <a:solidFill>
          <a:schemeClr val="tx1"/>
        </a:solidFill>
        <a:latin typeface="Arial" charset="0"/>
        <a:ea typeface="+mn-ea"/>
        <a:cs typeface="+mn-cs"/>
      </a:defRPr>
    </a:lvl5pPr>
    <a:lvl6pPr marL="2286000" algn="l" defTabSz="914400" rtl="0" eaLnBrk="1" latinLnBrk="0" hangingPunct="1">
      <a:defRPr sz="2400" b="1" kern="1200">
        <a:solidFill>
          <a:schemeClr val="tx1"/>
        </a:solidFill>
        <a:latin typeface="Arial" charset="0"/>
        <a:ea typeface="+mn-ea"/>
        <a:cs typeface="+mn-cs"/>
      </a:defRPr>
    </a:lvl6pPr>
    <a:lvl7pPr marL="2743200" algn="l" defTabSz="914400" rtl="0" eaLnBrk="1" latinLnBrk="0" hangingPunct="1">
      <a:defRPr sz="2400" b="1" kern="1200">
        <a:solidFill>
          <a:schemeClr val="tx1"/>
        </a:solidFill>
        <a:latin typeface="Arial" charset="0"/>
        <a:ea typeface="+mn-ea"/>
        <a:cs typeface="+mn-cs"/>
      </a:defRPr>
    </a:lvl7pPr>
    <a:lvl8pPr marL="3200400" algn="l" defTabSz="914400" rtl="0" eaLnBrk="1" latinLnBrk="0" hangingPunct="1">
      <a:defRPr sz="2400" b="1" kern="1200">
        <a:solidFill>
          <a:schemeClr val="tx1"/>
        </a:solidFill>
        <a:latin typeface="Arial" charset="0"/>
        <a:ea typeface="+mn-ea"/>
        <a:cs typeface="+mn-cs"/>
      </a:defRPr>
    </a:lvl8pPr>
    <a:lvl9pPr marL="3657600" algn="l" defTabSz="914400" rtl="0" eaLnBrk="1" latinLnBrk="0" hangingPunct="1">
      <a:defRPr sz="2400" b="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98B0D6"/>
    <a:srgbClr val="6484C4"/>
    <a:srgbClr val="FF0000"/>
    <a:srgbClr val="9BAFD2"/>
    <a:srgbClr val="C0CBE1"/>
    <a:srgbClr val="97B1D6"/>
    <a:srgbClr val="5C96CE"/>
    <a:srgbClr val="99CC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7286" autoAdjust="0"/>
  </p:normalViewPr>
  <p:slideViewPr>
    <p:cSldViewPr snapToGrid="0" snapToObjects="1">
      <p:cViewPr varScale="1">
        <p:scale>
          <a:sx n="93" d="100"/>
          <a:sy n="93" d="100"/>
        </p:scale>
        <p:origin x="-900" y="-96"/>
      </p:cViewPr>
      <p:guideLst>
        <p:guide orient="horz" pos="2195"/>
        <p:guide pos="316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94" d="100"/>
          <a:sy n="94" d="100"/>
        </p:scale>
        <p:origin x="-1392" y="-114"/>
      </p:cViewPr>
      <p:guideLst>
        <p:guide orient="horz" pos="2141"/>
        <p:guide pos="3127"/>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4303313" cy="340210"/>
          </a:xfrm>
          <a:prstGeom prst="rect">
            <a:avLst/>
          </a:prstGeom>
          <a:noFill/>
          <a:ln w="9525">
            <a:noFill/>
            <a:miter lim="800000"/>
            <a:headEnd/>
            <a:tailEnd/>
          </a:ln>
          <a:effectLst/>
        </p:spPr>
        <p:txBody>
          <a:bodyPr vert="horz" wrap="square" lIns="91300" tIns="45650" rIns="91300" bIns="45650" numCol="1" anchor="t" anchorCtr="0" compatLnSpc="1">
            <a:prstTxWarp prst="textNoShape">
              <a:avLst/>
            </a:prstTxWarp>
          </a:bodyPr>
          <a:lstStyle>
            <a:lvl1pPr>
              <a:lnSpc>
                <a:spcPct val="100000"/>
              </a:lnSpc>
              <a:spcBef>
                <a:spcPct val="0"/>
              </a:spcBef>
              <a:defRPr sz="1200" b="0">
                <a:latin typeface="Arial" charset="0"/>
              </a:defRPr>
            </a:lvl1pPr>
          </a:lstStyle>
          <a:p>
            <a:pPr>
              <a:defRPr/>
            </a:pPr>
            <a:r>
              <a:rPr lang="en-GB"/>
              <a:t>Shelter Centre</a:t>
            </a:r>
          </a:p>
        </p:txBody>
      </p:sp>
      <p:sp>
        <p:nvSpPr>
          <p:cNvPr id="6147" name="Rectangle 3"/>
          <p:cNvSpPr>
            <a:spLocks noGrp="1" noChangeArrowheads="1"/>
          </p:cNvSpPr>
          <p:nvPr>
            <p:ph type="dt" sz="quarter" idx="1"/>
          </p:nvPr>
        </p:nvSpPr>
        <p:spPr bwMode="auto">
          <a:xfrm>
            <a:off x="5622594" y="0"/>
            <a:ext cx="4303313" cy="340210"/>
          </a:xfrm>
          <a:prstGeom prst="rect">
            <a:avLst/>
          </a:prstGeom>
          <a:noFill/>
          <a:ln w="9525">
            <a:noFill/>
            <a:miter lim="800000"/>
            <a:headEnd/>
            <a:tailEnd/>
          </a:ln>
          <a:effectLst/>
        </p:spPr>
        <p:txBody>
          <a:bodyPr vert="horz" wrap="square" lIns="91300" tIns="45650" rIns="91300" bIns="45650" numCol="1" anchor="t" anchorCtr="0" compatLnSpc="1">
            <a:prstTxWarp prst="textNoShape">
              <a:avLst/>
            </a:prstTxWarp>
          </a:bodyPr>
          <a:lstStyle>
            <a:lvl1pPr algn="r">
              <a:lnSpc>
                <a:spcPct val="100000"/>
              </a:lnSpc>
              <a:spcBef>
                <a:spcPct val="0"/>
              </a:spcBef>
              <a:defRPr sz="1200" b="0">
                <a:latin typeface="Arial" charset="0"/>
              </a:defRPr>
            </a:lvl1pPr>
          </a:lstStyle>
          <a:p>
            <a:pPr>
              <a:defRPr/>
            </a:pPr>
            <a:endParaRPr lang="en-GB"/>
          </a:p>
        </p:txBody>
      </p:sp>
      <p:sp>
        <p:nvSpPr>
          <p:cNvPr id="6148" name="Rectangle 4"/>
          <p:cNvSpPr>
            <a:spLocks noGrp="1" noChangeArrowheads="1"/>
          </p:cNvSpPr>
          <p:nvPr>
            <p:ph type="ftr" sz="quarter" idx="2"/>
          </p:nvPr>
        </p:nvSpPr>
        <p:spPr bwMode="auto">
          <a:xfrm>
            <a:off x="0" y="6456378"/>
            <a:ext cx="4303313" cy="340210"/>
          </a:xfrm>
          <a:prstGeom prst="rect">
            <a:avLst/>
          </a:prstGeom>
          <a:noFill/>
          <a:ln w="9525">
            <a:noFill/>
            <a:miter lim="800000"/>
            <a:headEnd/>
            <a:tailEnd/>
          </a:ln>
          <a:effectLst/>
        </p:spPr>
        <p:txBody>
          <a:bodyPr vert="horz" wrap="square" lIns="91300" tIns="45650" rIns="91300" bIns="45650" numCol="1" anchor="b" anchorCtr="0" compatLnSpc="1">
            <a:prstTxWarp prst="textNoShape">
              <a:avLst/>
            </a:prstTxWarp>
          </a:bodyPr>
          <a:lstStyle>
            <a:lvl1pPr>
              <a:lnSpc>
                <a:spcPct val="100000"/>
              </a:lnSpc>
              <a:spcBef>
                <a:spcPct val="0"/>
              </a:spcBef>
              <a:defRPr sz="1200" b="0">
                <a:latin typeface="Arial" charset="0"/>
              </a:defRPr>
            </a:lvl1pPr>
          </a:lstStyle>
          <a:p>
            <a:pPr>
              <a:defRPr/>
            </a:pPr>
            <a:endParaRPr lang="en-GB"/>
          </a:p>
        </p:txBody>
      </p:sp>
      <p:sp>
        <p:nvSpPr>
          <p:cNvPr id="6149" name="Rectangle 5"/>
          <p:cNvSpPr>
            <a:spLocks noGrp="1" noChangeArrowheads="1"/>
          </p:cNvSpPr>
          <p:nvPr>
            <p:ph type="sldNum" sz="quarter" idx="3"/>
          </p:nvPr>
        </p:nvSpPr>
        <p:spPr bwMode="auto">
          <a:xfrm>
            <a:off x="5622594" y="6456378"/>
            <a:ext cx="4303313" cy="340210"/>
          </a:xfrm>
          <a:prstGeom prst="rect">
            <a:avLst/>
          </a:prstGeom>
          <a:noFill/>
          <a:ln w="9525">
            <a:noFill/>
            <a:miter lim="800000"/>
            <a:headEnd/>
            <a:tailEnd/>
          </a:ln>
          <a:effectLst/>
        </p:spPr>
        <p:txBody>
          <a:bodyPr vert="horz" wrap="square" lIns="91300" tIns="45650" rIns="91300" bIns="45650" numCol="1" anchor="b" anchorCtr="0" compatLnSpc="1">
            <a:prstTxWarp prst="textNoShape">
              <a:avLst/>
            </a:prstTxWarp>
          </a:bodyPr>
          <a:lstStyle>
            <a:lvl1pPr algn="r">
              <a:lnSpc>
                <a:spcPct val="100000"/>
              </a:lnSpc>
              <a:spcBef>
                <a:spcPct val="0"/>
              </a:spcBef>
              <a:defRPr sz="1200" b="0">
                <a:latin typeface="Arial" charset="0"/>
              </a:defRPr>
            </a:lvl1pPr>
          </a:lstStyle>
          <a:p>
            <a:pPr>
              <a:defRPr/>
            </a:pPr>
            <a:fld id="{FCC58ABA-7921-4BFE-9FC3-324E3B8AB92C}" type="slidenum">
              <a:rPr lang="en-GB"/>
              <a:pPr>
                <a:defRPr/>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4303313" cy="340210"/>
          </a:xfrm>
          <a:prstGeom prst="rect">
            <a:avLst/>
          </a:prstGeom>
          <a:noFill/>
          <a:ln w="9525">
            <a:noFill/>
            <a:miter lim="800000"/>
            <a:headEnd/>
            <a:tailEnd/>
          </a:ln>
          <a:effectLst/>
        </p:spPr>
        <p:txBody>
          <a:bodyPr vert="horz" wrap="square" lIns="91300" tIns="45650" rIns="91300" bIns="45650" numCol="1" anchor="t" anchorCtr="0" compatLnSpc="1">
            <a:prstTxWarp prst="textNoShape">
              <a:avLst/>
            </a:prstTxWarp>
          </a:bodyPr>
          <a:lstStyle>
            <a:lvl1pPr>
              <a:lnSpc>
                <a:spcPct val="100000"/>
              </a:lnSpc>
              <a:spcBef>
                <a:spcPct val="0"/>
              </a:spcBef>
              <a:defRPr sz="1200" b="0">
                <a:latin typeface="Arial" charset="0"/>
              </a:defRPr>
            </a:lvl1pPr>
          </a:lstStyle>
          <a:p>
            <a:pPr>
              <a:defRPr/>
            </a:pPr>
            <a:endParaRPr lang="en-GB"/>
          </a:p>
        </p:txBody>
      </p:sp>
      <p:sp>
        <p:nvSpPr>
          <p:cNvPr id="4099" name="Rectangle 3"/>
          <p:cNvSpPr>
            <a:spLocks noGrp="1" noChangeArrowheads="1"/>
          </p:cNvSpPr>
          <p:nvPr>
            <p:ph type="dt" idx="1"/>
          </p:nvPr>
        </p:nvSpPr>
        <p:spPr bwMode="auto">
          <a:xfrm>
            <a:off x="5622594" y="0"/>
            <a:ext cx="4303313" cy="340210"/>
          </a:xfrm>
          <a:prstGeom prst="rect">
            <a:avLst/>
          </a:prstGeom>
          <a:noFill/>
          <a:ln w="9525">
            <a:noFill/>
            <a:miter lim="800000"/>
            <a:headEnd/>
            <a:tailEnd/>
          </a:ln>
          <a:effectLst/>
        </p:spPr>
        <p:txBody>
          <a:bodyPr vert="horz" wrap="square" lIns="91300" tIns="45650" rIns="91300" bIns="45650" numCol="1" anchor="t" anchorCtr="0" compatLnSpc="1">
            <a:prstTxWarp prst="textNoShape">
              <a:avLst/>
            </a:prstTxWarp>
          </a:bodyPr>
          <a:lstStyle>
            <a:lvl1pPr algn="r">
              <a:lnSpc>
                <a:spcPct val="100000"/>
              </a:lnSpc>
              <a:spcBef>
                <a:spcPct val="0"/>
              </a:spcBef>
              <a:defRPr sz="1200" b="0">
                <a:latin typeface="Arial" charset="0"/>
              </a:defRPr>
            </a:lvl1pPr>
          </a:lstStyle>
          <a:p>
            <a:pPr>
              <a:defRPr/>
            </a:pPr>
            <a:endParaRPr lang="en-GB"/>
          </a:p>
        </p:txBody>
      </p:sp>
      <p:sp>
        <p:nvSpPr>
          <p:cNvPr id="41988" name="Rectangle 4"/>
          <p:cNvSpPr>
            <a:spLocks noGrp="1" noRot="1" noChangeAspect="1" noChangeArrowheads="1" noTextEdit="1"/>
          </p:cNvSpPr>
          <p:nvPr>
            <p:ph type="sldImg" idx="2"/>
          </p:nvPr>
        </p:nvSpPr>
        <p:spPr bwMode="auto">
          <a:xfrm>
            <a:off x="3265488" y="511175"/>
            <a:ext cx="3398837" cy="2549525"/>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92360" y="3230363"/>
            <a:ext cx="7943507" cy="3056454"/>
          </a:xfrm>
          <a:prstGeom prst="rect">
            <a:avLst/>
          </a:prstGeom>
          <a:noFill/>
          <a:ln w="9525">
            <a:noFill/>
            <a:miter lim="800000"/>
            <a:headEnd/>
            <a:tailEnd/>
          </a:ln>
          <a:effectLst/>
        </p:spPr>
        <p:txBody>
          <a:bodyPr vert="horz" wrap="square" lIns="91300" tIns="45650" rIns="91300" bIns="4565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4102" name="Rectangle 6"/>
          <p:cNvSpPr>
            <a:spLocks noGrp="1" noChangeArrowheads="1"/>
          </p:cNvSpPr>
          <p:nvPr>
            <p:ph type="ftr" sz="quarter" idx="4"/>
          </p:nvPr>
        </p:nvSpPr>
        <p:spPr bwMode="auto">
          <a:xfrm>
            <a:off x="0" y="6456378"/>
            <a:ext cx="4303313" cy="340210"/>
          </a:xfrm>
          <a:prstGeom prst="rect">
            <a:avLst/>
          </a:prstGeom>
          <a:noFill/>
          <a:ln w="9525">
            <a:noFill/>
            <a:miter lim="800000"/>
            <a:headEnd/>
            <a:tailEnd/>
          </a:ln>
          <a:effectLst/>
        </p:spPr>
        <p:txBody>
          <a:bodyPr vert="horz" wrap="square" lIns="91300" tIns="45650" rIns="91300" bIns="45650" numCol="1" anchor="b" anchorCtr="0" compatLnSpc="1">
            <a:prstTxWarp prst="textNoShape">
              <a:avLst/>
            </a:prstTxWarp>
          </a:bodyPr>
          <a:lstStyle>
            <a:lvl1pPr>
              <a:lnSpc>
                <a:spcPct val="100000"/>
              </a:lnSpc>
              <a:spcBef>
                <a:spcPct val="0"/>
              </a:spcBef>
              <a:defRPr sz="1200" b="0">
                <a:latin typeface="Arial" charset="0"/>
              </a:defRPr>
            </a:lvl1pPr>
          </a:lstStyle>
          <a:p>
            <a:pPr>
              <a:defRPr/>
            </a:pPr>
            <a:endParaRPr lang="en-GB"/>
          </a:p>
        </p:txBody>
      </p:sp>
      <p:sp>
        <p:nvSpPr>
          <p:cNvPr id="4103" name="Rectangle 7"/>
          <p:cNvSpPr>
            <a:spLocks noGrp="1" noChangeArrowheads="1"/>
          </p:cNvSpPr>
          <p:nvPr>
            <p:ph type="sldNum" sz="quarter" idx="5"/>
          </p:nvPr>
        </p:nvSpPr>
        <p:spPr bwMode="auto">
          <a:xfrm>
            <a:off x="5622594" y="6456378"/>
            <a:ext cx="4303313" cy="340210"/>
          </a:xfrm>
          <a:prstGeom prst="rect">
            <a:avLst/>
          </a:prstGeom>
          <a:noFill/>
          <a:ln w="9525">
            <a:noFill/>
            <a:miter lim="800000"/>
            <a:headEnd/>
            <a:tailEnd/>
          </a:ln>
          <a:effectLst/>
        </p:spPr>
        <p:txBody>
          <a:bodyPr vert="horz" wrap="square" lIns="91300" tIns="45650" rIns="91300" bIns="45650" numCol="1" anchor="b" anchorCtr="0" compatLnSpc="1">
            <a:prstTxWarp prst="textNoShape">
              <a:avLst/>
            </a:prstTxWarp>
          </a:bodyPr>
          <a:lstStyle>
            <a:lvl1pPr algn="r">
              <a:lnSpc>
                <a:spcPct val="100000"/>
              </a:lnSpc>
              <a:spcBef>
                <a:spcPct val="0"/>
              </a:spcBef>
              <a:defRPr sz="1200" b="0">
                <a:latin typeface="Arial" charset="0"/>
              </a:defRPr>
            </a:lvl1pPr>
          </a:lstStyle>
          <a:p>
            <a:pPr>
              <a:defRPr/>
            </a:pPr>
            <a:fld id="{19C45395-88C3-43B5-A85C-7CB26FAB309C}"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1D811BFA-F13E-4497-A135-AFAC1FAE8700}" type="slidenum">
              <a:rPr lang="en-GB" smtClean="0"/>
              <a:pPr/>
              <a:t>45</a:t>
            </a:fld>
            <a:endParaRPr lang="en-GB" smtClean="0"/>
          </a:p>
        </p:txBody>
      </p:sp>
      <p:sp>
        <p:nvSpPr>
          <p:cNvPr id="25603" name="Rectangle 2"/>
          <p:cNvSpPr>
            <a:spLocks noGrp="1" noRot="1" noChangeAspect="1" noChangeArrowheads="1" noTextEdit="1"/>
          </p:cNvSpPr>
          <p:nvPr>
            <p:ph type="sldImg"/>
          </p:nvPr>
        </p:nvSpPr>
        <p:spPr>
          <a:xfrm>
            <a:off x="3268663" y="511175"/>
            <a:ext cx="3397250" cy="2547938"/>
          </a:xfrm>
          <a:ln/>
        </p:spPr>
      </p:sp>
      <p:sp>
        <p:nvSpPr>
          <p:cNvPr id="256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B46A4D60-A584-4DC4-81BC-DF961844B7EF}" type="slidenum">
              <a:rPr lang="en-GB" smtClean="0"/>
              <a:pPr/>
              <a:t>48</a:t>
            </a:fld>
            <a:endParaRPr lang="en-GB" smtClean="0"/>
          </a:p>
        </p:txBody>
      </p:sp>
      <p:sp>
        <p:nvSpPr>
          <p:cNvPr id="26627" name="Rectangle 2"/>
          <p:cNvSpPr>
            <a:spLocks noGrp="1" noRot="1" noChangeAspect="1" noChangeArrowheads="1" noTextEdit="1"/>
          </p:cNvSpPr>
          <p:nvPr>
            <p:ph type="sldImg"/>
          </p:nvPr>
        </p:nvSpPr>
        <p:spPr>
          <a:xfrm>
            <a:off x="3268663" y="511175"/>
            <a:ext cx="3397250" cy="2547938"/>
          </a:xfrm>
          <a:ln/>
        </p:spPr>
      </p:sp>
      <p:sp>
        <p:nvSpPr>
          <p:cNvPr id="266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44393E89-EE69-47DA-8645-F2C697A77BA7}" type="slidenum">
              <a:rPr lang="en-GB" smtClean="0"/>
              <a:pPr/>
              <a:t>51</a:t>
            </a:fld>
            <a:endParaRPr lang="en-GB" smtClean="0"/>
          </a:p>
        </p:txBody>
      </p:sp>
      <p:sp>
        <p:nvSpPr>
          <p:cNvPr id="28675" name="Rectangle 2"/>
          <p:cNvSpPr>
            <a:spLocks noGrp="1" noRot="1" noChangeAspect="1" noChangeArrowheads="1" noTextEdit="1"/>
          </p:cNvSpPr>
          <p:nvPr>
            <p:ph type="sldImg"/>
          </p:nvPr>
        </p:nvSpPr>
        <p:spPr>
          <a:xfrm>
            <a:off x="3268663" y="511175"/>
            <a:ext cx="3397250" cy="2547938"/>
          </a:xfrm>
          <a:ln/>
        </p:spPr>
      </p:sp>
      <p:sp>
        <p:nvSpPr>
          <p:cNvPr id="286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FC5C2254-6767-48DE-AB86-87C562DF66F3}" type="slidenum">
              <a:rPr lang="en-GB" smtClean="0"/>
              <a:pPr/>
              <a:t>56</a:t>
            </a:fld>
            <a:endParaRPr lang="en-GB" smtClean="0"/>
          </a:p>
        </p:txBody>
      </p:sp>
      <p:sp>
        <p:nvSpPr>
          <p:cNvPr id="29699" name="Rectangle 2"/>
          <p:cNvSpPr>
            <a:spLocks noGrp="1" noRot="1" noChangeAspect="1" noChangeArrowheads="1" noTextEdit="1"/>
          </p:cNvSpPr>
          <p:nvPr>
            <p:ph type="sldImg"/>
          </p:nvPr>
        </p:nvSpPr>
        <p:spPr>
          <a:xfrm>
            <a:off x="3268663" y="511175"/>
            <a:ext cx="3397250" cy="2547938"/>
          </a:xfrm>
          <a:ln/>
        </p:spPr>
      </p:sp>
      <p:sp>
        <p:nvSpPr>
          <p:cNvPr id="297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022EE1B0-5D77-4BB4-BAA9-A58FE0CD9B4D}" type="slidenum">
              <a:rPr lang="en-GB" smtClean="0"/>
              <a:pPr/>
              <a:t>59</a:t>
            </a:fld>
            <a:endParaRPr lang="en-GB" smtClean="0"/>
          </a:p>
        </p:txBody>
      </p:sp>
      <p:sp>
        <p:nvSpPr>
          <p:cNvPr id="30723" name="Rectangle 2"/>
          <p:cNvSpPr>
            <a:spLocks noGrp="1" noRot="1" noChangeAspect="1" noChangeArrowheads="1" noTextEdit="1"/>
          </p:cNvSpPr>
          <p:nvPr>
            <p:ph type="sldImg"/>
          </p:nvPr>
        </p:nvSpPr>
        <p:spPr>
          <a:xfrm>
            <a:off x="3268663" y="511175"/>
            <a:ext cx="3397250" cy="2547938"/>
          </a:xfrm>
          <a:ln/>
        </p:spPr>
      </p:sp>
      <p:sp>
        <p:nvSpPr>
          <p:cNvPr id="30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ectangle 1"/>
          <p:cNvSpPr/>
          <p:nvPr userDrawn="1"/>
        </p:nvSpPr>
        <p:spPr bwMode="auto">
          <a:xfrm>
            <a:off x="0" y="1638300"/>
            <a:ext cx="9032875" cy="503238"/>
          </a:xfrm>
          <a:prstGeom prst="rect">
            <a:avLst/>
          </a:prstGeom>
          <a:solidFill>
            <a:srgbClr val="9BAFD2"/>
          </a:solidFill>
          <a:ln w="9525" cap="flat" cmpd="sng" algn="ctr">
            <a:noFill/>
            <a:prstDash val="solid"/>
            <a:round/>
            <a:headEnd type="none" w="med" len="med"/>
            <a:tailEnd type="none" w="med" len="med"/>
          </a:ln>
          <a:effectLst/>
        </p:spPr>
        <p:txBody>
          <a:bodyPr/>
          <a:lstStyle/>
          <a:p>
            <a:pPr>
              <a:lnSpc>
                <a:spcPct val="80000"/>
              </a:lnSpc>
              <a:spcBef>
                <a:spcPct val="20000"/>
              </a:spcBef>
              <a:defRPr/>
            </a:pPr>
            <a:endParaRPr lang="en-GB"/>
          </a:p>
        </p:txBody>
      </p:sp>
      <p:sp>
        <p:nvSpPr>
          <p:cNvPr id="3" name="Rectangle 2"/>
          <p:cNvSpPr/>
          <p:nvPr userDrawn="1"/>
        </p:nvSpPr>
        <p:spPr bwMode="auto">
          <a:xfrm>
            <a:off x="-12700" y="0"/>
            <a:ext cx="1839913" cy="6521450"/>
          </a:xfrm>
          <a:prstGeom prst="rect">
            <a:avLst/>
          </a:prstGeom>
          <a:noFill/>
          <a:ln w="9525" cap="flat" cmpd="sng" algn="ctr">
            <a:noFill/>
            <a:prstDash val="solid"/>
            <a:round/>
            <a:headEnd type="none" w="med" len="med"/>
            <a:tailEnd type="none" w="med" len="med"/>
          </a:ln>
          <a:effectLst/>
        </p:spPr>
        <p:txBody>
          <a:bodyPr/>
          <a:lstStyle/>
          <a:p>
            <a:pPr>
              <a:lnSpc>
                <a:spcPct val="80000"/>
              </a:lnSpc>
              <a:spcBef>
                <a:spcPct val="20000"/>
              </a:spcBef>
              <a:defRPr/>
            </a:pPr>
            <a:endParaRPr lang="en-US"/>
          </a:p>
        </p:txBody>
      </p:sp>
      <p:sp>
        <p:nvSpPr>
          <p:cNvPr id="4" name="Rectangle 3"/>
          <p:cNvSpPr/>
          <p:nvPr userDrawn="1"/>
        </p:nvSpPr>
        <p:spPr bwMode="auto">
          <a:xfrm>
            <a:off x="0" y="2141538"/>
            <a:ext cx="9032875" cy="127000"/>
          </a:xfrm>
          <a:prstGeom prst="rect">
            <a:avLst/>
          </a:prstGeom>
          <a:solidFill>
            <a:srgbClr val="C0CBE1"/>
          </a:solidFill>
          <a:ln w="9525" cap="flat" cmpd="sng" algn="ctr">
            <a:noFill/>
            <a:prstDash val="solid"/>
            <a:round/>
            <a:headEnd type="none" w="med" len="med"/>
            <a:tailEnd type="none" w="med" len="med"/>
          </a:ln>
          <a:effectLst/>
        </p:spPr>
        <p:txBody>
          <a:bodyPr/>
          <a:lstStyle/>
          <a:p>
            <a:pPr>
              <a:lnSpc>
                <a:spcPct val="80000"/>
              </a:lnSpc>
              <a:spcBef>
                <a:spcPct val="20000"/>
              </a:spcBef>
              <a:defRPr/>
            </a:pPr>
            <a:endParaRPr lang="en-GB"/>
          </a:p>
        </p:txBody>
      </p:sp>
      <p:sp>
        <p:nvSpPr>
          <p:cNvPr id="5" name="Rectangle 4"/>
          <p:cNvSpPr/>
          <p:nvPr userDrawn="1"/>
        </p:nvSpPr>
        <p:spPr bwMode="auto">
          <a:xfrm>
            <a:off x="4022725" y="3533775"/>
            <a:ext cx="5121275" cy="252413"/>
          </a:xfrm>
          <a:prstGeom prst="rect">
            <a:avLst/>
          </a:prstGeom>
          <a:solidFill>
            <a:srgbClr val="9BAFD2"/>
          </a:solidFill>
          <a:ln w="9525" cap="flat" cmpd="sng" algn="ctr">
            <a:noFill/>
            <a:prstDash val="solid"/>
            <a:round/>
            <a:headEnd type="none" w="med" len="med"/>
            <a:tailEnd type="none" w="med" len="med"/>
          </a:ln>
          <a:effectLst/>
        </p:spPr>
        <p:txBody>
          <a:bodyPr/>
          <a:lstStyle/>
          <a:p>
            <a:pPr>
              <a:lnSpc>
                <a:spcPct val="80000"/>
              </a:lnSpc>
              <a:spcBef>
                <a:spcPct val="20000"/>
              </a:spcBef>
              <a:defRPr/>
            </a:pPr>
            <a:endParaRPr lang="en-GB"/>
          </a:p>
        </p:txBody>
      </p:sp>
      <p:sp>
        <p:nvSpPr>
          <p:cNvPr id="6" name="Rectangle 5"/>
          <p:cNvSpPr/>
          <p:nvPr userDrawn="1"/>
        </p:nvSpPr>
        <p:spPr bwMode="auto">
          <a:xfrm>
            <a:off x="4022725" y="3786188"/>
            <a:ext cx="5121275" cy="65087"/>
          </a:xfrm>
          <a:prstGeom prst="rect">
            <a:avLst/>
          </a:prstGeom>
          <a:solidFill>
            <a:srgbClr val="C0CBE1"/>
          </a:solidFill>
          <a:ln w="9525" cap="flat" cmpd="sng" algn="ctr">
            <a:noFill/>
            <a:prstDash val="solid"/>
            <a:round/>
            <a:headEnd type="none" w="med" len="med"/>
            <a:tailEnd type="none" w="med" len="med"/>
          </a:ln>
          <a:effectLst/>
        </p:spPr>
        <p:txBody>
          <a:bodyPr/>
          <a:lstStyle/>
          <a:p>
            <a:pPr>
              <a:lnSpc>
                <a:spcPct val="80000"/>
              </a:lnSpc>
              <a:spcBef>
                <a:spcPct val="20000"/>
              </a:spcBef>
              <a:defRPr/>
            </a:pPr>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Rectangle 1"/>
          <p:cNvSpPr/>
          <p:nvPr userDrawn="1"/>
        </p:nvSpPr>
        <p:spPr bwMode="auto">
          <a:xfrm>
            <a:off x="4763" y="620713"/>
            <a:ext cx="1535112" cy="6078537"/>
          </a:xfrm>
          <a:prstGeom prst="rect">
            <a:avLst/>
          </a:prstGeom>
          <a:solidFill>
            <a:srgbClr val="C0CBE1"/>
          </a:solidFill>
          <a:ln w="9525" cap="flat" cmpd="sng" algn="ctr">
            <a:noFill/>
            <a:prstDash val="solid"/>
            <a:round/>
            <a:headEnd type="none" w="med" len="med"/>
            <a:tailEnd type="none" w="med" len="med"/>
          </a:ln>
          <a:effectLst/>
        </p:spPr>
        <p:txBody>
          <a:bodyPr/>
          <a:lstStyle/>
          <a:p>
            <a:pPr>
              <a:lnSpc>
                <a:spcPct val="80000"/>
              </a:lnSpc>
              <a:spcBef>
                <a:spcPct val="20000"/>
              </a:spcBef>
              <a:defRPr/>
            </a:pPr>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Rectangle 58"/>
          <p:cNvSpPr>
            <a:spLocks noChangeArrowheads="1"/>
          </p:cNvSpPr>
          <p:nvPr userDrawn="1"/>
        </p:nvSpPr>
        <p:spPr bwMode="auto">
          <a:xfrm>
            <a:off x="1908175" y="6153150"/>
            <a:ext cx="4841875" cy="274638"/>
          </a:xfrm>
          <a:prstGeom prst="rect">
            <a:avLst/>
          </a:prstGeom>
          <a:noFill/>
          <a:ln w="9525">
            <a:noFill/>
            <a:miter lim="800000"/>
            <a:headEnd/>
            <a:tailEnd/>
          </a:ln>
          <a:effectLst/>
        </p:spPr>
        <p:txBody>
          <a:bodyPr>
            <a:spAutoFit/>
          </a:bodyPr>
          <a:lstStyle/>
          <a:p>
            <a:pPr>
              <a:defRPr/>
            </a:pPr>
            <a:r>
              <a:rPr lang="en-GB" sz="1200" dirty="0">
                <a:solidFill>
                  <a:schemeClr val="bg1"/>
                </a:solidFill>
                <a:cs typeface="Arial" charset="0"/>
              </a:rPr>
              <a:t>Shelter Meeting 10a s hosted by IOM</a:t>
            </a:r>
            <a:endParaRPr lang="en-GB" sz="1200" b="0" dirty="0">
              <a:solidFill>
                <a:schemeClr val="bg1"/>
              </a:solidFill>
              <a:cs typeface="Arial"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Rectangle 1"/>
          <p:cNvSpPr/>
          <p:nvPr userDrawn="1"/>
        </p:nvSpPr>
        <p:spPr bwMode="auto">
          <a:xfrm>
            <a:off x="-12700" y="0"/>
            <a:ext cx="1839913" cy="6521450"/>
          </a:xfrm>
          <a:prstGeom prst="rect">
            <a:avLst/>
          </a:prstGeom>
          <a:noFill/>
          <a:ln w="9525" cap="flat" cmpd="sng" algn="ctr">
            <a:noFill/>
            <a:prstDash val="solid"/>
            <a:round/>
            <a:headEnd type="none" w="med" len="med"/>
            <a:tailEnd type="none" w="med" len="med"/>
          </a:ln>
          <a:effectLst/>
        </p:spPr>
        <p:txBody>
          <a:bodyPr/>
          <a:lstStyle/>
          <a:p>
            <a:pPr>
              <a:lnSpc>
                <a:spcPct val="80000"/>
              </a:lnSpc>
              <a:spcBef>
                <a:spcPct val="20000"/>
              </a:spcBef>
              <a:defRPr/>
            </a:pPr>
            <a:endParaRPr lang="en-US"/>
          </a:p>
        </p:txBody>
      </p:sp>
      <p:cxnSp>
        <p:nvCxnSpPr>
          <p:cNvPr id="5" name="Straight Connector 13"/>
          <p:cNvCxnSpPr>
            <a:cxnSpLocks noChangeShapeType="1"/>
          </p:cNvCxnSpPr>
          <p:nvPr userDrawn="1"/>
        </p:nvCxnSpPr>
        <p:spPr bwMode="auto">
          <a:xfrm>
            <a:off x="3797300" y="3786188"/>
            <a:ext cx="5340350" cy="0"/>
          </a:xfrm>
          <a:prstGeom prst="line">
            <a:avLst/>
          </a:prstGeom>
          <a:noFill/>
          <a:ln w="38100" algn="ctr">
            <a:solidFill>
              <a:srgbClr val="9BAFD2"/>
            </a:solidFill>
            <a:round/>
            <a:headEnd/>
            <a:tailEnd/>
          </a:ln>
        </p:spPr>
      </p:cxnSp>
      <p:cxnSp>
        <p:nvCxnSpPr>
          <p:cNvPr id="6" name="Straight Connector 15"/>
          <p:cNvCxnSpPr>
            <a:cxnSpLocks noChangeShapeType="1"/>
          </p:cNvCxnSpPr>
          <p:nvPr userDrawn="1"/>
        </p:nvCxnSpPr>
        <p:spPr bwMode="auto">
          <a:xfrm>
            <a:off x="3797300" y="3819525"/>
            <a:ext cx="5340350" cy="0"/>
          </a:xfrm>
          <a:prstGeom prst="line">
            <a:avLst/>
          </a:prstGeom>
          <a:noFill/>
          <a:ln w="19050" algn="ctr">
            <a:solidFill>
              <a:srgbClr val="C0CBE1"/>
            </a:solidFill>
            <a:round/>
            <a:headEnd/>
            <a:tailEnd/>
          </a:ln>
        </p:spPr>
      </p:cxnSp>
      <p:sp>
        <p:nvSpPr>
          <p:cNvPr id="7" name="Rectangle 6"/>
          <p:cNvSpPr/>
          <p:nvPr userDrawn="1"/>
        </p:nvSpPr>
        <p:spPr bwMode="auto">
          <a:xfrm>
            <a:off x="1" y="1638300"/>
            <a:ext cx="1442720" cy="503238"/>
          </a:xfrm>
          <a:prstGeom prst="rect">
            <a:avLst/>
          </a:prstGeom>
          <a:solidFill>
            <a:srgbClr val="9BAFD2"/>
          </a:solidFill>
          <a:ln w="9525" cap="flat" cmpd="sng" algn="ctr">
            <a:noFill/>
            <a:prstDash val="solid"/>
            <a:round/>
            <a:headEnd type="none" w="med" len="med"/>
            <a:tailEnd type="none" w="med" len="med"/>
          </a:ln>
          <a:effectLst/>
        </p:spPr>
        <p:txBody>
          <a:bodyPr/>
          <a:lstStyle/>
          <a:p>
            <a:pPr>
              <a:lnSpc>
                <a:spcPct val="80000"/>
              </a:lnSpc>
              <a:spcBef>
                <a:spcPct val="20000"/>
              </a:spcBef>
              <a:defRPr/>
            </a:pPr>
            <a:endParaRPr lang="en-GB"/>
          </a:p>
        </p:txBody>
      </p:sp>
      <p:sp>
        <p:nvSpPr>
          <p:cNvPr id="8" name="Rectangle 7"/>
          <p:cNvSpPr/>
          <p:nvPr userDrawn="1"/>
        </p:nvSpPr>
        <p:spPr bwMode="auto">
          <a:xfrm>
            <a:off x="1" y="2141538"/>
            <a:ext cx="1442720" cy="127000"/>
          </a:xfrm>
          <a:prstGeom prst="rect">
            <a:avLst/>
          </a:prstGeom>
          <a:solidFill>
            <a:srgbClr val="C0CBE1"/>
          </a:solidFill>
          <a:ln w="9525" cap="flat" cmpd="sng" algn="ctr">
            <a:noFill/>
            <a:prstDash val="solid"/>
            <a:round/>
            <a:headEnd type="none" w="med" len="med"/>
            <a:tailEnd type="none" w="med" len="med"/>
          </a:ln>
          <a:effectLst/>
        </p:spPr>
        <p:txBody>
          <a:bodyPr/>
          <a:lstStyle/>
          <a:p>
            <a:pPr>
              <a:lnSpc>
                <a:spcPct val="80000"/>
              </a:lnSpc>
              <a:spcBef>
                <a:spcPct val="20000"/>
              </a:spcBef>
              <a:defRPr/>
            </a:pPr>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Rectangle 1"/>
          <p:cNvSpPr/>
          <p:nvPr userDrawn="1"/>
        </p:nvSpPr>
        <p:spPr bwMode="auto">
          <a:xfrm>
            <a:off x="-12700" y="0"/>
            <a:ext cx="1839913" cy="6521450"/>
          </a:xfrm>
          <a:prstGeom prst="rect">
            <a:avLst/>
          </a:prstGeom>
          <a:noFill/>
          <a:ln w="9525" cap="flat" cmpd="sng" algn="ctr">
            <a:noFill/>
            <a:prstDash val="solid"/>
            <a:round/>
            <a:headEnd type="none" w="med" len="med"/>
            <a:tailEnd type="none" w="med" len="med"/>
          </a:ln>
          <a:effectLst/>
        </p:spPr>
        <p:txBody>
          <a:bodyPr/>
          <a:lstStyle/>
          <a:p>
            <a:pPr>
              <a:lnSpc>
                <a:spcPct val="80000"/>
              </a:lnSpc>
              <a:spcBef>
                <a:spcPct val="20000"/>
              </a:spcBef>
              <a:defRPr/>
            </a:pPr>
            <a:endParaRPr lang="en-US"/>
          </a:p>
        </p:txBody>
      </p:sp>
      <p:sp>
        <p:nvSpPr>
          <p:cNvPr id="3" name="Rectangle 1"/>
          <p:cNvSpPr>
            <a:spLocks noChangeArrowheads="1"/>
          </p:cNvSpPr>
          <p:nvPr userDrawn="1"/>
        </p:nvSpPr>
        <p:spPr bwMode="auto">
          <a:xfrm>
            <a:off x="0" y="1638300"/>
            <a:ext cx="1535113" cy="503238"/>
          </a:xfrm>
          <a:prstGeom prst="rect">
            <a:avLst/>
          </a:prstGeom>
          <a:solidFill>
            <a:srgbClr val="9BAFD2"/>
          </a:solidFill>
          <a:ln w="9525" algn="ctr">
            <a:noFill/>
            <a:round/>
            <a:headEnd/>
            <a:tailEnd/>
          </a:ln>
        </p:spPr>
        <p:txBody>
          <a:bodyPr/>
          <a:lstStyle/>
          <a:p>
            <a:pPr>
              <a:lnSpc>
                <a:spcPct val="80000"/>
              </a:lnSpc>
              <a:spcBef>
                <a:spcPct val="20000"/>
              </a:spcBef>
              <a:defRPr/>
            </a:pPr>
            <a:endParaRPr lang="en-US"/>
          </a:p>
        </p:txBody>
      </p:sp>
      <p:sp>
        <p:nvSpPr>
          <p:cNvPr id="4" name="Rectangle 2"/>
          <p:cNvSpPr>
            <a:spLocks noChangeArrowheads="1"/>
          </p:cNvSpPr>
          <p:nvPr userDrawn="1"/>
        </p:nvSpPr>
        <p:spPr bwMode="auto">
          <a:xfrm>
            <a:off x="0" y="2141538"/>
            <a:ext cx="1535113" cy="127000"/>
          </a:xfrm>
          <a:prstGeom prst="rect">
            <a:avLst/>
          </a:prstGeom>
          <a:solidFill>
            <a:srgbClr val="C0CBE1"/>
          </a:solidFill>
          <a:ln w="9525" algn="ctr">
            <a:noFill/>
            <a:round/>
            <a:headEnd/>
            <a:tailEnd/>
          </a:ln>
        </p:spPr>
        <p:txBody>
          <a:bodyPr/>
          <a:lstStyle/>
          <a:p>
            <a:pPr>
              <a:lnSpc>
                <a:spcPct val="80000"/>
              </a:lnSpc>
              <a:spcBef>
                <a:spcPct val="20000"/>
              </a:spcBef>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asic Slide">
    <p:spTree>
      <p:nvGrpSpPr>
        <p:cNvPr id="1" name=""/>
        <p:cNvGrpSpPr/>
        <p:nvPr/>
      </p:nvGrpSpPr>
      <p:grpSpPr>
        <a:xfrm>
          <a:off x="0" y="0"/>
          <a:ext cx="0" cy="0"/>
          <a:chOff x="0" y="0"/>
          <a:chExt cx="0" cy="0"/>
        </a:xfrm>
      </p:grpSpPr>
      <p:sp>
        <p:nvSpPr>
          <p:cNvPr id="2" name="Text Box 5"/>
          <p:cNvSpPr txBox="1">
            <a:spLocks noChangeArrowheads="1"/>
          </p:cNvSpPr>
          <p:nvPr userDrawn="1"/>
        </p:nvSpPr>
        <p:spPr bwMode="auto">
          <a:xfrm>
            <a:off x="179388" y="96838"/>
            <a:ext cx="2411412" cy="366712"/>
          </a:xfrm>
          <a:prstGeom prst="rect">
            <a:avLst/>
          </a:prstGeom>
          <a:noFill/>
          <a:ln w="9525">
            <a:noFill/>
            <a:miter lim="800000"/>
            <a:headEnd/>
            <a:tailEnd/>
          </a:ln>
          <a:effectLst/>
        </p:spPr>
        <p:txBody>
          <a:bodyPr>
            <a:spAutoFit/>
          </a:bodyPr>
          <a:lstStyle/>
          <a:p>
            <a:pPr>
              <a:spcBef>
                <a:spcPct val="50000"/>
              </a:spcBef>
              <a:defRPr/>
            </a:pPr>
            <a:endParaRPr lang="en-US" sz="1800" b="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w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1026" name="Straight Connector 7"/>
          <p:cNvCxnSpPr>
            <a:cxnSpLocks noChangeShapeType="1"/>
          </p:cNvCxnSpPr>
          <p:nvPr userDrawn="1"/>
        </p:nvCxnSpPr>
        <p:spPr bwMode="auto">
          <a:xfrm>
            <a:off x="76200" y="6380163"/>
            <a:ext cx="8959850" cy="0"/>
          </a:xfrm>
          <a:prstGeom prst="line">
            <a:avLst/>
          </a:prstGeom>
          <a:noFill/>
          <a:ln w="9525" algn="ctr">
            <a:noFill/>
            <a:round/>
            <a:headEnd/>
            <a:tailEnd/>
          </a:ln>
        </p:spPr>
      </p:cxnSp>
      <p:cxnSp>
        <p:nvCxnSpPr>
          <p:cNvPr id="1027" name="Straight Connector 9"/>
          <p:cNvCxnSpPr>
            <a:cxnSpLocks noChangeShapeType="1"/>
          </p:cNvCxnSpPr>
          <p:nvPr userDrawn="1"/>
        </p:nvCxnSpPr>
        <p:spPr bwMode="auto">
          <a:xfrm>
            <a:off x="76200" y="6380163"/>
            <a:ext cx="8759825" cy="0"/>
          </a:xfrm>
          <a:prstGeom prst="line">
            <a:avLst/>
          </a:prstGeom>
          <a:noFill/>
          <a:ln w="9525" algn="ctr">
            <a:noFill/>
            <a:round/>
            <a:headEnd/>
            <a:tailEnd/>
          </a:ln>
        </p:spPr>
      </p:cxnSp>
      <p:sp>
        <p:nvSpPr>
          <p:cNvPr id="24" name="TextBox 23"/>
          <p:cNvSpPr txBox="1"/>
          <p:nvPr userDrawn="1"/>
        </p:nvSpPr>
        <p:spPr>
          <a:xfrm>
            <a:off x="7504113" y="6677025"/>
            <a:ext cx="1863725" cy="215900"/>
          </a:xfrm>
          <a:prstGeom prst="rect">
            <a:avLst/>
          </a:prstGeom>
        </p:spPr>
        <p:txBody>
          <a:bodyPr>
            <a:spAutoFit/>
          </a:bodyPr>
          <a:lstStyle/>
          <a:p>
            <a:pPr marL="92075">
              <a:defRPr/>
            </a:pPr>
            <a:r>
              <a:rPr lang="en-GB" sz="800" b="0" kern="0" dirty="0">
                <a:latin typeface="+mn-lt"/>
                <a:ea typeface="+mj-ea"/>
                <a:cs typeface="+mj-cs"/>
              </a:rPr>
              <a:t>Wednesday 1 December 2010</a:t>
            </a:r>
          </a:p>
        </p:txBody>
      </p:sp>
      <p:cxnSp>
        <p:nvCxnSpPr>
          <p:cNvPr id="1029" name="Straight Connector 30"/>
          <p:cNvCxnSpPr>
            <a:cxnSpLocks noChangeShapeType="1"/>
          </p:cNvCxnSpPr>
          <p:nvPr userDrawn="1"/>
        </p:nvCxnSpPr>
        <p:spPr bwMode="auto">
          <a:xfrm flipV="1">
            <a:off x="0" y="6573838"/>
            <a:ext cx="9144000" cy="95250"/>
          </a:xfrm>
          <a:prstGeom prst="line">
            <a:avLst/>
          </a:prstGeom>
          <a:noFill/>
          <a:ln w="9525" algn="ctr">
            <a:noFill/>
            <a:round/>
            <a:headEnd/>
            <a:tailEnd/>
          </a:ln>
        </p:spPr>
      </p:cxnSp>
      <p:cxnSp>
        <p:nvCxnSpPr>
          <p:cNvPr id="1030" name="Straight Connector 33"/>
          <p:cNvCxnSpPr>
            <a:cxnSpLocks noChangeShapeType="1"/>
          </p:cNvCxnSpPr>
          <p:nvPr userDrawn="1"/>
        </p:nvCxnSpPr>
        <p:spPr bwMode="auto">
          <a:xfrm>
            <a:off x="0" y="6699250"/>
            <a:ext cx="9144000" cy="0"/>
          </a:xfrm>
          <a:prstGeom prst="line">
            <a:avLst/>
          </a:prstGeom>
          <a:noFill/>
          <a:ln w="9525" algn="ctr">
            <a:solidFill>
              <a:schemeClr val="tx1"/>
            </a:solidFill>
            <a:round/>
            <a:headEnd/>
            <a:tailEnd/>
          </a:ln>
        </p:spPr>
      </p:cxnSp>
      <p:pic>
        <p:nvPicPr>
          <p:cNvPr id="1031" name="Picture 56" descr="SC logo"/>
          <p:cNvPicPr>
            <a:picLocks noChangeAspect="1" noChangeArrowheads="1"/>
          </p:cNvPicPr>
          <p:nvPr userDrawn="1"/>
        </p:nvPicPr>
        <p:blipFill>
          <a:blip r:embed="rId9" cstate="print"/>
          <a:srcRect/>
          <a:stretch>
            <a:fillRect/>
          </a:stretch>
        </p:blipFill>
        <p:spPr bwMode="auto">
          <a:xfrm>
            <a:off x="-6350" y="6705600"/>
            <a:ext cx="827088" cy="153988"/>
          </a:xfrm>
          <a:prstGeom prst="rect">
            <a:avLst/>
          </a:prstGeom>
          <a:noFill/>
          <a:ln w="9525">
            <a:noFill/>
            <a:miter lim="800000"/>
            <a:headEnd/>
            <a:tailEnd/>
          </a:ln>
        </p:spPr>
      </p:pic>
      <p:sp>
        <p:nvSpPr>
          <p:cNvPr id="15" name="TextBox 14"/>
          <p:cNvSpPr txBox="1"/>
          <p:nvPr userDrawn="1"/>
        </p:nvSpPr>
        <p:spPr>
          <a:xfrm>
            <a:off x="1246188" y="6677025"/>
            <a:ext cx="4986337" cy="215900"/>
          </a:xfrm>
          <a:prstGeom prst="rect">
            <a:avLst/>
          </a:prstGeom>
        </p:spPr>
        <p:txBody>
          <a:bodyPr>
            <a:spAutoFit/>
          </a:bodyPr>
          <a:lstStyle/>
          <a:p>
            <a:pPr marL="200025">
              <a:defRPr/>
            </a:pPr>
            <a:r>
              <a:rPr lang="en-GB" sz="800" dirty="0"/>
              <a:t>Shelter Partners Forum is hosted by CAGI and supported by Habitat for Humanity</a:t>
            </a:r>
            <a:endParaRPr lang="en-GB" sz="800" b="0" kern="0" dirty="0"/>
          </a:p>
        </p:txBody>
      </p:sp>
      <p:pic>
        <p:nvPicPr>
          <p:cNvPr id="1033" name="Picture 13" descr="flyer banner_short.png"/>
          <p:cNvPicPr>
            <a:picLocks noChangeAspect="1"/>
          </p:cNvPicPr>
          <p:nvPr userDrawn="1"/>
        </p:nvPicPr>
        <p:blipFill>
          <a:blip r:embed="rId10" cstate="print"/>
          <a:srcRect/>
          <a:stretch>
            <a:fillRect/>
          </a:stretch>
        </p:blipFill>
        <p:spPr bwMode="auto">
          <a:xfrm>
            <a:off x="0" y="0"/>
            <a:ext cx="9144000" cy="620713"/>
          </a:xfrm>
          <a:prstGeom prst="rect">
            <a:avLst/>
          </a:prstGeom>
          <a:noFill/>
          <a:ln w="9525">
            <a:noFill/>
            <a:miter lim="800000"/>
            <a:headEnd/>
            <a:tailEnd/>
          </a:ln>
        </p:spPr>
      </p:pic>
      <p:pic>
        <p:nvPicPr>
          <p:cNvPr id="1034" name="Picture 11" descr="10b-logo.png"/>
          <p:cNvPicPr>
            <a:picLocks noChangeAspect="1"/>
          </p:cNvPicPr>
          <p:nvPr userDrawn="1"/>
        </p:nvPicPr>
        <p:blipFill>
          <a:blip r:embed="rId11" cstate="print"/>
          <a:srcRect/>
          <a:stretch>
            <a:fillRect/>
          </a:stretch>
        </p:blipFill>
        <p:spPr bwMode="auto">
          <a:xfrm>
            <a:off x="85725" y="-296863"/>
            <a:ext cx="1257300" cy="1231901"/>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6631" r:id="rId1"/>
    <p:sldLayoutId id="2147486632" r:id="rId2"/>
    <p:sldLayoutId id="2147486633" r:id="rId3"/>
    <p:sldLayoutId id="2147486634" r:id="rId4"/>
    <p:sldLayoutId id="2147486635" r:id="rId5"/>
    <p:sldLayoutId id="2147486636" r:id="rId6"/>
    <p:sldLayoutId id="2147486637" r:id="rId7"/>
  </p:sldLayoutIdLst>
  <p:hf hdr="0"/>
  <p:txStyles>
    <p:title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Arial" charset="0"/>
        </a:defRPr>
      </a:lvl2pPr>
      <a:lvl3pPr algn="l" rtl="0" eaLnBrk="0" fontAlgn="base" hangingPunct="0">
        <a:spcBef>
          <a:spcPct val="0"/>
        </a:spcBef>
        <a:spcAft>
          <a:spcPct val="0"/>
        </a:spcAft>
        <a:defRPr sz="2800" b="1">
          <a:solidFill>
            <a:schemeClr val="bg1"/>
          </a:solidFill>
          <a:latin typeface="Arial" charset="0"/>
        </a:defRPr>
      </a:lvl3pPr>
      <a:lvl4pPr algn="l" rtl="0" eaLnBrk="0" fontAlgn="base" hangingPunct="0">
        <a:spcBef>
          <a:spcPct val="0"/>
        </a:spcBef>
        <a:spcAft>
          <a:spcPct val="0"/>
        </a:spcAft>
        <a:defRPr sz="2800" b="1">
          <a:solidFill>
            <a:schemeClr val="bg1"/>
          </a:solidFill>
          <a:latin typeface="Arial" charset="0"/>
        </a:defRPr>
      </a:lvl4pPr>
      <a:lvl5pPr algn="l" rtl="0" eaLnBrk="0" fontAlgn="base" hangingPunct="0">
        <a:spcBef>
          <a:spcPct val="0"/>
        </a:spcBef>
        <a:spcAft>
          <a:spcPct val="0"/>
        </a:spcAft>
        <a:defRPr sz="2800" b="1">
          <a:solidFill>
            <a:schemeClr val="bg1"/>
          </a:solidFill>
          <a:latin typeface="Arial" charset="0"/>
        </a:defRPr>
      </a:lvl5pPr>
      <a:lvl6pPr marL="457200" algn="l" rtl="0" fontAlgn="base">
        <a:spcBef>
          <a:spcPct val="0"/>
        </a:spcBef>
        <a:spcAft>
          <a:spcPct val="0"/>
        </a:spcAft>
        <a:defRPr sz="2800" b="1">
          <a:solidFill>
            <a:schemeClr val="bg1"/>
          </a:solidFill>
          <a:latin typeface="Arial" charset="0"/>
        </a:defRPr>
      </a:lvl6pPr>
      <a:lvl7pPr marL="914400" algn="l" rtl="0" fontAlgn="base">
        <a:spcBef>
          <a:spcPct val="0"/>
        </a:spcBef>
        <a:spcAft>
          <a:spcPct val="0"/>
        </a:spcAft>
        <a:defRPr sz="2800" b="1">
          <a:solidFill>
            <a:schemeClr val="bg1"/>
          </a:solidFill>
          <a:latin typeface="Arial" charset="0"/>
        </a:defRPr>
      </a:lvl7pPr>
      <a:lvl8pPr marL="1371600" algn="l" rtl="0" fontAlgn="base">
        <a:spcBef>
          <a:spcPct val="0"/>
        </a:spcBef>
        <a:spcAft>
          <a:spcPct val="0"/>
        </a:spcAft>
        <a:defRPr sz="2800" b="1">
          <a:solidFill>
            <a:schemeClr val="bg1"/>
          </a:solidFill>
          <a:latin typeface="Arial" charset="0"/>
        </a:defRPr>
      </a:lvl8pPr>
      <a:lvl9pPr marL="1828800" algn="l" rtl="0" fontAlgn="base">
        <a:spcBef>
          <a:spcPct val="0"/>
        </a:spcBef>
        <a:spcAft>
          <a:spcPct val="0"/>
        </a:spcAft>
        <a:defRPr sz="28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wmf"/><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mailto:workshops@sheltercentre.org" TargetMode="External"/><Relationship Id="rId2" Type="http://schemas.openxmlformats.org/officeDocument/2006/relationships/image" Target="../media/image28.png"/><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image" Target="../media/image40.jpeg"/><Relationship Id="rId1" Type="http://schemas.openxmlformats.org/officeDocument/2006/relationships/slideLayout" Target="../slideLayouts/slideLayout4.xml"/><Relationship Id="rId6" Type="http://schemas.openxmlformats.org/officeDocument/2006/relationships/image" Target="../media/image44.jpeg"/><Relationship Id="rId11" Type="http://schemas.openxmlformats.org/officeDocument/2006/relationships/image" Target="../media/image49.png"/><Relationship Id="rId5" Type="http://schemas.openxmlformats.org/officeDocument/2006/relationships/image" Target="../media/image43.jpeg"/><Relationship Id="rId10" Type="http://schemas.openxmlformats.org/officeDocument/2006/relationships/image" Target="../media/image48.png"/><Relationship Id="rId4" Type="http://schemas.openxmlformats.org/officeDocument/2006/relationships/image" Target="../media/image42.jpeg"/><Relationship Id="rId9" Type="http://schemas.openxmlformats.org/officeDocument/2006/relationships/image" Target="../media/image47.png"/></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aiti 2010 D1.04b.JPG"/>
          <p:cNvPicPr>
            <a:picLocks noChangeAspect="1"/>
          </p:cNvPicPr>
          <p:nvPr/>
        </p:nvPicPr>
        <p:blipFill>
          <a:blip r:embed="rId2" cstate="print"/>
          <a:srcRect/>
          <a:stretch>
            <a:fillRect/>
          </a:stretch>
        </p:blipFill>
        <p:spPr bwMode="auto">
          <a:xfrm>
            <a:off x="4736387" y="3830608"/>
            <a:ext cx="4407613" cy="2859118"/>
          </a:xfrm>
          <a:prstGeom prst="rect">
            <a:avLst/>
          </a:prstGeom>
          <a:noFill/>
          <a:ln w="9525">
            <a:noFill/>
            <a:miter lim="800000"/>
            <a:headEnd/>
            <a:tailEnd/>
          </a:ln>
        </p:spPr>
      </p:pic>
      <p:sp>
        <p:nvSpPr>
          <p:cNvPr id="13" name="TextBox 12"/>
          <p:cNvSpPr txBox="1"/>
          <p:nvPr/>
        </p:nvSpPr>
        <p:spPr>
          <a:xfrm>
            <a:off x="1155700" y="1600200"/>
            <a:ext cx="5029200" cy="523875"/>
          </a:xfrm>
          <a:prstGeom prst="rect">
            <a:avLst/>
          </a:prstGeom>
        </p:spPr>
        <p:txBody>
          <a:bodyPr>
            <a:spAutoFit/>
          </a:bodyPr>
          <a:lstStyle/>
          <a:p>
            <a:pPr marL="357188">
              <a:defRPr/>
            </a:pPr>
            <a:r>
              <a:rPr lang="en-GB" sz="2800" kern="0" dirty="0"/>
              <a:t>Shelter Partners Forum</a:t>
            </a:r>
          </a:p>
        </p:txBody>
      </p:sp>
      <p:sp>
        <p:nvSpPr>
          <p:cNvPr id="14" name="TextBox 13"/>
          <p:cNvSpPr txBox="1"/>
          <p:nvPr/>
        </p:nvSpPr>
        <p:spPr>
          <a:xfrm>
            <a:off x="4394200" y="3406775"/>
            <a:ext cx="4495800" cy="400050"/>
          </a:xfrm>
          <a:prstGeom prst="rect">
            <a:avLst/>
          </a:prstGeom>
        </p:spPr>
        <p:txBody>
          <a:bodyPr>
            <a:spAutoFit/>
          </a:bodyPr>
          <a:lstStyle/>
          <a:p>
            <a:pPr marL="357188" algn="r">
              <a:defRPr/>
            </a:pPr>
            <a:r>
              <a:rPr lang="en-GB" sz="2000" kern="0" dirty="0"/>
              <a:t>Wednesday 1</a:t>
            </a:r>
            <a:r>
              <a:rPr lang="en-GB" sz="2000" kern="0" baseline="30000" dirty="0"/>
              <a:t>st</a:t>
            </a:r>
            <a:r>
              <a:rPr lang="en-GB" sz="2000" kern="0" dirty="0"/>
              <a:t> December 2010</a:t>
            </a:r>
          </a:p>
        </p:txBody>
      </p:sp>
      <p:sp>
        <p:nvSpPr>
          <p:cNvPr id="15" name="TextBox 14"/>
          <p:cNvSpPr txBox="1"/>
          <p:nvPr/>
        </p:nvSpPr>
        <p:spPr>
          <a:xfrm>
            <a:off x="1160463" y="2463800"/>
            <a:ext cx="6783387" cy="708025"/>
          </a:xfrm>
          <a:prstGeom prst="rect">
            <a:avLst/>
          </a:prstGeom>
        </p:spPr>
        <p:txBody>
          <a:bodyPr>
            <a:spAutoFit/>
          </a:bodyPr>
          <a:lstStyle/>
          <a:p>
            <a:pPr marL="357188">
              <a:defRPr/>
            </a:pPr>
            <a:r>
              <a:rPr lang="en-GB" sz="2000" b="0" kern="0" dirty="0"/>
              <a:t>‘Developing engagement between the private and humanitarian sectors’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54150" y="1571625"/>
            <a:ext cx="7623175" cy="609600"/>
          </a:xfrm>
          <a:prstGeom prst="rect">
            <a:avLst/>
          </a:prstGeom>
        </p:spPr>
        <p:txBody>
          <a:bodyPr>
            <a:spAutoFit/>
          </a:bodyPr>
          <a:lstStyle/>
          <a:p>
            <a:pPr marL="82550">
              <a:lnSpc>
                <a:spcPct val="120000"/>
              </a:lnSpc>
              <a:defRPr/>
            </a:pPr>
            <a:r>
              <a:rPr lang="en-GB" sz="2800" dirty="0">
                <a:solidFill>
                  <a:schemeClr val="bg2">
                    <a:lumMod val="75000"/>
                  </a:schemeClr>
                </a:solidFill>
              </a:rPr>
              <a:t>Keynote speech</a:t>
            </a:r>
            <a:endParaRPr lang="en-GB" sz="2800" i="1" dirty="0"/>
          </a:p>
        </p:txBody>
      </p:sp>
      <p:sp>
        <p:nvSpPr>
          <p:cNvPr id="5" name="TextBox 4"/>
          <p:cNvSpPr txBox="1"/>
          <p:nvPr/>
        </p:nvSpPr>
        <p:spPr>
          <a:xfrm>
            <a:off x="4603750" y="3416300"/>
            <a:ext cx="4286250" cy="400050"/>
          </a:xfrm>
          <a:prstGeom prst="rect">
            <a:avLst/>
          </a:prstGeom>
        </p:spPr>
        <p:txBody>
          <a:bodyPr>
            <a:spAutoFit/>
          </a:bodyPr>
          <a:lstStyle/>
          <a:p>
            <a:pPr marL="357188" algn="r">
              <a:defRPr/>
            </a:pPr>
            <a:r>
              <a:rPr lang="en-GB" sz="2000" dirty="0" err="1"/>
              <a:t>Niels</a:t>
            </a:r>
            <a:r>
              <a:rPr lang="en-GB" sz="2000" dirty="0"/>
              <a:t> Scott</a:t>
            </a:r>
            <a:r>
              <a:rPr lang="en-GB" sz="2000" i="1" dirty="0"/>
              <a:t>, </a:t>
            </a:r>
            <a:r>
              <a:rPr lang="en-GB" sz="2000" b="0" dirty="0"/>
              <a:t>UN/OCHA</a:t>
            </a:r>
            <a:endParaRPr lang="en-GB" sz="2000" b="0" kern="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5"/>
          <p:cNvSpPr txBox="1">
            <a:spLocks noChangeArrowheads="1"/>
          </p:cNvSpPr>
          <p:nvPr/>
        </p:nvSpPr>
        <p:spPr bwMode="auto">
          <a:xfrm>
            <a:off x="4027488" y="3416300"/>
            <a:ext cx="4862512" cy="400050"/>
          </a:xfrm>
          <a:prstGeom prst="rect">
            <a:avLst/>
          </a:prstGeom>
          <a:noFill/>
          <a:ln w="9525">
            <a:noFill/>
            <a:miter lim="800000"/>
            <a:headEnd/>
            <a:tailEnd/>
          </a:ln>
        </p:spPr>
        <p:txBody>
          <a:bodyPr>
            <a:spAutoFit/>
          </a:bodyPr>
          <a:lstStyle/>
          <a:p>
            <a:pPr marL="357188" algn="r"/>
            <a:r>
              <a:rPr lang="en-GB" sz="2000"/>
              <a:t>Alex Wong</a:t>
            </a:r>
            <a:r>
              <a:rPr lang="en-GB" sz="2000" i="1"/>
              <a:t>, </a:t>
            </a:r>
            <a:r>
              <a:rPr lang="en-GB" sz="2000" b="0"/>
              <a:t>World Economic Forum</a:t>
            </a:r>
          </a:p>
        </p:txBody>
      </p:sp>
      <p:sp>
        <p:nvSpPr>
          <p:cNvPr id="5" name="TextBox 4"/>
          <p:cNvSpPr txBox="1"/>
          <p:nvPr/>
        </p:nvSpPr>
        <p:spPr>
          <a:xfrm>
            <a:off x="1454150" y="1571625"/>
            <a:ext cx="7623175" cy="609600"/>
          </a:xfrm>
          <a:prstGeom prst="rect">
            <a:avLst/>
          </a:prstGeom>
        </p:spPr>
        <p:txBody>
          <a:bodyPr>
            <a:spAutoFit/>
          </a:bodyPr>
          <a:lstStyle/>
          <a:p>
            <a:pPr marL="82550">
              <a:lnSpc>
                <a:spcPct val="120000"/>
              </a:lnSpc>
              <a:defRPr/>
            </a:pPr>
            <a:r>
              <a:rPr lang="en-GB" sz="2800" dirty="0">
                <a:solidFill>
                  <a:schemeClr val="bg2">
                    <a:lumMod val="75000"/>
                  </a:schemeClr>
                </a:solidFill>
              </a:rPr>
              <a:t>Keynote speech</a:t>
            </a:r>
            <a:endParaRPr lang="en-GB" sz="2800" i="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4"/>
          <p:cNvSpPr txBox="1">
            <a:spLocks noChangeArrowheads="1"/>
          </p:cNvSpPr>
          <p:nvPr/>
        </p:nvSpPr>
        <p:spPr bwMode="auto">
          <a:xfrm>
            <a:off x="3317875" y="3416300"/>
            <a:ext cx="5572125" cy="400050"/>
          </a:xfrm>
          <a:prstGeom prst="rect">
            <a:avLst/>
          </a:prstGeom>
          <a:noFill/>
          <a:ln w="9525">
            <a:noFill/>
            <a:miter lim="800000"/>
            <a:headEnd/>
            <a:tailEnd/>
          </a:ln>
        </p:spPr>
        <p:txBody>
          <a:bodyPr>
            <a:spAutoFit/>
          </a:bodyPr>
          <a:lstStyle/>
          <a:p>
            <a:pPr marL="357188" algn="r"/>
            <a:r>
              <a:rPr lang="en-GB" sz="2000" dirty="0"/>
              <a:t>Dr. Randolph Kent</a:t>
            </a:r>
            <a:r>
              <a:rPr lang="en-GB" sz="2000" i="1" dirty="0"/>
              <a:t>, </a:t>
            </a:r>
            <a:r>
              <a:rPr lang="en-GB" sz="2000" b="0" dirty="0"/>
              <a:t>Kings College London</a:t>
            </a:r>
          </a:p>
        </p:txBody>
      </p:sp>
      <p:sp>
        <p:nvSpPr>
          <p:cNvPr id="4" name="TextBox 3"/>
          <p:cNvSpPr txBox="1"/>
          <p:nvPr/>
        </p:nvSpPr>
        <p:spPr>
          <a:xfrm>
            <a:off x="1454150" y="1571625"/>
            <a:ext cx="7623175" cy="609600"/>
          </a:xfrm>
          <a:prstGeom prst="rect">
            <a:avLst/>
          </a:prstGeom>
        </p:spPr>
        <p:txBody>
          <a:bodyPr>
            <a:spAutoFit/>
          </a:bodyPr>
          <a:lstStyle/>
          <a:p>
            <a:pPr marL="82550">
              <a:lnSpc>
                <a:spcPct val="120000"/>
              </a:lnSpc>
              <a:defRPr/>
            </a:pPr>
            <a:r>
              <a:rPr lang="en-GB" sz="2800" dirty="0">
                <a:solidFill>
                  <a:schemeClr val="bg2">
                    <a:lumMod val="75000"/>
                  </a:schemeClr>
                </a:solidFill>
              </a:rPr>
              <a:t>Keynote speech</a:t>
            </a:r>
            <a:endParaRPr lang="en-GB" sz="2800" i="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4"/>
          <p:cNvSpPr txBox="1">
            <a:spLocks noChangeArrowheads="1"/>
          </p:cNvSpPr>
          <p:nvPr/>
        </p:nvSpPr>
        <p:spPr bwMode="auto">
          <a:xfrm>
            <a:off x="3317875" y="3427413"/>
            <a:ext cx="5572125" cy="400050"/>
          </a:xfrm>
          <a:prstGeom prst="rect">
            <a:avLst/>
          </a:prstGeom>
          <a:noFill/>
          <a:ln w="9525">
            <a:noFill/>
            <a:miter lim="800000"/>
            <a:headEnd/>
            <a:tailEnd/>
          </a:ln>
        </p:spPr>
        <p:txBody>
          <a:bodyPr>
            <a:spAutoFit/>
          </a:bodyPr>
          <a:lstStyle/>
          <a:p>
            <a:pPr marL="357188" algn="r"/>
            <a:r>
              <a:rPr lang="en-GB" sz="2000"/>
              <a:t>Lee Malany</a:t>
            </a:r>
            <a:r>
              <a:rPr lang="en-GB" sz="2000" b="0"/>
              <a:t>, American Red Cross</a:t>
            </a:r>
          </a:p>
        </p:txBody>
      </p:sp>
      <p:sp>
        <p:nvSpPr>
          <p:cNvPr id="4" name="TextBox 3"/>
          <p:cNvSpPr txBox="1"/>
          <p:nvPr/>
        </p:nvSpPr>
        <p:spPr>
          <a:xfrm>
            <a:off x="1454150" y="1571625"/>
            <a:ext cx="7623175" cy="609600"/>
          </a:xfrm>
          <a:prstGeom prst="rect">
            <a:avLst/>
          </a:prstGeom>
        </p:spPr>
        <p:txBody>
          <a:bodyPr>
            <a:spAutoFit/>
          </a:bodyPr>
          <a:lstStyle/>
          <a:p>
            <a:pPr marL="82550">
              <a:lnSpc>
                <a:spcPct val="120000"/>
              </a:lnSpc>
              <a:defRPr/>
            </a:pPr>
            <a:r>
              <a:rPr lang="en-GB" sz="2800" dirty="0">
                <a:solidFill>
                  <a:schemeClr val="bg2">
                    <a:lumMod val="75000"/>
                  </a:schemeClr>
                </a:solidFill>
              </a:rPr>
              <a:t>Keynote speech</a:t>
            </a:r>
            <a:endParaRPr lang="en-GB" sz="2800" i="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434" name="Straight Connector 1"/>
          <p:cNvCxnSpPr>
            <a:cxnSpLocks noChangeShapeType="1"/>
          </p:cNvCxnSpPr>
          <p:nvPr/>
        </p:nvCxnSpPr>
        <p:spPr bwMode="auto">
          <a:xfrm>
            <a:off x="5476875" y="3786188"/>
            <a:ext cx="3667125" cy="0"/>
          </a:xfrm>
          <a:prstGeom prst="line">
            <a:avLst/>
          </a:prstGeom>
          <a:noFill/>
          <a:ln w="38100" algn="ctr">
            <a:solidFill>
              <a:srgbClr val="9BAFD2"/>
            </a:solidFill>
            <a:round/>
            <a:headEnd/>
            <a:tailEnd/>
          </a:ln>
        </p:spPr>
      </p:cxnSp>
      <p:cxnSp>
        <p:nvCxnSpPr>
          <p:cNvPr id="18435" name="Straight Connector 2"/>
          <p:cNvCxnSpPr>
            <a:cxnSpLocks noChangeShapeType="1"/>
          </p:cNvCxnSpPr>
          <p:nvPr/>
        </p:nvCxnSpPr>
        <p:spPr bwMode="auto">
          <a:xfrm>
            <a:off x="5476875" y="3819525"/>
            <a:ext cx="3667125" cy="0"/>
          </a:xfrm>
          <a:prstGeom prst="line">
            <a:avLst/>
          </a:prstGeom>
          <a:noFill/>
          <a:ln w="19050" algn="ctr">
            <a:solidFill>
              <a:srgbClr val="C0CBE1"/>
            </a:solidFill>
            <a:round/>
            <a:headEnd/>
            <a:tailEnd/>
          </a:ln>
        </p:spPr>
      </p:cxnSp>
      <p:sp>
        <p:nvSpPr>
          <p:cNvPr id="8" name="TextBox 7"/>
          <p:cNvSpPr txBox="1"/>
          <p:nvPr/>
        </p:nvSpPr>
        <p:spPr>
          <a:xfrm>
            <a:off x="1517650" y="1606550"/>
            <a:ext cx="5651500" cy="523875"/>
          </a:xfrm>
          <a:prstGeom prst="rect">
            <a:avLst/>
          </a:prstGeom>
        </p:spPr>
        <p:txBody>
          <a:bodyPr>
            <a:spAutoFit/>
          </a:bodyPr>
          <a:lstStyle/>
          <a:p>
            <a:pPr>
              <a:defRPr/>
            </a:pPr>
            <a:r>
              <a:rPr lang="en-GB" sz="2800" b="0" dirty="0"/>
              <a:t>Introduction to </a:t>
            </a:r>
            <a:r>
              <a:rPr lang="en-GB" sz="2800" dirty="0"/>
              <a:t>breakout groups</a:t>
            </a:r>
            <a:endParaRPr lang="en-GB" sz="2800" kern="0" dirty="0">
              <a:latin typeface="+mj-lt"/>
              <a:ea typeface="+mj-ea"/>
              <a:cs typeface="+mj-cs"/>
            </a:endParaRPr>
          </a:p>
        </p:txBody>
      </p:sp>
      <p:sp>
        <p:nvSpPr>
          <p:cNvPr id="9" name="TextBox 8"/>
          <p:cNvSpPr txBox="1"/>
          <p:nvPr/>
        </p:nvSpPr>
        <p:spPr>
          <a:xfrm>
            <a:off x="4700588" y="3424238"/>
            <a:ext cx="4443412" cy="400050"/>
          </a:xfrm>
          <a:prstGeom prst="rect">
            <a:avLst/>
          </a:prstGeom>
        </p:spPr>
        <p:txBody>
          <a:bodyPr>
            <a:spAutoFit/>
          </a:bodyPr>
          <a:lstStyle/>
          <a:p>
            <a:pPr marL="357188" algn="r">
              <a:defRPr/>
            </a:pPr>
            <a:r>
              <a:rPr lang="en-GB" sz="2000" kern="0" dirty="0"/>
              <a:t>Tom </a:t>
            </a:r>
            <a:r>
              <a:rPr lang="en-GB" sz="2000" kern="0" dirty="0" err="1"/>
              <a:t>Corsellis</a:t>
            </a:r>
            <a:r>
              <a:rPr lang="en-GB" sz="2000" b="0" kern="0" dirty="0"/>
              <a:t>,</a:t>
            </a:r>
            <a:r>
              <a:rPr lang="en-GB" sz="2000" kern="0" dirty="0"/>
              <a:t> </a:t>
            </a:r>
            <a:r>
              <a:rPr lang="en-GB" sz="2000" b="0" kern="0" dirty="0"/>
              <a:t>Shelter Centre</a:t>
            </a:r>
          </a:p>
        </p:txBody>
      </p:sp>
      <p:sp>
        <p:nvSpPr>
          <p:cNvPr id="7" name="Rectangle 3"/>
          <p:cNvSpPr>
            <a:spLocks noChangeArrowheads="1"/>
          </p:cNvSpPr>
          <p:nvPr/>
        </p:nvSpPr>
        <p:spPr bwMode="auto">
          <a:xfrm>
            <a:off x="1360488" y="-36513"/>
            <a:ext cx="7280275" cy="646113"/>
          </a:xfrm>
          <a:prstGeom prst="rect">
            <a:avLst/>
          </a:prstGeom>
          <a:noFill/>
          <a:ln w="9525">
            <a:noFill/>
            <a:miter lim="800000"/>
            <a:headEnd/>
            <a:tailEnd/>
          </a:ln>
        </p:spPr>
        <p:txBody>
          <a:bodyPr anchor="ctr">
            <a:spAutoFit/>
          </a:bodyPr>
          <a:lstStyle/>
          <a:p>
            <a:pPr marL="177800"/>
            <a:r>
              <a:rPr lang="en-GB" sz="3600" dirty="0">
                <a:solidFill>
                  <a:schemeClr val="bg1"/>
                </a:solidFill>
              </a:rPr>
              <a:t>Breakout groups</a:t>
            </a:r>
            <a:endParaRPr lang="en-GB" sz="3600" b="0" dirty="0">
              <a:solidFill>
                <a:schemeClr val="bg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19"/>
          <p:cNvSpPr txBox="1">
            <a:spLocks noChangeArrowheads="1"/>
          </p:cNvSpPr>
          <p:nvPr/>
        </p:nvSpPr>
        <p:spPr bwMode="auto">
          <a:xfrm>
            <a:off x="1449388" y="517525"/>
            <a:ext cx="7315200" cy="3786188"/>
          </a:xfrm>
          <a:prstGeom prst="rect">
            <a:avLst/>
          </a:prstGeom>
          <a:noFill/>
          <a:ln w="9525">
            <a:noFill/>
            <a:miter lim="800000"/>
            <a:headEnd/>
            <a:tailEnd/>
          </a:ln>
        </p:spPr>
        <p:txBody>
          <a:bodyPr>
            <a:spAutoFit/>
          </a:bodyPr>
          <a:lstStyle/>
          <a:p>
            <a:pPr marL="92075"/>
            <a:endParaRPr lang="en-GB" sz="2000" dirty="0"/>
          </a:p>
          <a:p>
            <a:pPr marL="92075"/>
            <a:r>
              <a:rPr lang="en-GB" sz="2000" dirty="0"/>
              <a:t>After coffee this morning </a:t>
            </a:r>
            <a:r>
              <a:rPr lang="en-GB" sz="2000" b="0" dirty="0"/>
              <a:t>there will be parallel breakout groups</a:t>
            </a:r>
          </a:p>
          <a:p>
            <a:pPr marL="92075"/>
            <a:endParaRPr lang="en-GB" sz="2000" b="0" dirty="0"/>
          </a:p>
          <a:p>
            <a:pPr marL="92075"/>
            <a:r>
              <a:rPr lang="en-GB" sz="2000" b="0" dirty="0"/>
              <a:t>There will be an </a:t>
            </a:r>
            <a:r>
              <a:rPr lang="en-GB" sz="2000" dirty="0"/>
              <a:t>introduction to each group</a:t>
            </a:r>
            <a:r>
              <a:rPr lang="en-GB" sz="2000" b="0" dirty="0"/>
              <a:t> prior to coffee</a:t>
            </a:r>
          </a:p>
          <a:p>
            <a:pPr marL="92075"/>
            <a:endParaRPr lang="en-GB" sz="2000" b="0" dirty="0"/>
          </a:p>
          <a:p>
            <a:pPr marL="92075"/>
            <a:r>
              <a:rPr lang="en-GB" sz="2000" dirty="0"/>
              <a:t>Sign up sheets outside</a:t>
            </a:r>
            <a:r>
              <a:rPr lang="en-GB" sz="2000" b="0" dirty="0"/>
              <a:t>, attended by shelter centre staff– on your way to coffee please indicate which group you wish to participate in</a:t>
            </a:r>
          </a:p>
          <a:p>
            <a:pPr marL="92075"/>
            <a:r>
              <a:rPr lang="en-GB" sz="2000" b="0" dirty="0"/>
              <a:t> </a:t>
            </a:r>
          </a:p>
          <a:p>
            <a:pPr marL="92075"/>
            <a:r>
              <a:rPr lang="en-GB" sz="2000" dirty="0"/>
              <a:t>After coffee</a:t>
            </a:r>
            <a:r>
              <a:rPr lang="en-GB" sz="2000" b="0" dirty="0"/>
              <a:t>, we will meet back here and you will be guided to the appropriate locations</a:t>
            </a:r>
          </a:p>
        </p:txBody>
      </p:sp>
      <p:pic>
        <p:nvPicPr>
          <p:cNvPr id="23555" name="Picture 16" descr="breakout"/>
          <p:cNvPicPr>
            <a:picLocks noChangeAspect="1" noChangeArrowheads="1"/>
          </p:cNvPicPr>
          <p:nvPr/>
        </p:nvPicPr>
        <p:blipFill>
          <a:blip r:embed="rId2" cstate="print"/>
          <a:srcRect/>
          <a:stretch>
            <a:fillRect/>
          </a:stretch>
        </p:blipFill>
        <p:spPr bwMode="auto">
          <a:xfrm>
            <a:off x="2565400" y="4643438"/>
            <a:ext cx="5588000" cy="1814512"/>
          </a:xfrm>
          <a:prstGeom prst="rect">
            <a:avLst/>
          </a:prstGeom>
          <a:noFill/>
          <a:ln w="9525">
            <a:noFill/>
            <a:miter lim="800000"/>
            <a:headEnd/>
            <a:tailEnd/>
          </a:ln>
        </p:spPr>
      </p:pic>
      <p:pic>
        <p:nvPicPr>
          <p:cNvPr id="23556" name="Picture 17"/>
          <p:cNvPicPr>
            <a:picLocks noChangeAspect="1" noChangeArrowheads="1"/>
          </p:cNvPicPr>
          <p:nvPr/>
        </p:nvPicPr>
        <p:blipFill>
          <a:blip r:embed="rId3" cstate="print"/>
          <a:srcRect/>
          <a:stretch>
            <a:fillRect/>
          </a:stretch>
        </p:blipFill>
        <p:spPr bwMode="auto">
          <a:xfrm>
            <a:off x="0" y="2573338"/>
            <a:ext cx="1498600" cy="2120900"/>
          </a:xfrm>
          <a:prstGeom prst="rect">
            <a:avLst/>
          </a:prstGeom>
          <a:noFill/>
          <a:ln w="9525">
            <a:noFill/>
            <a:miter lim="800000"/>
            <a:headEnd/>
            <a:tailEnd/>
          </a:ln>
        </p:spPr>
      </p:pic>
      <p:pic>
        <p:nvPicPr>
          <p:cNvPr id="23557" name="Picture 7" descr="C:\Documents and Settings\Neil\My Documents\My Pictures\Geneva\2008_05_16 - SM08a\D1\IMG_0069.jpg"/>
          <p:cNvPicPr>
            <a:picLocks noChangeAspect="1" noChangeArrowheads="1"/>
          </p:cNvPicPr>
          <p:nvPr/>
        </p:nvPicPr>
        <p:blipFill>
          <a:blip r:embed="rId4" cstate="print"/>
          <a:srcRect/>
          <a:stretch>
            <a:fillRect/>
          </a:stretch>
        </p:blipFill>
        <p:spPr bwMode="auto">
          <a:xfrm>
            <a:off x="0" y="4867275"/>
            <a:ext cx="1535113" cy="1447800"/>
          </a:xfrm>
          <a:prstGeom prst="rect">
            <a:avLst/>
          </a:prstGeom>
          <a:noFill/>
          <a:ln w="9525">
            <a:noFill/>
            <a:miter lim="800000"/>
            <a:headEnd/>
            <a:tailEnd/>
          </a:ln>
        </p:spPr>
      </p:pic>
      <p:pic>
        <p:nvPicPr>
          <p:cNvPr id="23559" name="Picture 8" descr="T-shirt-icon.png"/>
          <p:cNvPicPr>
            <a:picLocks noChangeAspect="1"/>
          </p:cNvPicPr>
          <p:nvPr/>
        </p:nvPicPr>
        <p:blipFill>
          <a:blip r:embed="rId5" cstate="print"/>
          <a:srcRect/>
          <a:stretch>
            <a:fillRect/>
          </a:stretch>
        </p:blipFill>
        <p:spPr bwMode="auto">
          <a:xfrm>
            <a:off x="0" y="704850"/>
            <a:ext cx="1557338" cy="1590675"/>
          </a:xfrm>
          <a:prstGeom prst="rect">
            <a:avLst/>
          </a:prstGeom>
          <a:noFill/>
          <a:ln w="9525">
            <a:noFill/>
            <a:miter lim="800000"/>
            <a:headEnd/>
            <a:tailEnd/>
          </a:ln>
        </p:spPr>
      </p:pic>
      <p:sp>
        <p:nvSpPr>
          <p:cNvPr id="8" name="Rectangle 3"/>
          <p:cNvSpPr>
            <a:spLocks noChangeArrowheads="1"/>
          </p:cNvSpPr>
          <p:nvPr/>
        </p:nvSpPr>
        <p:spPr bwMode="auto">
          <a:xfrm>
            <a:off x="1360488" y="-36513"/>
            <a:ext cx="7280275" cy="646113"/>
          </a:xfrm>
          <a:prstGeom prst="rect">
            <a:avLst/>
          </a:prstGeom>
          <a:noFill/>
          <a:ln w="9525">
            <a:noFill/>
            <a:miter lim="800000"/>
            <a:headEnd/>
            <a:tailEnd/>
          </a:ln>
        </p:spPr>
        <p:txBody>
          <a:bodyPr anchor="ctr">
            <a:spAutoFit/>
          </a:bodyPr>
          <a:lstStyle/>
          <a:p>
            <a:pPr marL="177800"/>
            <a:r>
              <a:rPr lang="en-GB" sz="3600" dirty="0">
                <a:solidFill>
                  <a:schemeClr val="bg1"/>
                </a:solidFill>
              </a:rPr>
              <a:t>Breakout groups</a:t>
            </a:r>
            <a:endParaRPr lang="en-GB" sz="3600" b="0" dirty="0">
              <a:solidFill>
                <a:schemeClr val="bg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17650" y="1520825"/>
            <a:ext cx="6208713" cy="523875"/>
          </a:xfrm>
          <a:prstGeom prst="rect">
            <a:avLst/>
          </a:prstGeom>
        </p:spPr>
        <p:txBody>
          <a:bodyPr>
            <a:spAutoFit/>
          </a:bodyPr>
          <a:lstStyle/>
          <a:p>
            <a:pPr>
              <a:defRPr/>
            </a:pPr>
            <a:r>
              <a:rPr lang="en-GB" sz="2800" b="0" kern="0" dirty="0"/>
              <a:t>Breakout </a:t>
            </a:r>
            <a:r>
              <a:rPr lang="en-GB" sz="2800" b="0" kern="0" dirty="0" smtClean="0"/>
              <a:t>groups framework</a:t>
            </a:r>
            <a:endParaRPr lang="en-GB" sz="2800" b="0" kern="0" dirty="0">
              <a:latin typeface="+mj-lt"/>
              <a:ea typeface="+mj-ea"/>
              <a:cs typeface="+mj-cs"/>
            </a:endParaRPr>
          </a:p>
        </p:txBody>
      </p:sp>
      <p:sp>
        <p:nvSpPr>
          <p:cNvPr id="19462" name="Rectangle 3"/>
          <p:cNvSpPr>
            <a:spLocks noChangeArrowheads="1"/>
          </p:cNvSpPr>
          <p:nvPr/>
        </p:nvSpPr>
        <p:spPr bwMode="auto">
          <a:xfrm>
            <a:off x="1360488" y="-36513"/>
            <a:ext cx="7280275" cy="646113"/>
          </a:xfrm>
          <a:prstGeom prst="rect">
            <a:avLst/>
          </a:prstGeom>
          <a:noFill/>
          <a:ln w="9525">
            <a:noFill/>
            <a:miter lim="800000"/>
            <a:headEnd/>
            <a:tailEnd/>
          </a:ln>
        </p:spPr>
        <p:txBody>
          <a:bodyPr anchor="ctr">
            <a:spAutoFit/>
          </a:bodyPr>
          <a:lstStyle/>
          <a:p>
            <a:pPr marL="177800"/>
            <a:r>
              <a:rPr lang="en-GB" sz="3600" dirty="0">
                <a:solidFill>
                  <a:schemeClr val="bg1"/>
                </a:solidFill>
              </a:rPr>
              <a:t>Breakout groups</a:t>
            </a:r>
            <a:endParaRPr lang="en-GB" sz="3600" b="0" dirty="0">
              <a:solidFill>
                <a:schemeClr val="bg1"/>
              </a:solidFill>
            </a:endParaRPr>
          </a:p>
        </p:txBody>
      </p:sp>
      <p:sp>
        <p:nvSpPr>
          <p:cNvPr id="13" name="TextBox 12"/>
          <p:cNvSpPr txBox="1"/>
          <p:nvPr/>
        </p:nvSpPr>
        <p:spPr>
          <a:xfrm>
            <a:off x="-369867" y="3235641"/>
            <a:ext cx="1360488" cy="584775"/>
          </a:xfrm>
          <a:prstGeom prst="rect">
            <a:avLst/>
          </a:prstGeom>
        </p:spPr>
        <p:txBody>
          <a:bodyPr wrap="square" rtlCol="0">
            <a:spAutoFit/>
          </a:bodyPr>
          <a:lstStyle/>
          <a:p>
            <a:pPr marL="357188" marR="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kern="0" cap="none" spc="0" normalizeH="0" baseline="0" noProof="0" dirty="0" smtClean="0">
                <a:ln>
                  <a:noFill/>
                </a:ln>
                <a:effectLst/>
                <a:uLnTx/>
                <a:uFillTx/>
                <a:latin typeface="+mn-lt"/>
                <a:ea typeface="+mj-ea"/>
                <a:cs typeface="+mj-cs"/>
              </a:rPr>
              <a:t>Breakout groups</a:t>
            </a:r>
          </a:p>
        </p:txBody>
      </p:sp>
      <p:grpSp>
        <p:nvGrpSpPr>
          <p:cNvPr id="14" name="Group 13"/>
          <p:cNvGrpSpPr/>
          <p:nvPr/>
        </p:nvGrpSpPr>
        <p:grpSpPr>
          <a:xfrm>
            <a:off x="660925" y="2760981"/>
            <a:ext cx="679946" cy="1451843"/>
            <a:chOff x="106373" y="85879"/>
            <a:chExt cx="679946" cy="1451843"/>
          </a:xfrm>
        </p:grpSpPr>
        <p:sp>
          <p:nvSpPr>
            <p:cNvPr id="15" name="Chevron 14"/>
            <p:cNvSpPr/>
            <p:nvPr/>
          </p:nvSpPr>
          <p:spPr>
            <a:xfrm>
              <a:off x="106373" y="85879"/>
              <a:ext cx="679946" cy="1451843"/>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4"/>
            <p:cNvSpPr/>
            <p:nvPr/>
          </p:nvSpPr>
          <p:spPr>
            <a:xfrm>
              <a:off x="106373" y="85879"/>
              <a:ext cx="679946" cy="145184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6032" tIns="85344" rIns="85344" bIns="85344" numCol="1" spcCol="1270" anchor="ctr" anchorCtr="0">
              <a:noAutofit/>
            </a:bodyPr>
            <a:lstStyle/>
            <a:p>
              <a:pPr lvl="0" algn="ctr" defTabSz="2844800">
                <a:lnSpc>
                  <a:spcPct val="90000"/>
                </a:lnSpc>
                <a:spcBef>
                  <a:spcPct val="0"/>
                </a:spcBef>
                <a:spcAft>
                  <a:spcPct val="35000"/>
                </a:spcAft>
              </a:pPr>
              <a:endParaRPr lang="en-GB" sz="6400" kern="1200" dirty="0"/>
            </a:p>
          </p:txBody>
        </p:sp>
      </p:grpSp>
      <p:grpSp>
        <p:nvGrpSpPr>
          <p:cNvPr id="17" name="Group 16"/>
          <p:cNvGrpSpPr/>
          <p:nvPr/>
        </p:nvGrpSpPr>
        <p:grpSpPr>
          <a:xfrm>
            <a:off x="2188543" y="2760981"/>
            <a:ext cx="679946" cy="1451843"/>
            <a:chOff x="106373" y="85879"/>
            <a:chExt cx="679946" cy="1451843"/>
          </a:xfrm>
        </p:grpSpPr>
        <p:sp>
          <p:nvSpPr>
            <p:cNvPr id="19" name="Chevron 18"/>
            <p:cNvSpPr/>
            <p:nvPr/>
          </p:nvSpPr>
          <p:spPr>
            <a:xfrm>
              <a:off x="106373" y="85879"/>
              <a:ext cx="679946" cy="1451843"/>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Chevron 4"/>
            <p:cNvSpPr/>
            <p:nvPr/>
          </p:nvSpPr>
          <p:spPr>
            <a:xfrm>
              <a:off x="106373" y="85879"/>
              <a:ext cx="679946" cy="145184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6032" tIns="85344" rIns="85344" bIns="85344" numCol="1" spcCol="1270" anchor="ctr" anchorCtr="0">
              <a:noAutofit/>
            </a:bodyPr>
            <a:lstStyle/>
            <a:p>
              <a:pPr lvl="0" algn="ctr" defTabSz="2844800">
                <a:lnSpc>
                  <a:spcPct val="90000"/>
                </a:lnSpc>
                <a:spcBef>
                  <a:spcPct val="0"/>
                </a:spcBef>
                <a:spcAft>
                  <a:spcPct val="35000"/>
                </a:spcAft>
              </a:pPr>
              <a:endParaRPr lang="en-GB" sz="6400" kern="1200" dirty="0"/>
            </a:p>
          </p:txBody>
        </p:sp>
      </p:grpSp>
      <p:sp>
        <p:nvSpPr>
          <p:cNvPr id="21" name="TextBox 20"/>
          <p:cNvSpPr txBox="1"/>
          <p:nvPr/>
        </p:nvSpPr>
        <p:spPr>
          <a:xfrm>
            <a:off x="2490628" y="2917146"/>
            <a:ext cx="1855320" cy="1323439"/>
          </a:xfrm>
          <a:prstGeom prst="rect">
            <a:avLst/>
          </a:prstGeom>
        </p:spPr>
        <p:txBody>
          <a:bodyPr wrap="square" rtlCol="0">
            <a:spAutoFit/>
          </a:bodyPr>
          <a:lstStyle/>
          <a:p>
            <a:pPr marL="357188" marR="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kern="0" cap="none" spc="0" normalizeH="0" baseline="0" noProof="0" dirty="0" smtClean="0">
                <a:ln>
                  <a:noFill/>
                </a:ln>
                <a:effectLst/>
                <a:uLnTx/>
                <a:uFillTx/>
                <a:latin typeface="+mn-lt"/>
                <a:ea typeface="+mj-ea"/>
                <a:cs typeface="+mj-cs"/>
              </a:rPr>
              <a:t>Feedback of priorities,</a:t>
            </a:r>
            <a:r>
              <a:rPr kumimoji="0" lang="en-GB" sz="1600" b="0" i="0" u="none" strike="noStrike" kern="0" cap="none" spc="0" normalizeH="0" noProof="0" dirty="0" smtClean="0">
                <a:ln>
                  <a:noFill/>
                </a:ln>
                <a:effectLst/>
                <a:uLnTx/>
                <a:uFillTx/>
                <a:latin typeface="+mn-lt"/>
                <a:ea typeface="+mj-ea"/>
                <a:cs typeface="+mj-cs"/>
              </a:rPr>
              <a:t> objectives, plans to plenary</a:t>
            </a:r>
            <a:endParaRPr kumimoji="0" lang="en-GB" sz="1600" b="0" i="0" u="none" strike="noStrike" kern="0" cap="none" spc="0" normalizeH="0" baseline="0" noProof="0" dirty="0" smtClean="0">
              <a:ln>
                <a:noFill/>
              </a:ln>
              <a:effectLst/>
              <a:uLnTx/>
              <a:uFillTx/>
              <a:latin typeface="+mn-lt"/>
              <a:ea typeface="+mj-ea"/>
              <a:cs typeface="+mj-cs"/>
            </a:endParaRPr>
          </a:p>
        </p:txBody>
      </p:sp>
      <p:grpSp>
        <p:nvGrpSpPr>
          <p:cNvPr id="22" name="Group 21"/>
          <p:cNvGrpSpPr/>
          <p:nvPr/>
        </p:nvGrpSpPr>
        <p:grpSpPr>
          <a:xfrm>
            <a:off x="4015605" y="2759271"/>
            <a:ext cx="679946" cy="1451843"/>
            <a:chOff x="106373" y="85879"/>
            <a:chExt cx="679946" cy="1451843"/>
          </a:xfrm>
        </p:grpSpPr>
        <p:sp>
          <p:nvSpPr>
            <p:cNvPr id="23" name="Chevron 22"/>
            <p:cNvSpPr/>
            <p:nvPr/>
          </p:nvSpPr>
          <p:spPr>
            <a:xfrm>
              <a:off x="106373" y="85879"/>
              <a:ext cx="679946" cy="1451843"/>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Chevron 4"/>
            <p:cNvSpPr/>
            <p:nvPr/>
          </p:nvSpPr>
          <p:spPr>
            <a:xfrm>
              <a:off x="106373" y="85879"/>
              <a:ext cx="679946" cy="145184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6032" tIns="85344" rIns="85344" bIns="85344" numCol="1" spcCol="1270" anchor="ctr" anchorCtr="0">
              <a:noAutofit/>
            </a:bodyPr>
            <a:lstStyle/>
            <a:p>
              <a:pPr lvl="0" algn="ctr" defTabSz="2844800">
                <a:lnSpc>
                  <a:spcPct val="90000"/>
                </a:lnSpc>
                <a:spcBef>
                  <a:spcPct val="0"/>
                </a:spcBef>
                <a:spcAft>
                  <a:spcPct val="35000"/>
                </a:spcAft>
              </a:pPr>
              <a:endParaRPr lang="en-GB" sz="6400" kern="1200" dirty="0"/>
            </a:p>
          </p:txBody>
        </p:sp>
      </p:grpSp>
      <p:grpSp>
        <p:nvGrpSpPr>
          <p:cNvPr id="26" name="Group 25"/>
          <p:cNvGrpSpPr/>
          <p:nvPr/>
        </p:nvGrpSpPr>
        <p:grpSpPr>
          <a:xfrm>
            <a:off x="5493351" y="2757561"/>
            <a:ext cx="679946" cy="1451843"/>
            <a:chOff x="106373" y="85879"/>
            <a:chExt cx="679946" cy="1451843"/>
          </a:xfrm>
        </p:grpSpPr>
        <p:sp>
          <p:nvSpPr>
            <p:cNvPr id="27" name="Chevron 26"/>
            <p:cNvSpPr/>
            <p:nvPr/>
          </p:nvSpPr>
          <p:spPr>
            <a:xfrm>
              <a:off x="106373" y="85879"/>
              <a:ext cx="679946" cy="1451843"/>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Chevron 4"/>
            <p:cNvSpPr/>
            <p:nvPr/>
          </p:nvSpPr>
          <p:spPr>
            <a:xfrm>
              <a:off x="106373" y="85879"/>
              <a:ext cx="679946" cy="145184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6032" tIns="85344" rIns="85344" bIns="85344" numCol="1" spcCol="1270" anchor="ctr" anchorCtr="0">
              <a:noAutofit/>
            </a:bodyPr>
            <a:lstStyle/>
            <a:p>
              <a:pPr lvl="0" algn="ctr" defTabSz="2844800">
                <a:lnSpc>
                  <a:spcPct val="90000"/>
                </a:lnSpc>
                <a:spcBef>
                  <a:spcPct val="0"/>
                </a:spcBef>
                <a:spcAft>
                  <a:spcPct val="35000"/>
                </a:spcAft>
              </a:pPr>
              <a:endParaRPr lang="en-GB" sz="6400" kern="1200" dirty="0"/>
            </a:p>
          </p:txBody>
        </p:sp>
      </p:grpSp>
      <p:sp>
        <p:nvSpPr>
          <p:cNvPr id="29" name="TextBox 28"/>
          <p:cNvSpPr txBox="1"/>
          <p:nvPr/>
        </p:nvSpPr>
        <p:spPr>
          <a:xfrm>
            <a:off x="4295461" y="3098653"/>
            <a:ext cx="1622456" cy="830997"/>
          </a:xfrm>
          <a:prstGeom prst="rect">
            <a:avLst/>
          </a:prstGeom>
        </p:spPr>
        <p:txBody>
          <a:bodyPr wrap="square" rtlCol="0">
            <a:spAutoFit/>
          </a:bodyPr>
          <a:lstStyle/>
          <a:p>
            <a:pPr marL="357188" marR="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kern="0" cap="none" spc="0" normalizeH="0" baseline="0" noProof="0" dirty="0" smtClean="0">
                <a:ln>
                  <a:noFill/>
                </a:ln>
                <a:effectLst/>
                <a:uLnTx/>
                <a:uFillTx/>
                <a:latin typeface="+mn-lt"/>
                <a:ea typeface="+mj-ea"/>
                <a:cs typeface="+mj-cs"/>
              </a:rPr>
              <a:t>Sign up to working groups</a:t>
            </a:r>
          </a:p>
        </p:txBody>
      </p:sp>
      <p:grpSp>
        <p:nvGrpSpPr>
          <p:cNvPr id="30" name="Group 29"/>
          <p:cNvGrpSpPr/>
          <p:nvPr/>
        </p:nvGrpSpPr>
        <p:grpSpPr>
          <a:xfrm>
            <a:off x="6786165" y="2755851"/>
            <a:ext cx="679946" cy="1451843"/>
            <a:chOff x="106373" y="85879"/>
            <a:chExt cx="679946" cy="1451843"/>
          </a:xfrm>
        </p:grpSpPr>
        <p:sp>
          <p:nvSpPr>
            <p:cNvPr id="31" name="Chevron 30"/>
            <p:cNvSpPr/>
            <p:nvPr/>
          </p:nvSpPr>
          <p:spPr>
            <a:xfrm>
              <a:off x="106373" y="85879"/>
              <a:ext cx="679946" cy="1451843"/>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2" name="Chevron 4"/>
            <p:cNvSpPr/>
            <p:nvPr/>
          </p:nvSpPr>
          <p:spPr>
            <a:xfrm>
              <a:off x="106373" y="85879"/>
              <a:ext cx="679946" cy="145184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6032" tIns="85344" rIns="85344" bIns="85344" numCol="1" spcCol="1270" anchor="ctr" anchorCtr="0">
              <a:noAutofit/>
            </a:bodyPr>
            <a:lstStyle/>
            <a:p>
              <a:pPr lvl="0" algn="ctr" defTabSz="2844800">
                <a:lnSpc>
                  <a:spcPct val="90000"/>
                </a:lnSpc>
                <a:spcBef>
                  <a:spcPct val="0"/>
                </a:spcBef>
                <a:spcAft>
                  <a:spcPct val="35000"/>
                </a:spcAft>
              </a:pPr>
              <a:endParaRPr lang="en-GB" sz="6400" kern="1200" dirty="0"/>
            </a:p>
          </p:txBody>
        </p:sp>
      </p:grpSp>
      <p:sp>
        <p:nvSpPr>
          <p:cNvPr id="33" name="TextBox 32"/>
          <p:cNvSpPr txBox="1"/>
          <p:nvPr/>
        </p:nvSpPr>
        <p:spPr>
          <a:xfrm>
            <a:off x="5783500" y="3261324"/>
            <a:ext cx="1600181" cy="338554"/>
          </a:xfrm>
          <a:prstGeom prst="rect">
            <a:avLst/>
          </a:prstGeom>
        </p:spPr>
        <p:txBody>
          <a:bodyPr wrap="square" rtlCol="0">
            <a:spAutoFit/>
          </a:bodyPr>
          <a:lstStyle/>
          <a:p>
            <a:pPr marL="357188" marR="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kern="0" cap="none" spc="0" normalizeH="0" baseline="0" noProof="0" dirty="0" smtClean="0">
                <a:ln>
                  <a:noFill/>
                </a:ln>
                <a:effectLst/>
                <a:uLnTx/>
                <a:uFillTx/>
                <a:latin typeface="+mn-lt"/>
                <a:ea typeface="+mj-ea"/>
                <a:cs typeface="+mj-cs"/>
              </a:rPr>
              <a:t>Actions?</a:t>
            </a:r>
          </a:p>
        </p:txBody>
      </p:sp>
      <p:grpSp>
        <p:nvGrpSpPr>
          <p:cNvPr id="34" name="Group 33"/>
          <p:cNvGrpSpPr/>
          <p:nvPr/>
        </p:nvGrpSpPr>
        <p:grpSpPr>
          <a:xfrm>
            <a:off x="8294733" y="2764415"/>
            <a:ext cx="679946" cy="1451843"/>
            <a:chOff x="106373" y="85879"/>
            <a:chExt cx="679946" cy="1451843"/>
          </a:xfrm>
        </p:grpSpPr>
        <p:sp>
          <p:nvSpPr>
            <p:cNvPr id="35" name="Chevron 34"/>
            <p:cNvSpPr/>
            <p:nvPr/>
          </p:nvSpPr>
          <p:spPr>
            <a:xfrm>
              <a:off x="106373" y="85879"/>
              <a:ext cx="679946" cy="1451843"/>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6" name="Chevron 4"/>
            <p:cNvSpPr/>
            <p:nvPr/>
          </p:nvSpPr>
          <p:spPr>
            <a:xfrm>
              <a:off x="106373" y="85879"/>
              <a:ext cx="679946" cy="145184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6032" tIns="85344" rIns="85344" bIns="85344" numCol="1" spcCol="1270" anchor="ctr" anchorCtr="0">
              <a:noAutofit/>
            </a:bodyPr>
            <a:lstStyle/>
            <a:p>
              <a:pPr lvl="0" algn="ctr" defTabSz="2844800">
                <a:lnSpc>
                  <a:spcPct val="90000"/>
                </a:lnSpc>
                <a:spcBef>
                  <a:spcPct val="0"/>
                </a:spcBef>
                <a:spcAft>
                  <a:spcPct val="35000"/>
                </a:spcAft>
              </a:pPr>
              <a:endParaRPr lang="en-GB" sz="6400" kern="1200" dirty="0"/>
            </a:p>
          </p:txBody>
        </p:sp>
      </p:grpSp>
      <p:sp>
        <p:nvSpPr>
          <p:cNvPr id="37" name="TextBox 36"/>
          <p:cNvSpPr txBox="1"/>
          <p:nvPr/>
        </p:nvSpPr>
        <p:spPr>
          <a:xfrm>
            <a:off x="7035232" y="2910292"/>
            <a:ext cx="1600181" cy="1323439"/>
          </a:xfrm>
          <a:prstGeom prst="rect">
            <a:avLst/>
          </a:prstGeom>
        </p:spPr>
        <p:txBody>
          <a:bodyPr wrap="square" rtlCol="0">
            <a:spAutoFit/>
          </a:bodyPr>
          <a:lstStyle/>
          <a:p>
            <a:pPr marL="357188" marR="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kern="0" cap="none" spc="0" normalizeH="0" baseline="0" noProof="0" dirty="0" smtClean="0">
                <a:ln>
                  <a:noFill/>
                </a:ln>
                <a:effectLst/>
                <a:uLnTx/>
                <a:uFillTx/>
                <a:latin typeface="+mn-lt"/>
                <a:ea typeface="+mj-ea"/>
                <a:cs typeface="+mj-cs"/>
              </a:rPr>
              <a:t>Feedback at next</a:t>
            </a:r>
            <a:r>
              <a:rPr kumimoji="0" lang="en-GB" sz="1600" b="0" i="0" u="none" strike="noStrike" kern="0" cap="none" spc="0" normalizeH="0" noProof="0" dirty="0" smtClean="0">
                <a:ln>
                  <a:noFill/>
                </a:ln>
                <a:effectLst/>
                <a:uLnTx/>
                <a:uFillTx/>
                <a:latin typeface="+mn-lt"/>
                <a:ea typeface="+mj-ea"/>
                <a:cs typeface="+mj-cs"/>
              </a:rPr>
              <a:t> Shelter Partners Forum</a:t>
            </a:r>
            <a:endParaRPr kumimoji="0" lang="en-GB" sz="1600" b="0" i="0" u="none" strike="noStrike" kern="0" cap="none" spc="0" normalizeH="0" baseline="0" noProof="0" dirty="0" smtClean="0">
              <a:ln>
                <a:noFill/>
              </a:ln>
              <a:effectLst/>
              <a:uLnTx/>
              <a:uFillTx/>
              <a:latin typeface="+mn-lt"/>
              <a:ea typeface="+mj-ea"/>
              <a:cs typeface="+mj-cs"/>
            </a:endParaRPr>
          </a:p>
        </p:txBody>
      </p:sp>
      <p:sp>
        <p:nvSpPr>
          <p:cNvPr id="38" name="TextBox 37"/>
          <p:cNvSpPr txBox="1"/>
          <p:nvPr/>
        </p:nvSpPr>
        <p:spPr>
          <a:xfrm>
            <a:off x="947794" y="3079815"/>
            <a:ext cx="1651571" cy="830997"/>
          </a:xfrm>
          <a:prstGeom prst="rect">
            <a:avLst/>
          </a:prstGeom>
        </p:spPr>
        <p:txBody>
          <a:bodyPr wrap="square" rtlCol="0">
            <a:spAutoFit/>
          </a:bodyPr>
          <a:lstStyle/>
          <a:p>
            <a:pPr marL="357188" marR="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kern="0" cap="none" spc="0" normalizeH="0" baseline="0" noProof="0" dirty="0" smtClean="0">
                <a:ln>
                  <a:noFill/>
                </a:ln>
                <a:effectLst/>
                <a:uLnTx/>
                <a:uFillTx/>
                <a:latin typeface="+mn-lt"/>
                <a:ea typeface="+mj-ea"/>
                <a:cs typeface="+mj-cs"/>
              </a:rPr>
              <a:t>Formation</a:t>
            </a:r>
            <a:r>
              <a:rPr kumimoji="0" lang="en-GB" sz="1600" b="0" i="0" u="none" strike="noStrike" kern="0" cap="none" spc="0" normalizeH="0" noProof="0" dirty="0" smtClean="0">
                <a:ln>
                  <a:noFill/>
                </a:ln>
                <a:effectLst/>
                <a:uLnTx/>
                <a:uFillTx/>
                <a:latin typeface="+mn-lt"/>
                <a:ea typeface="+mj-ea"/>
                <a:cs typeface="+mj-cs"/>
              </a:rPr>
              <a:t> of working groups</a:t>
            </a:r>
            <a:endParaRPr kumimoji="0" lang="en-GB" sz="1600" b="0" i="0" u="none" strike="noStrike" kern="0" cap="none" spc="0" normalizeH="0" baseline="0" noProof="0" dirty="0" smtClean="0">
              <a:ln>
                <a:noFill/>
              </a:ln>
              <a:effectLst/>
              <a:uLnTx/>
              <a:uFillTx/>
              <a:latin typeface="+mn-lt"/>
              <a:ea typeface="+mj-ea"/>
              <a:cs typeface="+mj-c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9"/>
          <p:cNvSpPr txBox="1">
            <a:spLocks noChangeArrowheads="1"/>
          </p:cNvSpPr>
          <p:nvPr/>
        </p:nvSpPr>
        <p:spPr bwMode="auto">
          <a:xfrm>
            <a:off x="1541462" y="614363"/>
            <a:ext cx="7421563" cy="6457152"/>
          </a:xfrm>
          <a:prstGeom prst="rect">
            <a:avLst/>
          </a:prstGeom>
          <a:noFill/>
          <a:ln w="9525">
            <a:noFill/>
            <a:miter lim="800000"/>
            <a:headEnd/>
            <a:tailEnd/>
          </a:ln>
        </p:spPr>
        <p:txBody>
          <a:bodyPr wrap="square">
            <a:spAutoFit/>
          </a:bodyPr>
          <a:lstStyle/>
          <a:p>
            <a:pPr marL="85725">
              <a:lnSpc>
                <a:spcPct val="80000"/>
              </a:lnSpc>
              <a:spcBef>
                <a:spcPts val="0"/>
              </a:spcBef>
              <a:defRPr/>
            </a:pPr>
            <a:endParaRPr lang="en-GB" dirty="0"/>
          </a:p>
          <a:p>
            <a:pPr marL="85725">
              <a:lnSpc>
                <a:spcPct val="80000"/>
              </a:lnSpc>
              <a:spcBef>
                <a:spcPts val="0"/>
              </a:spcBef>
              <a:defRPr/>
            </a:pPr>
            <a:r>
              <a:rPr lang="en-GB" sz="2800" b="0" dirty="0" smtClean="0"/>
              <a:t>There will be three breakout groups.</a:t>
            </a:r>
            <a:endParaRPr lang="en-GB" sz="2800" b="0" dirty="0"/>
          </a:p>
          <a:p>
            <a:pPr marL="514350" indent="-428625">
              <a:lnSpc>
                <a:spcPct val="80000"/>
              </a:lnSpc>
              <a:spcBef>
                <a:spcPts val="0"/>
              </a:spcBef>
              <a:defRPr/>
            </a:pPr>
            <a:endParaRPr lang="en-GB" sz="2000" b="0" dirty="0"/>
          </a:p>
          <a:p>
            <a:pPr marL="542925" indent="-457200">
              <a:lnSpc>
                <a:spcPct val="80000"/>
              </a:lnSpc>
              <a:spcBef>
                <a:spcPts val="0"/>
              </a:spcBef>
              <a:buFont typeface="+mj-lt"/>
              <a:buAutoNum type="arabicPeriod"/>
              <a:defRPr/>
            </a:pPr>
            <a:r>
              <a:rPr lang="en-GB" b="0" dirty="0"/>
              <a:t>R</a:t>
            </a:r>
            <a:r>
              <a:rPr lang="en-GB" b="0" dirty="0" smtClean="0"/>
              <a:t>esources</a:t>
            </a:r>
            <a:endParaRPr lang="en-GB" b="0" dirty="0"/>
          </a:p>
          <a:p>
            <a:pPr marL="542925" indent="-457200">
              <a:lnSpc>
                <a:spcPct val="80000"/>
              </a:lnSpc>
              <a:spcBef>
                <a:spcPts val="0"/>
              </a:spcBef>
              <a:buFont typeface="+mj-lt"/>
              <a:buAutoNum type="arabicPeriod"/>
              <a:defRPr/>
            </a:pPr>
            <a:endParaRPr lang="en-GB" b="0" dirty="0"/>
          </a:p>
          <a:p>
            <a:pPr marL="542925" indent="-457200">
              <a:lnSpc>
                <a:spcPct val="80000"/>
              </a:lnSpc>
              <a:spcBef>
                <a:spcPts val="0"/>
              </a:spcBef>
              <a:buFont typeface="+mj-lt"/>
              <a:buAutoNum type="arabicPeriod"/>
              <a:defRPr/>
            </a:pPr>
            <a:r>
              <a:rPr lang="en-GB" b="0" dirty="0" smtClean="0"/>
              <a:t>Contracting</a:t>
            </a:r>
            <a:endParaRPr lang="en-GB" b="0" dirty="0"/>
          </a:p>
          <a:p>
            <a:pPr marL="542925" indent="-457200">
              <a:lnSpc>
                <a:spcPct val="80000"/>
              </a:lnSpc>
              <a:spcBef>
                <a:spcPts val="0"/>
              </a:spcBef>
              <a:buFont typeface="+mj-lt"/>
              <a:buAutoNum type="arabicPeriod"/>
              <a:defRPr/>
            </a:pPr>
            <a:endParaRPr lang="en-GB" dirty="0"/>
          </a:p>
          <a:p>
            <a:pPr marL="542925" indent="-457200">
              <a:lnSpc>
                <a:spcPct val="80000"/>
              </a:lnSpc>
              <a:spcBef>
                <a:spcPts val="0"/>
              </a:spcBef>
              <a:buFont typeface="+mj-lt"/>
              <a:buAutoNum type="arabicPeriod"/>
              <a:defRPr/>
            </a:pPr>
            <a:r>
              <a:rPr lang="en-GB" b="0" dirty="0" smtClean="0"/>
              <a:t>Code of Conduct</a:t>
            </a:r>
          </a:p>
          <a:p>
            <a:pPr marL="514350" indent="-428625">
              <a:lnSpc>
                <a:spcPct val="80000"/>
              </a:lnSpc>
              <a:spcBef>
                <a:spcPts val="0"/>
              </a:spcBef>
              <a:buFont typeface="Arial" pitchFamily="34" charset="0"/>
              <a:buChar char="•"/>
              <a:defRPr/>
            </a:pPr>
            <a:endParaRPr lang="en-GB" b="0" dirty="0"/>
          </a:p>
          <a:p>
            <a:pPr marL="514350" indent="-428625">
              <a:lnSpc>
                <a:spcPct val="80000"/>
              </a:lnSpc>
              <a:spcBef>
                <a:spcPts val="0"/>
              </a:spcBef>
              <a:defRPr/>
            </a:pPr>
            <a:endParaRPr lang="en-GB" dirty="0" smtClean="0"/>
          </a:p>
          <a:p>
            <a:pPr marL="514350" indent="-428625">
              <a:lnSpc>
                <a:spcPct val="80000"/>
              </a:lnSpc>
              <a:spcBef>
                <a:spcPts val="0"/>
              </a:spcBef>
              <a:defRPr/>
            </a:pPr>
            <a:endParaRPr lang="en-GB" b="0" dirty="0"/>
          </a:p>
          <a:p>
            <a:pPr marL="514350" indent="-428625">
              <a:lnSpc>
                <a:spcPct val="80000"/>
              </a:lnSpc>
              <a:spcBef>
                <a:spcPts val="0"/>
              </a:spcBef>
              <a:defRPr/>
            </a:pPr>
            <a:endParaRPr lang="en-GB" b="0" dirty="0" smtClean="0"/>
          </a:p>
          <a:p>
            <a:pPr marL="514350" indent="-428625">
              <a:lnSpc>
                <a:spcPct val="80000"/>
              </a:lnSpc>
              <a:spcBef>
                <a:spcPts val="0"/>
              </a:spcBef>
              <a:defRPr/>
            </a:pPr>
            <a:endParaRPr lang="en-GB" b="0" dirty="0"/>
          </a:p>
          <a:p>
            <a:pPr marL="92075">
              <a:defRPr/>
            </a:pPr>
            <a:endParaRPr lang="en-GB" dirty="0"/>
          </a:p>
          <a:p>
            <a:pPr marL="92075">
              <a:defRPr/>
            </a:pPr>
            <a:endParaRPr lang="en-GB" dirty="0"/>
          </a:p>
          <a:p>
            <a:pPr marL="92075">
              <a:defRPr/>
            </a:pPr>
            <a:endParaRPr lang="en-GB" dirty="0"/>
          </a:p>
          <a:p>
            <a:pPr marL="92075">
              <a:defRPr/>
            </a:pPr>
            <a:endParaRPr lang="en-GB" dirty="0"/>
          </a:p>
          <a:p>
            <a:pPr marL="92075">
              <a:defRPr/>
            </a:pPr>
            <a:endParaRPr lang="en-GB" dirty="0"/>
          </a:p>
          <a:p>
            <a:pPr marL="92075">
              <a:defRPr/>
            </a:pPr>
            <a:endParaRPr lang="en-GB" dirty="0"/>
          </a:p>
          <a:p>
            <a:pPr marL="92075">
              <a:defRPr/>
            </a:pPr>
            <a:endParaRPr lang="en-GB" sz="2000" b="0" dirty="0"/>
          </a:p>
        </p:txBody>
      </p:sp>
      <p:sp>
        <p:nvSpPr>
          <p:cNvPr id="8" name="Rectangle 3"/>
          <p:cNvSpPr>
            <a:spLocks noChangeArrowheads="1"/>
          </p:cNvSpPr>
          <p:nvPr/>
        </p:nvSpPr>
        <p:spPr bwMode="auto">
          <a:xfrm>
            <a:off x="1360488" y="-36513"/>
            <a:ext cx="7280275" cy="646113"/>
          </a:xfrm>
          <a:prstGeom prst="rect">
            <a:avLst/>
          </a:prstGeom>
          <a:noFill/>
          <a:ln w="9525">
            <a:noFill/>
            <a:miter lim="800000"/>
            <a:headEnd/>
            <a:tailEnd/>
          </a:ln>
        </p:spPr>
        <p:txBody>
          <a:bodyPr anchor="ctr">
            <a:spAutoFit/>
          </a:bodyPr>
          <a:lstStyle/>
          <a:p>
            <a:pPr marL="177800"/>
            <a:r>
              <a:rPr lang="en-GB" sz="3600" dirty="0">
                <a:solidFill>
                  <a:schemeClr val="bg1"/>
                </a:solidFill>
              </a:rPr>
              <a:t>Breakout groups</a:t>
            </a:r>
            <a:endParaRPr lang="en-GB" sz="3600" b="0" dirty="0">
              <a:solidFill>
                <a:schemeClr val="bg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9"/>
          <p:cNvSpPr txBox="1">
            <a:spLocks noChangeArrowheads="1"/>
          </p:cNvSpPr>
          <p:nvPr/>
        </p:nvSpPr>
        <p:spPr bwMode="auto">
          <a:xfrm>
            <a:off x="1541463" y="614363"/>
            <a:ext cx="7173912" cy="2456057"/>
          </a:xfrm>
          <a:prstGeom prst="rect">
            <a:avLst/>
          </a:prstGeom>
          <a:noFill/>
          <a:ln w="9525">
            <a:noFill/>
            <a:miter lim="800000"/>
            <a:headEnd/>
            <a:tailEnd/>
          </a:ln>
        </p:spPr>
        <p:txBody>
          <a:bodyPr>
            <a:spAutoFit/>
          </a:bodyPr>
          <a:lstStyle/>
          <a:p>
            <a:pPr marL="85725">
              <a:lnSpc>
                <a:spcPct val="80000"/>
              </a:lnSpc>
              <a:spcBef>
                <a:spcPts val="0"/>
              </a:spcBef>
              <a:defRPr/>
            </a:pPr>
            <a:endParaRPr lang="en-GB" dirty="0"/>
          </a:p>
          <a:p>
            <a:pPr marL="85725">
              <a:lnSpc>
                <a:spcPct val="80000"/>
              </a:lnSpc>
              <a:spcBef>
                <a:spcPts val="0"/>
              </a:spcBef>
              <a:defRPr/>
            </a:pPr>
            <a:r>
              <a:rPr lang="en-GB" sz="2800" b="0" dirty="0" smtClean="0"/>
              <a:t>1. Resources</a:t>
            </a:r>
            <a:endParaRPr lang="en-GB" sz="2800" b="0" dirty="0"/>
          </a:p>
          <a:p>
            <a:pPr marL="85725">
              <a:lnSpc>
                <a:spcPct val="80000"/>
              </a:lnSpc>
              <a:spcBef>
                <a:spcPts val="0"/>
              </a:spcBef>
              <a:defRPr/>
            </a:pPr>
            <a:endParaRPr lang="en-GB" sz="2000" b="0" dirty="0"/>
          </a:p>
          <a:p>
            <a:pPr marL="85725">
              <a:lnSpc>
                <a:spcPct val="80000"/>
              </a:lnSpc>
              <a:spcBef>
                <a:spcPts val="0"/>
              </a:spcBef>
              <a:defRPr/>
            </a:pPr>
            <a:r>
              <a:rPr lang="en-GB" sz="2000" b="0" dirty="0" smtClean="0"/>
              <a:t>What resources may be useful to inform private sector/humanitarian engagement? For example:</a:t>
            </a:r>
          </a:p>
          <a:p>
            <a:pPr marL="85725">
              <a:lnSpc>
                <a:spcPct val="80000"/>
              </a:lnSpc>
              <a:spcBef>
                <a:spcPts val="0"/>
              </a:spcBef>
              <a:defRPr/>
            </a:pPr>
            <a:endParaRPr lang="en-GB" sz="2000" b="0" dirty="0"/>
          </a:p>
          <a:p>
            <a:pPr marL="514350" indent="-428625">
              <a:lnSpc>
                <a:spcPct val="80000"/>
              </a:lnSpc>
              <a:spcBef>
                <a:spcPts val="0"/>
              </a:spcBef>
              <a:buFont typeface="Arial" pitchFamily="34" charset="0"/>
              <a:buChar char="•"/>
              <a:defRPr/>
            </a:pPr>
            <a:r>
              <a:rPr lang="en-GB" sz="2000" b="0" dirty="0"/>
              <a:t>W</a:t>
            </a:r>
            <a:r>
              <a:rPr lang="en-GB" sz="2000" b="0" dirty="0" smtClean="0"/>
              <a:t>ebsite</a:t>
            </a:r>
            <a:endParaRPr lang="en-GB" sz="2000" b="0" dirty="0"/>
          </a:p>
          <a:p>
            <a:pPr marL="514350" indent="-428625">
              <a:lnSpc>
                <a:spcPct val="80000"/>
              </a:lnSpc>
              <a:spcBef>
                <a:spcPts val="0"/>
              </a:spcBef>
              <a:defRPr/>
            </a:pPr>
            <a:endParaRPr lang="en-GB" sz="2000" b="0" dirty="0"/>
          </a:p>
          <a:p>
            <a:pPr marL="514350" indent="-428625">
              <a:lnSpc>
                <a:spcPct val="80000"/>
              </a:lnSpc>
              <a:spcBef>
                <a:spcPts val="0"/>
              </a:spcBef>
              <a:buFont typeface="Arial" pitchFamily="34" charset="0"/>
              <a:buChar char="•"/>
              <a:defRPr/>
            </a:pPr>
            <a:r>
              <a:rPr lang="en-GB" sz="2000" b="0" dirty="0" smtClean="0"/>
              <a:t>Guidelines</a:t>
            </a:r>
            <a:endParaRPr lang="en-GB" sz="2000" b="0" dirty="0"/>
          </a:p>
        </p:txBody>
      </p:sp>
      <p:pic>
        <p:nvPicPr>
          <p:cNvPr id="3" name="Picture 2"/>
          <p:cNvPicPr>
            <a:picLocks noChangeAspect="1" noChangeArrowheads="1"/>
          </p:cNvPicPr>
          <p:nvPr/>
        </p:nvPicPr>
        <p:blipFill>
          <a:blip r:embed="rId2" cstate="print"/>
          <a:srcRect l="9439" t="13477" r="10654" b="8798"/>
          <a:stretch>
            <a:fillRect/>
          </a:stretch>
        </p:blipFill>
        <p:spPr bwMode="auto">
          <a:xfrm>
            <a:off x="4095750" y="2774613"/>
            <a:ext cx="5048250" cy="3916117"/>
          </a:xfrm>
          <a:prstGeom prst="rect">
            <a:avLst/>
          </a:prstGeom>
          <a:noFill/>
          <a:ln w="9525">
            <a:noFill/>
            <a:miter lim="800000"/>
            <a:headEnd/>
            <a:tailEnd/>
          </a:ln>
        </p:spPr>
      </p:pic>
      <p:pic>
        <p:nvPicPr>
          <p:cNvPr id="4" name="Picture 3"/>
          <p:cNvPicPr>
            <a:picLocks noChangeAspect="1" noChangeArrowheads="1"/>
          </p:cNvPicPr>
          <p:nvPr/>
        </p:nvPicPr>
        <p:blipFill>
          <a:blip r:embed="rId3" cstate="print"/>
          <a:srcRect l="22783" t="28086" r="33271" b="31375"/>
          <a:stretch>
            <a:fillRect/>
          </a:stretch>
        </p:blipFill>
        <p:spPr bwMode="auto">
          <a:xfrm>
            <a:off x="4895305" y="4541277"/>
            <a:ext cx="2921697" cy="2149454"/>
          </a:xfrm>
          <a:prstGeom prst="rect">
            <a:avLst/>
          </a:prstGeom>
          <a:noFill/>
          <a:ln w="9525">
            <a:noFill/>
            <a:miter lim="800000"/>
            <a:headEnd/>
            <a:tailEnd/>
          </a:ln>
        </p:spPr>
      </p:pic>
      <p:sp>
        <p:nvSpPr>
          <p:cNvPr id="5" name="Rectangle 3"/>
          <p:cNvSpPr>
            <a:spLocks noChangeArrowheads="1"/>
          </p:cNvSpPr>
          <p:nvPr/>
        </p:nvSpPr>
        <p:spPr bwMode="auto">
          <a:xfrm>
            <a:off x="1360488" y="-36513"/>
            <a:ext cx="7280275" cy="646113"/>
          </a:xfrm>
          <a:prstGeom prst="rect">
            <a:avLst/>
          </a:prstGeom>
          <a:noFill/>
          <a:ln w="9525">
            <a:noFill/>
            <a:miter lim="800000"/>
            <a:headEnd/>
            <a:tailEnd/>
          </a:ln>
        </p:spPr>
        <p:txBody>
          <a:bodyPr anchor="ctr">
            <a:spAutoFit/>
          </a:bodyPr>
          <a:lstStyle/>
          <a:p>
            <a:pPr marL="177800"/>
            <a:r>
              <a:rPr lang="en-GB" sz="3600" dirty="0">
                <a:solidFill>
                  <a:schemeClr val="bg1"/>
                </a:solidFill>
              </a:rPr>
              <a:t>Breakout groups</a:t>
            </a:r>
            <a:endParaRPr lang="en-GB" sz="3600" b="0" dirty="0">
              <a:solidFill>
                <a:schemeClr val="bg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1360488" y="-36513"/>
            <a:ext cx="7280275" cy="646113"/>
          </a:xfrm>
          <a:prstGeom prst="rect">
            <a:avLst/>
          </a:prstGeom>
          <a:noFill/>
          <a:ln w="9525">
            <a:noFill/>
            <a:miter lim="800000"/>
            <a:headEnd/>
            <a:tailEnd/>
          </a:ln>
        </p:spPr>
        <p:txBody>
          <a:bodyPr anchor="ctr">
            <a:spAutoFit/>
          </a:bodyPr>
          <a:lstStyle/>
          <a:p>
            <a:pPr marL="177800"/>
            <a:r>
              <a:rPr lang="en-GB" sz="3600" dirty="0">
                <a:solidFill>
                  <a:schemeClr val="bg1"/>
                </a:solidFill>
              </a:rPr>
              <a:t>Breakout groups</a:t>
            </a:r>
            <a:endParaRPr lang="en-GB" sz="3600" b="0" dirty="0">
              <a:solidFill>
                <a:schemeClr val="bg1"/>
              </a:solidFill>
            </a:endParaRPr>
          </a:p>
        </p:txBody>
      </p:sp>
      <p:sp>
        <p:nvSpPr>
          <p:cNvPr id="3" name="Text Box 19"/>
          <p:cNvSpPr txBox="1">
            <a:spLocks noChangeArrowheads="1"/>
          </p:cNvSpPr>
          <p:nvPr/>
        </p:nvSpPr>
        <p:spPr bwMode="auto">
          <a:xfrm>
            <a:off x="1541463" y="614363"/>
            <a:ext cx="7173912" cy="5509200"/>
          </a:xfrm>
          <a:prstGeom prst="rect">
            <a:avLst/>
          </a:prstGeom>
          <a:noFill/>
          <a:ln w="9525">
            <a:noFill/>
            <a:miter lim="800000"/>
            <a:headEnd/>
            <a:tailEnd/>
          </a:ln>
        </p:spPr>
        <p:txBody>
          <a:bodyPr wrap="square">
            <a:spAutoFit/>
          </a:bodyPr>
          <a:lstStyle/>
          <a:p>
            <a:pPr marL="85725">
              <a:lnSpc>
                <a:spcPct val="80000"/>
              </a:lnSpc>
              <a:spcBef>
                <a:spcPts val="0"/>
              </a:spcBef>
              <a:defRPr/>
            </a:pPr>
            <a:endParaRPr lang="en-GB" dirty="0"/>
          </a:p>
          <a:p>
            <a:pPr marL="85725">
              <a:lnSpc>
                <a:spcPct val="80000"/>
              </a:lnSpc>
              <a:spcBef>
                <a:spcPts val="0"/>
              </a:spcBef>
              <a:defRPr/>
            </a:pPr>
            <a:r>
              <a:rPr lang="en-GB" sz="2800" b="0" dirty="0" smtClean="0"/>
              <a:t>2. Contracting</a:t>
            </a:r>
            <a:endParaRPr lang="en-GB" sz="2800" b="0" dirty="0"/>
          </a:p>
          <a:p>
            <a:pPr marL="85725">
              <a:lnSpc>
                <a:spcPct val="80000"/>
              </a:lnSpc>
              <a:spcBef>
                <a:spcPts val="0"/>
              </a:spcBef>
              <a:defRPr/>
            </a:pPr>
            <a:endParaRPr lang="en-GB" sz="2000" b="0" dirty="0"/>
          </a:p>
          <a:p>
            <a:pPr marL="85725">
              <a:lnSpc>
                <a:spcPct val="80000"/>
              </a:lnSpc>
              <a:spcBef>
                <a:spcPts val="0"/>
              </a:spcBef>
              <a:defRPr/>
            </a:pPr>
            <a:r>
              <a:rPr lang="en-GB" sz="2000" b="0" dirty="0" smtClean="0"/>
              <a:t>What types of contract need to be considered?</a:t>
            </a:r>
          </a:p>
          <a:p>
            <a:pPr marL="85725">
              <a:lnSpc>
                <a:spcPct val="80000"/>
              </a:lnSpc>
              <a:spcBef>
                <a:spcPts val="0"/>
              </a:spcBef>
              <a:defRPr/>
            </a:pPr>
            <a:endParaRPr lang="en-GB" sz="2000" b="0" dirty="0"/>
          </a:p>
          <a:p>
            <a:pPr marL="514350" indent="-428625">
              <a:lnSpc>
                <a:spcPct val="80000"/>
              </a:lnSpc>
              <a:spcBef>
                <a:spcPts val="0"/>
              </a:spcBef>
              <a:buFont typeface="Arial" pitchFamily="34" charset="0"/>
              <a:buChar char="•"/>
              <a:defRPr/>
            </a:pPr>
            <a:r>
              <a:rPr lang="en-GB" sz="2000" b="0" dirty="0" smtClean="0"/>
              <a:t>Variation/change orders</a:t>
            </a:r>
          </a:p>
          <a:p>
            <a:pPr marL="514350" indent="-428625">
              <a:lnSpc>
                <a:spcPct val="80000"/>
              </a:lnSpc>
              <a:spcBef>
                <a:spcPts val="0"/>
              </a:spcBef>
              <a:buFont typeface="Arial" pitchFamily="34" charset="0"/>
              <a:buChar char="•"/>
              <a:defRPr/>
            </a:pPr>
            <a:endParaRPr lang="en-GB" sz="2000" b="0" dirty="0" smtClean="0"/>
          </a:p>
          <a:p>
            <a:pPr marL="514350" indent="-428625">
              <a:lnSpc>
                <a:spcPct val="80000"/>
              </a:lnSpc>
              <a:spcBef>
                <a:spcPts val="0"/>
              </a:spcBef>
              <a:buFont typeface="Arial" pitchFamily="34" charset="0"/>
              <a:buChar char="•"/>
              <a:defRPr/>
            </a:pPr>
            <a:r>
              <a:rPr lang="en-GB" sz="2000" b="0" dirty="0" smtClean="0"/>
              <a:t>Rapid contracting </a:t>
            </a:r>
            <a:endParaRPr lang="en-GB" sz="2000" b="0" dirty="0"/>
          </a:p>
          <a:p>
            <a:pPr marL="514350" indent="-428625">
              <a:lnSpc>
                <a:spcPct val="80000"/>
              </a:lnSpc>
              <a:spcBef>
                <a:spcPts val="0"/>
              </a:spcBef>
              <a:buFont typeface="Arial" pitchFamily="34" charset="0"/>
              <a:buChar char="•"/>
              <a:defRPr/>
            </a:pPr>
            <a:endParaRPr lang="en-GB" sz="2000" b="0" dirty="0" smtClean="0"/>
          </a:p>
          <a:p>
            <a:pPr marL="514350" indent="-428625">
              <a:lnSpc>
                <a:spcPct val="80000"/>
              </a:lnSpc>
              <a:spcBef>
                <a:spcPts val="0"/>
              </a:spcBef>
              <a:buFont typeface="Arial" pitchFamily="34" charset="0"/>
              <a:buChar char="•"/>
              <a:defRPr/>
            </a:pPr>
            <a:r>
              <a:rPr lang="en-GB" sz="2000" b="0" dirty="0" smtClean="0"/>
              <a:t>Equipment rental agreements</a:t>
            </a:r>
          </a:p>
          <a:p>
            <a:pPr marL="514350" indent="-428625">
              <a:lnSpc>
                <a:spcPct val="80000"/>
              </a:lnSpc>
              <a:spcBef>
                <a:spcPts val="0"/>
              </a:spcBef>
              <a:buFont typeface="Arial" pitchFamily="34" charset="0"/>
              <a:buChar char="•"/>
              <a:defRPr/>
            </a:pPr>
            <a:endParaRPr lang="en-GB" sz="2000" b="0" dirty="0"/>
          </a:p>
          <a:p>
            <a:pPr marL="514350" indent="-428625">
              <a:lnSpc>
                <a:spcPct val="80000"/>
              </a:lnSpc>
              <a:spcBef>
                <a:spcPts val="0"/>
              </a:spcBef>
              <a:buFont typeface="Arial" pitchFamily="34" charset="0"/>
              <a:buChar char="•"/>
              <a:defRPr/>
            </a:pPr>
            <a:r>
              <a:rPr lang="en-GB" sz="2000" b="0" dirty="0" smtClean="0"/>
              <a:t>Varying rates of lease for items kept on hold</a:t>
            </a:r>
          </a:p>
          <a:p>
            <a:pPr marL="514350" indent="-428625">
              <a:lnSpc>
                <a:spcPct val="80000"/>
              </a:lnSpc>
              <a:spcBef>
                <a:spcPts val="0"/>
              </a:spcBef>
              <a:buFont typeface="Arial" pitchFamily="34" charset="0"/>
              <a:buChar char="•"/>
              <a:defRPr/>
            </a:pPr>
            <a:endParaRPr lang="en-GB" sz="2000" b="0" dirty="0"/>
          </a:p>
          <a:p>
            <a:pPr marL="514350" indent="-428625">
              <a:lnSpc>
                <a:spcPct val="80000"/>
              </a:lnSpc>
              <a:spcBef>
                <a:spcPts val="0"/>
              </a:spcBef>
              <a:buFont typeface="Arial" pitchFamily="34" charset="0"/>
              <a:buChar char="•"/>
              <a:defRPr/>
            </a:pPr>
            <a:r>
              <a:rPr lang="en-GB" sz="2000" b="0" dirty="0" smtClean="0"/>
              <a:t>Cool down agreements</a:t>
            </a:r>
          </a:p>
          <a:p>
            <a:pPr marL="514350" indent="-428625">
              <a:lnSpc>
                <a:spcPct val="80000"/>
              </a:lnSpc>
              <a:spcBef>
                <a:spcPts val="0"/>
              </a:spcBef>
              <a:buFont typeface="Arial" pitchFamily="34" charset="0"/>
              <a:buChar char="•"/>
              <a:defRPr/>
            </a:pPr>
            <a:endParaRPr lang="en-GB" sz="2000" b="0" dirty="0" smtClean="0"/>
          </a:p>
          <a:p>
            <a:pPr marL="514350" indent="-428625">
              <a:lnSpc>
                <a:spcPct val="80000"/>
              </a:lnSpc>
              <a:spcBef>
                <a:spcPts val="0"/>
              </a:spcBef>
              <a:buFont typeface="Arial" pitchFamily="34" charset="0"/>
              <a:buChar char="•"/>
              <a:defRPr/>
            </a:pPr>
            <a:r>
              <a:rPr lang="en-GB" sz="2000" b="0" dirty="0" smtClean="0"/>
              <a:t>National stockpiles</a:t>
            </a:r>
          </a:p>
          <a:p>
            <a:pPr marL="514350" indent="-428625">
              <a:lnSpc>
                <a:spcPct val="80000"/>
              </a:lnSpc>
              <a:spcBef>
                <a:spcPts val="0"/>
              </a:spcBef>
              <a:buFont typeface="Arial" pitchFamily="34" charset="0"/>
              <a:buChar char="•"/>
              <a:defRPr/>
            </a:pPr>
            <a:endParaRPr lang="en-GB" sz="2000" b="0" dirty="0" smtClean="0"/>
          </a:p>
          <a:p>
            <a:pPr marL="514350" indent="-428625">
              <a:lnSpc>
                <a:spcPct val="80000"/>
              </a:lnSpc>
              <a:spcBef>
                <a:spcPts val="0"/>
              </a:spcBef>
              <a:buFont typeface="Arial" pitchFamily="34" charset="0"/>
              <a:buChar char="•"/>
              <a:defRPr/>
            </a:pPr>
            <a:endParaRPr lang="en-GB" sz="2000" b="0" dirty="0">
              <a:solidFill>
                <a:srgbClr val="FF0000"/>
              </a:solidFill>
            </a:endParaRPr>
          </a:p>
          <a:p>
            <a:pPr marL="514350" indent="-428625">
              <a:lnSpc>
                <a:spcPct val="80000"/>
              </a:lnSpc>
              <a:spcBef>
                <a:spcPts val="0"/>
              </a:spcBef>
              <a:buFont typeface="Arial" pitchFamily="34" charset="0"/>
              <a:buChar char="•"/>
              <a:defRPr/>
            </a:pPr>
            <a:endParaRPr lang="en-GB" b="0" dirty="0"/>
          </a:p>
          <a:p>
            <a:pPr marL="514350" indent="-428625">
              <a:lnSpc>
                <a:spcPct val="80000"/>
              </a:lnSpc>
              <a:spcBef>
                <a:spcPts val="0"/>
              </a:spcBef>
              <a:defRPr/>
            </a:pPr>
            <a:endParaRPr lang="en-GB" b="0" dirty="0"/>
          </a:p>
          <a:p>
            <a:pPr marL="514350" indent="-428625">
              <a:lnSpc>
                <a:spcPct val="80000"/>
              </a:lnSpc>
              <a:spcBef>
                <a:spcPts val="0"/>
              </a:spcBef>
              <a:buFont typeface="Arial" pitchFamily="34" charset="0"/>
              <a:buChar char="•"/>
              <a:defRPr/>
            </a:pPr>
            <a:endParaRPr lang="en-GB" sz="2000" b="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23950" y="1600200"/>
            <a:ext cx="8029575" cy="523875"/>
          </a:xfrm>
          <a:prstGeom prst="rect">
            <a:avLst/>
          </a:prstGeom>
        </p:spPr>
        <p:txBody>
          <a:bodyPr>
            <a:spAutoFit/>
          </a:bodyPr>
          <a:lstStyle/>
          <a:p>
            <a:pPr marL="357188">
              <a:defRPr/>
            </a:pPr>
            <a:r>
              <a:rPr lang="en-GB" sz="2800" kern="0" dirty="0">
                <a:latin typeface="+mn-lt"/>
                <a:ea typeface="+mj-ea"/>
                <a:cs typeface="+mj-cs"/>
              </a:rPr>
              <a:t>Welcome, Conference Purpose and Agenda</a:t>
            </a:r>
          </a:p>
        </p:txBody>
      </p:sp>
      <p:sp>
        <p:nvSpPr>
          <p:cNvPr id="5" name="TextBox 4"/>
          <p:cNvSpPr txBox="1"/>
          <p:nvPr/>
        </p:nvSpPr>
        <p:spPr>
          <a:xfrm>
            <a:off x="4603750" y="3416300"/>
            <a:ext cx="4286250" cy="400050"/>
          </a:xfrm>
          <a:prstGeom prst="rect">
            <a:avLst/>
          </a:prstGeom>
        </p:spPr>
        <p:txBody>
          <a:bodyPr>
            <a:spAutoFit/>
          </a:bodyPr>
          <a:lstStyle/>
          <a:p>
            <a:pPr marL="357188" algn="r">
              <a:defRPr/>
            </a:pPr>
            <a:r>
              <a:rPr lang="en-GB" sz="2000" kern="0" dirty="0">
                <a:latin typeface="+mn-lt"/>
                <a:ea typeface="+mj-ea"/>
                <a:cs typeface="+mj-cs"/>
              </a:rPr>
              <a:t>Tom </a:t>
            </a:r>
            <a:r>
              <a:rPr lang="en-GB" sz="2000" kern="0" dirty="0" err="1">
                <a:latin typeface="+mn-lt"/>
                <a:ea typeface="+mj-ea"/>
                <a:cs typeface="+mj-cs"/>
              </a:rPr>
              <a:t>Corsellis</a:t>
            </a:r>
            <a:r>
              <a:rPr lang="en-GB" sz="2000" b="0" kern="0" dirty="0">
                <a:latin typeface="+mn-lt"/>
                <a:ea typeface="+mj-ea"/>
                <a:cs typeface="+mj-cs"/>
              </a:rPr>
              <a:t>,</a:t>
            </a:r>
            <a:r>
              <a:rPr lang="en-GB" sz="2000" kern="0" dirty="0">
                <a:latin typeface="+mn-lt"/>
                <a:ea typeface="+mj-ea"/>
                <a:cs typeface="+mj-cs"/>
              </a:rPr>
              <a:t> </a:t>
            </a:r>
            <a:r>
              <a:rPr lang="en-GB" sz="2000" b="0" kern="0" dirty="0">
                <a:latin typeface="+mn-lt"/>
                <a:ea typeface="+mj-ea"/>
                <a:cs typeface="+mj-cs"/>
              </a:rPr>
              <a:t>Shelter Centre</a:t>
            </a:r>
          </a:p>
        </p:txBody>
      </p:sp>
      <p:sp>
        <p:nvSpPr>
          <p:cNvPr id="7" name="TextBox 6"/>
          <p:cNvSpPr txBox="1"/>
          <p:nvPr/>
        </p:nvSpPr>
        <p:spPr>
          <a:xfrm>
            <a:off x="1000125" y="-28575"/>
            <a:ext cx="7556500" cy="646113"/>
          </a:xfrm>
          <a:prstGeom prst="rect">
            <a:avLst/>
          </a:prstGeom>
        </p:spPr>
        <p:txBody>
          <a:bodyPr>
            <a:spAutoFit/>
          </a:bodyPr>
          <a:lstStyle/>
          <a:p>
            <a:pPr marL="541338">
              <a:defRPr/>
            </a:pPr>
            <a:r>
              <a:rPr lang="en-GB" sz="3600" kern="0" dirty="0">
                <a:solidFill>
                  <a:schemeClr val="bg1"/>
                </a:solidFill>
                <a:latin typeface="+mj-lt"/>
                <a:ea typeface="+mj-ea"/>
                <a:cs typeface="+mj-cs"/>
              </a:rPr>
              <a:t>Welcome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1360488" y="-36513"/>
            <a:ext cx="7280275" cy="646113"/>
          </a:xfrm>
          <a:prstGeom prst="rect">
            <a:avLst/>
          </a:prstGeom>
          <a:noFill/>
          <a:ln w="9525">
            <a:noFill/>
            <a:miter lim="800000"/>
            <a:headEnd/>
            <a:tailEnd/>
          </a:ln>
        </p:spPr>
        <p:txBody>
          <a:bodyPr anchor="ctr">
            <a:spAutoFit/>
          </a:bodyPr>
          <a:lstStyle/>
          <a:p>
            <a:pPr marL="177800"/>
            <a:r>
              <a:rPr lang="en-GB" sz="3600" dirty="0">
                <a:solidFill>
                  <a:schemeClr val="bg1"/>
                </a:solidFill>
              </a:rPr>
              <a:t>Breakout groups</a:t>
            </a:r>
            <a:endParaRPr lang="en-GB" sz="3600" b="0" dirty="0">
              <a:solidFill>
                <a:schemeClr val="bg1"/>
              </a:solidFill>
            </a:endParaRPr>
          </a:p>
        </p:txBody>
      </p:sp>
      <p:sp>
        <p:nvSpPr>
          <p:cNvPr id="3" name="Text Box 19"/>
          <p:cNvSpPr txBox="1">
            <a:spLocks noChangeArrowheads="1"/>
          </p:cNvSpPr>
          <p:nvPr/>
        </p:nvSpPr>
        <p:spPr bwMode="auto">
          <a:xfrm>
            <a:off x="1541463" y="614363"/>
            <a:ext cx="7173912" cy="3243965"/>
          </a:xfrm>
          <a:prstGeom prst="rect">
            <a:avLst/>
          </a:prstGeom>
          <a:noFill/>
          <a:ln w="9525">
            <a:noFill/>
            <a:miter lim="800000"/>
            <a:headEnd/>
            <a:tailEnd/>
          </a:ln>
        </p:spPr>
        <p:txBody>
          <a:bodyPr wrap="square">
            <a:spAutoFit/>
          </a:bodyPr>
          <a:lstStyle/>
          <a:p>
            <a:pPr marL="85725">
              <a:lnSpc>
                <a:spcPct val="80000"/>
              </a:lnSpc>
              <a:spcBef>
                <a:spcPts val="0"/>
              </a:spcBef>
              <a:defRPr/>
            </a:pPr>
            <a:endParaRPr lang="en-GB" dirty="0"/>
          </a:p>
          <a:p>
            <a:pPr marL="85725">
              <a:lnSpc>
                <a:spcPct val="80000"/>
              </a:lnSpc>
              <a:spcBef>
                <a:spcPts val="0"/>
              </a:spcBef>
              <a:defRPr/>
            </a:pPr>
            <a:r>
              <a:rPr lang="en-GB" sz="2800" b="0" dirty="0" smtClean="0"/>
              <a:t>2. Contracting</a:t>
            </a:r>
            <a:endParaRPr lang="en-GB" sz="2800" b="0" dirty="0"/>
          </a:p>
          <a:p>
            <a:pPr marL="85725">
              <a:lnSpc>
                <a:spcPct val="80000"/>
              </a:lnSpc>
              <a:spcBef>
                <a:spcPts val="0"/>
              </a:spcBef>
              <a:defRPr/>
            </a:pPr>
            <a:endParaRPr lang="en-GB" sz="2000" b="0" dirty="0"/>
          </a:p>
          <a:p>
            <a:pPr marL="85725">
              <a:lnSpc>
                <a:spcPct val="80000"/>
              </a:lnSpc>
              <a:spcBef>
                <a:spcPts val="0"/>
              </a:spcBef>
              <a:defRPr/>
            </a:pPr>
            <a:r>
              <a:rPr lang="en-GB" sz="2000" b="0" dirty="0" smtClean="0"/>
              <a:t>With whom will contracts need to be made?</a:t>
            </a:r>
          </a:p>
          <a:p>
            <a:pPr marL="85725">
              <a:lnSpc>
                <a:spcPct val="80000"/>
              </a:lnSpc>
              <a:spcBef>
                <a:spcPts val="0"/>
              </a:spcBef>
              <a:defRPr/>
            </a:pPr>
            <a:endParaRPr lang="en-GB" sz="2000" b="0" dirty="0"/>
          </a:p>
          <a:p>
            <a:pPr marL="514350" indent="-428625">
              <a:lnSpc>
                <a:spcPct val="80000"/>
              </a:lnSpc>
              <a:spcBef>
                <a:spcPts val="0"/>
              </a:spcBef>
              <a:buFont typeface="Arial" pitchFamily="34" charset="0"/>
              <a:buChar char="•"/>
              <a:defRPr/>
            </a:pPr>
            <a:r>
              <a:rPr lang="en-GB" sz="2000" b="0" dirty="0" smtClean="0"/>
              <a:t>Local</a:t>
            </a:r>
          </a:p>
          <a:p>
            <a:pPr marL="514350" indent="-428625">
              <a:lnSpc>
                <a:spcPct val="80000"/>
              </a:lnSpc>
              <a:spcBef>
                <a:spcPts val="0"/>
              </a:spcBef>
              <a:buFont typeface="Arial" pitchFamily="34" charset="0"/>
              <a:buChar char="•"/>
              <a:defRPr/>
            </a:pPr>
            <a:endParaRPr lang="en-GB" sz="2000" b="0" dirty="0" smtClean="0"/>
          </a:p>
          <a:p>
            <a:pPr marL="514350" indent="-428625">
              <a:lnSpc>
                <a:spcPct val="80000"/>
              </a:lnSpc>
              <a:spcBef>
                <a:spcPts val="0"/>
              </a:spcBef>
              <a:buFont typeface="Arial" pitchFamily="34" charset="0"/>
              <a:buChar char="•"/>
              <a:defRPr/>
            </a:pPr>
            <a:r>
              <a:rPr lang="en-GB" sz="2000" b="0" dirty="0" smtClean="0"/>
              <a:t>Regional</a:t>
            </a:r>
          </a:p>
          <a:p>
            <a:pPr marL="514350" indent="-428625">
              <a:lnSpc>
                <a:spcPct val="80000"/>
              </a:lnSpc>
              <a:spcBef>
                <a:spcPts val="0"/>
              </a:spcBef>
              <a:buFont typeface="Arial" pitchFamily="34" charset="0"/>
              <a:buChar char="•"/>
              <a:defRPr/>
            </a:pPr>
            <a:endParaRPr lang="en-GB" sz="2000" b="0" dirty="0" smtClean="0"/>
          </a:p>
          <a:p>
            <a:pPr marL="514350" indent="-428625">
              <a:lnSpc>
                <a:spcPct val="80000"/>
              </a:lnSpc>
              <a:spcBef>
                <a:spcPts val="0"/>
              </a:spcBef>
              <a:buFont typeface="Arial" pitchFamily="34" charset="0"/>
              <a:buChar char="•"/>
              <a:defRPr/>
            </a:pPr>
            <a:r>
              <a:rPr lang="en-GB" sz="2000" b="0" dirty="0" smtClean="0"/>
              <a:t>International</a:t>
            </a:r>
            <a:endParaRPr lang="en-GB" b="0" dirty="0"/>
          </a:p>
          <a:p>
            <a:pPr marL="514350" indent="-428625">
              <a:lnSpc>
                <a:spcPct val="80000"/>
              </a:lnSpc>
              <a:spcBef>
                <a:spcPts val="0"/>
              </a:spcBef>
              <a:defRPr/>
            </a:pPr>
            <a:endParaRPr lang="en-GB" b="0" dirty="0"/>
          </a:p>
          <a:p>
            <a:pPr marL="514350" indent="-428625">
              <a:lnSpc>
                <a:spcPct val="80000"/>
              </a:lnSpc>
              <a:spcBef>
                <a:spcPts val="0"/>
              </a:spcBef>
              <a:buFont typeface="Arial" pitchFamily="34" charset="0"/>
              <a:buChar char="•"/>
              <a:defRPr/>
            </a:pPr>
            <a:endParaRPr lang="en-GB" sz="2000" b="0" dirty="0"/>
          </a:p>
        </p:txBody>
      </p:sp>
      <p:pic>
        <p:nvPicPr>
          <p:cNvPr id="2050" name="Picture 2"/>
          <p:cNvPicPr>
            <a:picLocks noChangeAspect="1" noChangeArrowheads="1"/>
          </p:cNvPicPr>
          <p:nvPr/>
        </p:nvPicPr>
        <p:blipFill>
          <a:blip r:embed="rId2" cstate="print"/>
          <a:srcRect/>
          <a:stretch>
            <a:fillRect/>
          </a:stretch>
        </p:blipFill>
        <p:spPr bwMode="auto">
          <a:xfrm>
            <a:off x="3488180" y="3868602"/>
            <a:ext cx="5655819" cy="282132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9"/>
          <p:cNvSpPr txBox="1">
            <a:spLocks noChangeArrowheads="1"/>
          </p:cNvSpPr>
          <p:nvPr/>
        </p:nvSpPr>
        <p:spPr bwMode="auto">
          <a:xfrm>
            <a:off x="1541463" y="614363"/>
            <a:ext cx="7173912" cy="2948499"/>
          </a:xfrm>
          <a:prstGeom prst="rect">
            <a:avLst/>
          </a:prstGeom>
          <a:noFill/>
          <a:ln w="9525">
            <a:noFill/>
            <a:miter lim="800000"/>
            <a:headEnd/>
            <a:tailEnd/>
          </a:ln>
        </p:spPr>
        <p:txBody>
          <a:bodyPr>
            <a:spAutoFit/>
          </a:bodyPr>
          <a:lstStyle/>
          <a:p>
            <a:pPr marL="85725">
              <a:lnSpc>
                <a:spcPct val="80000"/>
              </a:lnSpc>
              <a:spcBef>
                <a:spcPts val="0"/>
              </a:spcBef>
              <a:defRPr/>
            </a:pPr>
            <a:endParaRPr lang="en-GB" dirty="0"/>
          </a:p>
          <a:p>
            <a:pPr marL="85725">
              <a:lnSpc>
                <a:spcPct val="80000"/>
              </a:lnSpc>
              <a:spcBef>
                <a:spcPts val="0"/>
              </a:spcBef>
              <a:defRPr/>
            </a:pPr>
            <a:r>
              <a:rPr lang="en-GB" sz="2800" b="0" dirty="0" smtClean="0"/>
              <a:t>3. Code of Conduct</a:t>
            </a:r>
            <a:endParaRPr lang="en-GB" sz="2800" b="0" dirty="0"/>
          </a:p>
          <a:p>
            <a:pPr marL="85725">
              <a:lnSpc>
                <a:spcPct val="80000"/>
              </a:lnSpc>
              <a:spcBef>
                <a:spcPts val="0"/>
              </a:spcBef>
              <a:defRPr/>
            </a:pPr>
            <a:endParaRPr lang="en-GB" sz="2000" b="0" dirty="0"/>
          </a:p>
          <a:p>
            <a:pPr marL="85725">
              <a:lnSpc>
                <a:spcPct val="80000"/>
              </a:lnSpc>
              <a:spcBef>
                <a:spcPts val="0"/>
              </a:spcBef>
              <a:defRPr/>
            </a:pPr>
            <a:r>
              <a:rPr lang="en-GB" sz="2000" b="0" dirty="0" smtClean="0"/>
              <a:t>What issues should the code of conduct cover, and what stance should be taken?</a:t>
            </a:r>
          </a:p>
          <a:p>
            <a:pPr marL="85725">
              <a:lnSpc>
                <a:spcPct val="80000"/>
              </a:lnSpc>
              <a:spcBef>
                <a:spcPts val="0"/>
              </a:spcBef>
              <a:defRPr/>
            </a:pPr>
            <a:endParaRPr lang="en-GB" sz="2000" b="0" dirty="0"/>
          </a:p>
          <a:p>
            <a:pPr marL="514350" indent="-428625">
              <a:lnSpc>
                <a:spcPct val="80000"/>
              </a:lnSpc>
              <a:spcBef>
                <a:spcPts val="0"/>
              </a:spcBef>
              <a:defRPr/>
            </a:pPr>
            <a:r>
              <a:rPr lang="en-GB" sz="2000" b="0" dirty="0" smtClean="0"/>
              <a:t>Similar codes do exist:</a:t>
            </a:r>
          </a:p>
          <a:p>
            <a:pPr marL="514350" indent="-428625">
              <a:lnSpc>
                <a:spcPct val="80000"/>
              </a:lnSpc>
              <a:spcBef>
                <a:spcPts val="0"/>
              </a:spcBef>
              <a:defRPr/>
            </a:pPr>
            <a:endParaRPr lang="en-GB" sz="2000" b="0" dirty="0"/>
          </a:p>
          <a:p>
            <a:pPr marL="514350" indent="-428625">
              <a:lnSpc>
                <a:spcPct val="80000"/>
              </a:lnSpc>
              <a:spcBef>
                <a:spcPts val="0"/>
              </a:spcBef>
              <a:buFont typeface="Arial" pitchFamily="34" charset="0"/>
              <a:buChar char="•"/>
              <a:defRPr/>
            </a:pPr>
            <a:r>
              <a:rPr lang="en-GB" sz="2000" b="0" dirty="0" smtClean="0"/>
              <a:t>The Oslo Agreement </a:t>
            </a:r>
          </a:p>
          <a:p>
            <a:pPr marL="514350" indent="-428625">
              <a:lnSpc>
                <a:spcPct val="80000"/>
              </a:lnSpc>
              <a:spcBef>
                <a:spcPts val="0"/>
              </a:spcBef>
              <a:buFont typeface="Arial" pitchFamily="34" charset="0"/>
              <a:buChar char="•"/>
              <a:defRPr/>
            </a:pPr>
            <a:endParaRPr lang="en-GB" sz="2000" b="0" dirty="0"/>
          </a:p>
          <a:p>
            <a:pPr marL="514350" indent="-428625">
              <a:lnSpc>
                <a:spcPct val="80000"/>
              </a:lnSpc>
              <a:spcBef>
                <a:spcPts val="0"/>
              </a:spcBef>
              <a:buFont typeface="Arial" pitchFamily="34" charset="0"/>
              <a:buChar char="•"/>
              <a:defRPr/>
            </a:pPr>
            <a:r>
              <a:rPr lang="en-GB" sz="2000" b="0" dirty="0" smtClean="0"/>
              <a:t>The Red Cross code of conduct</a:t>
            </a:r>
            <a:endParaRPr lang="en-GB" sz="2000" b="0" dirty="0"/>
          </a:p>
        </p:txBody>
      </p:sp>
      <p:sp>
        <p:nvSpPr>
          <p:cNvPr id="3" name="Rectangle 3"/>
          <p:cNvSpPr>
            <a:spLocks noChangeArrowheads="1"/>
          </p:cNvSpPr>
          <p:nvPr/>
        </p:nvSpPr>
        <p:spPr bwMode="auto">
          <a:xfrm>
            <a:off x="1360488" y="-36513"/>
            <a:ext cx="7280275" cy="646113"/>
          </a:xfrm>
          <a:prstGeom prst="rect">
            <a:avLst/>
          </a:prstGeom>
          <a:noFill/>
          <a:ln w="9525">
            <a:noFill/>
            <a:miter lim="800000"/>
            <a:headEnd/>
            <a:tailEnd/>
          </a:ln>
        </p:spPr>
        <p:txBody>
          <a:bodyPr anchor="ctr">
            <a:spAutoFit/>
          </a:bodyPr>
          <a:lstStyle/>
          <a:p>
            <a:pPr marL="177800"/>
            <a:r>
              <a:rPr lang="en-GB" sz="3600" dirty="0">
                <a:solidFill>
                  <a:schemeClr val="bg1"/>
                </a:solidFill>
              </a:rPr>
              <a:t>Breakout groups</a:t>
            </a:r>
            <a:endParaRPr lang="en-GB" sz="3600" b="0" dirty="0">
              <a:solidFill>
                <a:schemeClr val="bg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9"/>
          <p:cNvSpPr txBox="1">
            <a:spLocks noChangeArrowheads="1"/>
          </p:cNvSpPr>
          <p:nvPr/>
        </p:nvSpPr>
        <p:spPr bwMode="auto">
          <a:xfrm>
            <a:off x="1541463" y="688820"/>
            <a:ext cx="7173912" cy="5533823"/>
          </a:xfrm>
          <a:prstGeom prst="rect">
            <a:avLst/>
          </a:prstGeom>
          <a:noFill/>
          <a:ln w="9525">
            <a:noFill/>
            <a:miter lim="800000"/>
            <a:headEnd/>
            <a:tailEnd/>
          </a:ln>
        </p:spPr>
        <p:txBody>
          <a:bodyPr>
            <a:spAutoFit/>
          </a:bodyPr>
          <a:lstStyle/>
          <a:p>
            <a:pPr marL="85725">
              <a:lnSpc>
                <a:spcPct val="80000"/>
              </a:lnSpc>
              <a:spcBef>
                <a:spcPts val="0"/>
              </a:spcBef>
              <a:defRPr/>
            </a:pPr>
            <a:r>
              <a:rPr lang="en-GB" sz="1600" dirty="0"/>
              <a:t/>
            </a:r>
            <a:br>
              <a:rPr lang="en-GB" sz="1600" dirty="0"/>
            </a:br>
            <a:r>
              <a:rPr lang="en-GB" sz="2800" b="0" dirty="0"/>
              <a:t>Principles of Conduct for The International Red Cross and Red Crescent Movement</a:t>
            </a:r>
            <a:endParaRPr lang="en-GB" sz="2800" b="0" dirty="0" smtClean="0"/>
          </a:p>
          <a:p>
            <a:pPr marL="342900" indent="-342900">
              <a:buFont typeface="+mj-lt"/>
              <a:buAutoNum type="arabicPeriod"/>
            </a:pPr>
            <a:endParaRPr lang="en-GB" sz="2000" b="0" dirty="0"/>
          </a:p>
          <a:p>
            <a:pPr marL="342900" indent="-342900">
              <a:buFont typeface="+mj-lt"/>
              <a:buAutoNum type="arabicPeriod"/>
            </a:pPr>
            <a:r>
              <a:rPr lang="en-GB" sz="2000" b="0" dirty="0" smtClean="0"/>
              <a:t>The humanitarian imperative comes first.</a:t>
            </a:r>
            <a:br>
              <a:rPr lang="en-GB" sz="2000" b="0" dirty="0" smtClean="0"/>
            </a:br>
            <a:endParaRPr lang="en-GB" sz="2000" b="0" dirty="0" smtClean="0"/>
          </a:p>
          <a:p>
            <a:pPr marL="342900" indent="-342900">
              <a:buFont typeface="+mj-lt"/>
              <a:buAutoNum type="arabicPeriod"/>
            </a:pPr>
            <a:r>
              <a:rPr lang="en-GB" sz="2000" b="0" dirty="0" smtClean="0"/>
              <a:t>Aid is given regardless of the race, creed or nationality of the recipients and without adverse distinction of any kind. Aid priorities are calculated on the basis of need alone.</a:t>
            </a:r>
            <a:br>
              <a:rPr lang="en-GB" sz="2000" b="0" dirty="0" smtClean="0"/>
            </a:br>
            <a:endParaRPr lang="en-GB" sz="2000" b="0" dirty="0" smtClean="0"/>
          </a:p>
          <a:p>
            <a:pPr marL="342900" indent="-342900">
              <a:buFont typeface="+mj-lt"/>
              <a:buAutoNum type="arabicPeriod"/>
            </a:pPr>
            <a:r>
              <a:rPr lang="en-GB" sz="2000" b="0" dirty="0" smtClean="0"/>
              <a:t>Aid will not be used to further a particular political or religious standpoint.</a:t>
            </a:r>
            <a:br>
              <a:rPr lang="en-GB" sz="2000" b="0" dirty="0" smtClean="0"/>
            </a:br>
            <a:endParaRPr lang="en-GB" sz="2000" b="0" dirty="0" smtClean="0"/>
          </a:p>
          <a:p>
            <a:pPr marL="342900" indent="-342900">
              <a:buFont typeface="+mj-lt"/>
              <a:buAutoNum type="arabicPeriod"/>
            </a:pPr>
            <a:r>
              <a:rPr lang="en-GB" sz="2000" b="0" dirty="0" smtClean="0"/>
              <a:t>We shall endeavour not to act as instruments of government foreign policy.</a:t>
            </a:r>
            <a:br>
              <a:rPr lang="en-GB" sz="2000" b="0" dirty="0" smtClean="0"/>
            </a:br>
            <a:endParaRPr lang="en-GB" sz="2000" b="0" dirty="0" smtClean="0"/>
          </a:p>
          <a:p>
            <a:pPr marL="342900" indent="-342900">
              <a:buFont typeface="+mj-lt"/>
              <a:buAutoNum type="arabicPeriod"/>
            </a:pPr>
            <a:r>
              <a:rPr lang="en-GB" sz="2000" b="0" dirty="0" smtClean="0"/>
              <a:t>We shall respect culture and custom.</a:t>
            </a:r>
            <a:r>
              <a:rPr lang="en-GB" sz="1600" b="0" dirty="0" smtClean="0"/>
              <a:t/>
            </a:r>
            <a:br>
              <a:rPr lang="en-GB" sz="1600" b="0" dirty="0" smtClean="0"/>
            </a:br>
            <a:endParaRPr lang="en-GB" sz="1600" b="0" dirty="0" smtClean="0"/>
          </a:p>
        </p:txBody>
      </p:sp>
      <p:pic>
        <p:nvPicPr>
          <p:cNvPr id="3" name="Picture 3"/>
          <p:cNvPicPr>
            <a:picLocks noChangeAspect="1" noChangeArrowheads="1"/>
          </p:cNvPicPr>
          <p:nvPr/>
        </p:nvPicPr>
        <p:blipFill>
          <a:blip r:embed="rId2" cstate="print"/>
          <a:srcRect l="14112" t="50000" r="54860" b="26519"/>
          <a:stretch>
            <a:fillRect/>
          </a:stretch>
        </p:blipFill>
        <p:spPr bwMode="auto">
          <a:xfrm>
            <a:off x="0" y="869796"/>
            <a:ext cx="1541463" cy="930310"/>
          </a:xfrm>
          <a:prstGeom prst="rect">
            <a:avLst/>
          </a:prstGeom>
          <a:noFill/>
          <a:ln w="9525">
            <a:noFill/>
            <a:miter lim="800000"/>
            <a:headEnd/>
            <a:tailEnd/>
          </a:ln>
        </p:spPr>
      </p:pic>
      <p:sp>
        <p:nvSpPr>
          <p:cNvPr id="4" name="Rectangle 3"/>
          <p:cNvSpPr>
            <a:spLocks noChangeArrowheads="1"/>
          </p:cNvSpPr>
          <p:nvPr/>
        </p:nvSpPr>
        <p:spPr bwMode="auto">
          <a:xfrm>
            <a:off x="1360488" y="-36513"/>
            <a:ext cx="7280275" cy="646113"/>
          </a:xfrm>
          <a:prstGeom prst="rect">
            <a:avLst/>
          </a:prstGeom>
          <a:noFill/>
          <a:ln w="9525">
            <a:noFill/>
            <a:miter lim="800000"/>
            <a:headEnd/>
            <a:tailEnd/>
          </a:ln>
        </p:spPr>
        <p:txBody>
          <a:bodyPr anchor="ctr">
            <a:spAutoFit/>
          </a:bodyPr>
          <a:lstStyle/>
          <a:p>
            <a:pPr marL="177800"/>
            <a:r>
              <a:rPr lang="en-GB" sz="3600" dirty="0">
                <a:solidFill>
                  <a:schemeClr val="bg1"/>
                </a:solidFill>
              </a:rPr>
              <a:t>Breakout groups</a:t>
            </a:r>
            <a:endParaRPr lang="en-GB" sz="3600" b="0" dirty="0">
              <a:solidFill>
                <a:schemeClr val="bg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l="14112" t="50000" r="54860" b="26519"/>
          <a:stretch>
            <a:fillRect/>
          </a:stretch>
        </p:blipFill>
        <p:spPr bwMode="auto">
          <a:xfrm>
            <a:off x="0" y="869796"/>
            <a:ext cx="1541463" cy="930310"/>
          </a:xfrm>
          <a:prstGeom prst="rect">
            <a:avLst/>
          </a:prstGeom>
          <a:noFill/>
          <a:ln w="9525">
            <a:noFill/>
            <a:miter lim="800000"/>
            <a:headEnd/>
            <a:tailEnd/>
          </a:ln>
        </p:spPr>
      </p:pic>
      <p:sp>
        <p:nvSpPr>
          <p:cNvPr id="4" name="Text Box 19"/>
          <p:cNvSpPr txBox="1">
            <a:spLocks noChangeArrowheads="1"/>
          </p:cNvSpPr>
          <p:nvPr/>
        </p:nvSpPr>
        <p:spPr bwMode="auto">
          <a:xfrm>
            <a:off x="1541463" y="545946"/>
            <a:ext cx="7173912" cy="5681555"/>
          </a:xfrm>
          <a:prstGeom prst="rect">
            <a:avLst/>
          </a:prstGeom>
          <a:noFill/>
          <a:ln w="9525">
            <a:noFill/>
            <a:miter lim="800000"/>
            <a:headEnd/>
            <a:tailEnd/>
          </a:ln>
        </p:spPr>
        <p:txBody>
          <a:bodyPr>
            <a:spAutoFit/>
          </a:bodyPr>
          <a:lstStyle/>
          <a:p>
            <a:pPr marL="85725">
              <a:lnSpc>
                <a:spcPct val="80000"/>
              </a:lnSpc>
              <a:spcBef>
                <a:spcPts val="0"/>
              </a:spcBef>
              <a:defRPr/>
            </a:pPr>
            <a:r>
              <a:rPr lang="en-GB" sz="2800" b="0" dirty="0"/>
              <a:t/>
            </a:r>
            <a:br>
              <a:rPr lang="en-GB" sz="2800" b="0" dirty="0"/>
            </a:br>
            <a:r>
              <a:rPr lang="en-GB" sz="2800" b="0" dirty="0"/>
              <a:t>Principles of Conduct for The International Red Cross and Red Crescent </a:t>
            </a:r>
            <a:r>
              <a:rPr lang="en-GB" sz="2800" b="0" dirty="0" smtClean="0"/>
              <a:t>Movement</a:t>
            </a:r>
          </a:p>
          <a:p>
            <a:pPr marL="342900" indent="-342900">
              <a:buFont typeface="+mj-lt"/>
              <a:buAutoNum type="arabicPeriod"/>
            </a:pPr>
            <a:endParaRPr lang="en-GB" sz="2000" b="0" dirty="0"/>
          </a:p>
          <a:p>
            <a:pPr marL="342900" indent="-342900">
              <a:buFont typeface="+mj-lt"/>
              <a:buAutoNum type="arabicPeriod" startAt="6"/>
            </a:pPr>
            <a:r>
              <a:rPr lang="en-GB" sz="2000" b="0" dirty="0" smtClean="0"/>
              <a:t>The humanitarian imperative comes first.</a:t>
            </a:r>
            <a:br>
              <a:rPr lang="en-GB" sz="2000" b="0" dirty="0" smtClean="0"/>
            </a:br>
            <a:endParaRPr lang="en-GB" sz="2000" b="0" dirty="0" smtClean="0"/>
          </a:p>
          <a:p>
            <a:pPr marL="342900" indent="-342900">
              <a:buFont typeface="+mj-lt"/>
              <a:buAutoNum type="arabicPeriod" startAt="6"/>
            </a:pPr>
            <a:r>
              <a:rPr lang="en-GB" sz="2000" b="0" dirty="0" smtClean="0"/>
              <a:t>Aid is given regardless of the race, creed or nationality of the recipients and without adverse distinction of any kind. Aid priorities are calculated on the basis of need alone.</a:t>
            </a:r>
            <a:br>
              <a:rPr lang="en-GB" sz="2000" b="0" dirty="0" smtClean="0"/>
            </a:br>
            <a:endParaRPr lang="en-GB" sz="2000" b="0" dirty="0" smtClean="0"/>
          </a:p>
          <a:p>
            <a:pPr marL="342900" indent="-342900">
              <a:buFont typeface="+mj-lt"/>
              <a:buAutoNum type="arabicPeriod" startAt="6"/>
            </a:pPr>
            <a:r>
              <a:rPr lang="en-GB" sz="2000" b="0" dirty="0" smtClean="0"/>
              <a:t>Aid will not be used to further a particular political or religious standpoint.</a:t>
            </a:r>
            <a:br>
              <a:rPr lang="en-GB" sz="2000" b="0" dirty="0" smtClean="0"/>
            </a:br>
            <a:endParaRPr lang="en-GB" sz="2000" b="0" dirty="0" smtClean="0"/>
          </a:p>
          <a:p>
            <a:pPr marL="342900" indent="-342900">
              <a:buFont typeface="+mj-lt"/>
              <a:buAutoNum type="arabicPeriod" startAt="6"/>
            </a:pPr>
            <a:r>
              <a:rPr lang="en-GB" sz="2000" b="0" dirty="0" smtClean="0"/>
              <a:t>We shall endeavour not to act as instruments of government foreign policy.</a:t>
            </a:r>
            <a:br>
              <a:rPr lang="en-GB" sz="2000" b="0" dirty="0" smtClean="0"/>
            </a:br>
            <a:endParaRPr lang="en-GB" sz="2000" b="0" dirty="0" smtClean="0"/>
          </a:p>
          <a:p>
            <a:pPr marL="342900" indent="-342900">
              <a:buFont typeface="+mj-lt"/>
              <a:buAutoNum type="arabicPeriod" startAt="6"/>
            </a:pPr>
            <a:r>
              <a:rPr lang="en-GB" sz="2000" b="0" dirty="0" smtClean="0"/>
              <a:t>We shall respect culture and custom. </a:t>
            </a:r>
            <a:r>
              <a:rPr lang="en-GB" sz="1600" b="0" dirty="0" smtClean="0"/>
              <a:t/>
            </a:r>
            <a:br>
              <a:rPr lang="en-GB" sz="1600" b="0" dirty="0" smtClean="0"/>
            </a:br>
            <a:endParaRPr lang="en-GB" sz="1600" b="0" dirty="0" smtClean="0"/>
          </a:p>
        </p:txBody>
      </p:sp>
      <p:sp>
        <p:nvSpPr>
          <p:cNvPr id="5" name="Rectangle 4"/>
          <p:cNvSpPr>
            <a:spLocks noChangeArrowheads="1"/>
          </p:cNvSpPr>
          <p:nvPr/>
        </p:nvSpPr>
        <p:spPr bwMode="auto">
          <a:xfrm>
            <a:off x="1360488" y="-36513"/>
            <a:ext cx="7280275" cy="646113"/>
          </a:xfrm>
          <a:prstGeom prst="rect">
            <a:avLst/>
          </a:prstGeom>
          <a:noFill/>
          <a:ln w="9525">
            <a:noFill/>
            <a:miter lim="800000"/>
            <a:headEnd/>
            <a:tailEnd/>
          </a:ln>
        </p:spPr>
        <p:txBody>
          <a:bodyPr anchor="ctr">
            <a:spAutoFit/>
          </a:bodyPr>
          <a:lstStyle/>
          <a:p>
            <a:pPr marL="177800"/>
            <a:r>
              <a:rPr lang="en-GB" sz="3600" dirty="0">
                <a:solidFill>
                  <a:schemeClr val="bg1"/>
                </a:solidFill>
              </a:rPr>
              <a:t>Breakout groups</a:t>
            </a:r>
            <a:endParaRPr lang="en-GB" sz="3600" b="0" dirty="0">
              <a:solidFill>
                <a:schemeClr val="bg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9" name="Picture 5" descr="workshop icon.png"/>
          <p:cNvPicPr>
            <a:picLocks noChangeAspect="1"/>
          </p:cNvPicPr>
          <p:nvPr/>
        </p:nvPicPr>
        <p:blipFill>
          <a:blip r:embed="rId2" cstate="print"/>
          <a:srcRect/>
          <a:stretch>
            <a:fillRect/>
          </a:stretch>
        </p:blipFill>
        <p:spPr bwMode="auto">
          <a:xfrm>
            <a:off x="0" y="1568450"/>
            <a:ext cx="1517650" cy="1517650"/>
          </a:xfrm>
          <a:prstGeom prst="rect">
            <a:avLst/>
          </a:prstGeom>
          <a:noFill/>
          <a:ln w="9525">
            <a:noFill/>
            <a:miter lim="800000"/>
            <a:headEnd/>
            <a:tailEnd/>
          </a:ln>
        </p:spPr>
      </p:pic>
      <p:sp>
        <p:nvSpPr>
          <p:cNvPr id="6" name="Text Box 19"/>
          <p:cNvSpPr txBox="1">
            <a:spLocks noChangeArrowheads="1"/>
          </p:cNvSpPr>
          <p:nvPr/>
        </p:nvSpPr>
        <p:spPr bwMode="auto">
          <a:xfrm>
            <a:off x="1541463" y="614363"/>
            <a:ext cx="7173912" cy="5656933"/>
          </a:xfrm>
          <a:prstGeom prst="rect">
            <a:avLst/>
          </a:prstGeom>
          <a:noFill/>
          <a:ln w="9525">
            <a:noFill/>
            <a:miter lim="800000"/>
            <a:headEnd/>
            <a:tailEnd/>
          </a:ln>
        </p:spPr>
        <p:txBody>
          <a:bodyPr>
            <a:spAutoFit/>
          </a:bodyPr>
          <a:lstStyle/>
          <a:p>
            <a:pPr marL="85725">
              <a:lnSpc>
                <a:spcPct val="80000"/>
              </a:lnSpc>
              <a:spcBef>
                <a:spcPts val="0"/>
              </a:spcBef>
              <a:defRPr/>
            </a:pPr>
            <a:endParaRPr lang="en-GB" dirty="0"/>
          </a:p>
          <a:p>
            <a:pPr marL="85725">
              <a:lnSpc>
                <a:spcPct val="80000"/>
              </a:lnSpc>
              <a:spcBef>
                <a:spcPts val="0"/>
              </a:spcBef>
              <a:defRPr/>
            </a:pPr>
            <a:r>
              <a:rPr lang="en-GB" sz="2800" b="0" dirty="0" smtClean="0"/>
              <a:t>Breakout group activities</a:t>
            </a:r>
            <a:endParaRPr lang="en-GB" sz="2800" b="0" dirty="0"/>
          </a:p>
          <a:p>
            <a:pPr marL="85725">
              <a:lnSpc>
                <a:spcPct val="80000"/>
              </a:lnSpc>
              <a:spcBef>
                <a:spcPts val="0"/>
              </a:spcBef>
              <a:defRPr/>
            </a:pPr>
            <a:endParaRPr lang="en-GB" sz="2000" b="0" dirty="0"/>
          </a:p>
          <a:p>
            <a:pPr marL="514350" indent="-428625">
              <a:lnSpc>
                <a:spcPct val="80000"/>
              </a:lnSpc>
              <a:spcBef>
                <a:spcPts val="0"/>
              </a:spcBef>
              <a:defRPr/>
            </a:pPr>
            <a:endParaRPr lang="en-GB" sz="2000" b="0" dirty="0"/>
          </a:p>
          <a:p>
            <a:pPr marL="542925" indent="-457200">
              <a:lnSpc>
                <a:spcPct val="80000"/>
              </a:lnSpc>
              <a:spcBef>
                <a:spcPts val="0"/>
              </a:spcBef>
              <a:buFont typeface="+mj-lt"/>
              <a:buAutoNum type="arabicPeriod"/>
              <a:defRPr/>
            </a:pPr>
            <a:r>
              <a:rPr lang="en-GB" sz="2000" dirty="0" smtClean="0"/>
              <a:t>Discuss</a:t>
            </a:r>
            <a:r>
              <a:rPr lang="en-GB" sz="2000" b="0" dirty="0" smtClean="0"/>
              <a:t> the selected topic within each group </a:t>
            </a:r>
          </a:p>
          <a:p>
            <a:pPr marL="542925" indent="-457200">
              <a:lnSpc>
                <a:spcPct val="80000"/>
              </a:lnSpc>
              <a:spcBef>
                <a:spcPts val="0"/>
              </a:spcBef>
              <a:buFont typeface="+mj-lt"/>
              <a:buAutoNum type="arabicPeriod"/>
              <a:defRPr/>
            </a:pPr>
            <a:endParaRPr lang="en-GB" sz="2000" b="0" dirty="0" smtClean="0"/>
          </a:p>
          <a:p>
            <a:pPr marL="542925" indent="-457200">
              <a:lnSpc>
                <a:spcPct val="80000"/>
              </a:lnSpc>
              <a:spcBef>
                <a:spcPts val="0"/>
              </a:spcBef>
              <a:buFont typeface="+mj-lt"/>
              <a:buAutoNum type="arabicPeriod"/>
              <a:defRPr/>
            </a:pPr>
            <a:endParaRPr lang="en-GB" sz="2000" b="0" dirty="0" smtClean="0"/>
          </a:p>
          <a:p>
            <a:pPr marL="542925" indent="-457200">
              <a:lnSpc>
                <a:spcPct val="80000"/>
              </a:lnSpc>
              <a:spcBef>
                <a:spcPts val="0"/>
              </a:spcBef>
              <a:buFont typeface="+mj-lt"/>
              <a:buAutoNum type="arabicPeriod"/>
              <a:defRPr/>
            </a:pPr>
            <a:r>
              <a:rPr lang="en-GB" sz="2000" b="0" dirty="0" smtClean="0"/>
              <a:t>Identify </a:t>
            </a:r>
            <a:r>
              <a:rPr lang="en-GB" sz="2000" dirty="0" smtClean="0"/>
              <a:t>who</a:t>
            </a:r>
            <a:r>
              <a:rPr lang="en-GB" sz="2000" b="0" dirty="0" smtClean="0"/>
              <a:t> will lead and who will participate in future meetings</a:t>
            </a:r>
          </a:p>
          <a:p>
            <a:pPr marL="542925" indent="-457200">
              <a:lnSpc>
                <a:spcPct val="80000"/>
              </a:lnSpc>
              <a:spcBef>
                <a:spcPts val="0"/>
              </a:spcBef>
              <a:buFont typeface="+mj-lt"/>
              <a:buAutoNum type="arabicPeriod"/>
              <a:defRPr/>
            </a:pPr>
            <a:endParaRPr lang="en-GB" sz="2000" b="0" dirty="0" smtClean="0"/>
          </a:p>
          <a:p>
            <a:pPr marL="542925" indent="-457200">
              <a:lnSpc>
                <a:spcPct val="80000"/>
              </a:lnSpc>
              <a:spcBef>
                <a:spcPts val="0"/>
              </a:spcBef>
              <a:buFont typeface="+mj-lt"/>
              <a:buAutoNum type="arabicPeriod"/>
              <a:defRPr/>
            </a:pPr>
            <a:endParaRPr lang="en-GB" sz="2000" b="0" dirty="0" smtClean="0"/>
          </a:p>
          <a:p>
            <a:pPr marL="542925" indent="-457200">
              <a:lnSpc>
                <a:spcPct val="80000"/>
              </a:lnSpc>
              <a:spcBef>
                <a:spcPts val="0"/>
              </a:spcBef>
              <a:buFont typeface="+mj-lt"/>
              <a:buAutoNum type="arabicPeriod"/>
              <a:defRPr/>
            </a:pPr>
            <a:r>
              <a:rPr lang="en-GB" sz="2000" b="0" dirty="0" smtClean="0"/>
              <a:t>Define </a:t>
            </a:r>
            <a:r>
              <a:rPr lang="en-GB" sz="2000" dirty="0" smtClean="0"/>
              <a:t>how</a:t>
            </a:r>
            <a:r>
              <a:rPr lang="en-GB" sz="2000" b="0" dirty="0" smtClean="0"/>
              <a:t> participants will meet and when</a:t>
            </a:r>
          </a:p>
          <a:p>
            <a:pPr marL="542925" indent="-457200">
              <a:lnSpc>
                <a:spcPct val="80000"/>
              </a:lnSpc>
              <a:spcBef>
                <a:spcPts val="0"/>
              </a:spcBef>
              <a:buFont typeface="+mj-lt"/>
              <a:buAutoNum type="arabicPeriod"/>
              <a:defRPr/>
            </a:pPr>
            <a:endParaRPr lang="en-GB" sz="2000" b="0" dirty="0" smtClean="0"/>
          </a:p>
          <a:p>
            <a:pPr marL="542925" indent="-457200">
              <a:lnSpc>
                <a:spcPct val="80000"/>
              </a:lnSpc>
              <a:spcBef>
                <a:spcPts val="0"/>
              </a:spcBef>
              <a:buFont typeface="+mj-lt"/>
              <a:buAutoNum type="arabicPeriod"/>
              <a:defRPr/>
            </a:pPr>
            <a:endParaRPr lang="en-GB" sz="2000" b="0" dirty="0" smtClean="0"/>
          </a:p>
          <a:p>
            <a:pPr marL="542925" indent="-457200">
              <a:lnSpc>
                <a:spcPct val="80000"/>
              </a:lnSpc>
              <a:spcBef>
                <a:spcPts val="0"/>
              </a:spcBef>
              <a:buFont typeface="+mj-lt"/>
              <a:buAutoNum type="arabicPeriod"/>
              <a:defRPr/>
            </a:pPr>
            <a:r>
              <a:rPr lang="en-GB" sz="2000" b="0" dirty="0" smtClean="0"/>
              <a:t>Form </a:t>
            </a:r>
            <a:r>
              <a:rPr lang="en-GB" sz="2000" dirty="0" smtClean="0"/>
              <a:t>working groups </a:t>
            </a:r>
            <a:r>
              <a:rPr lang="en-GB" sz="2000" b="0" dirty="0" smtClean="0"/>
              <a:t>to continue progress on these topics</a:t>
            </a:r>
          </a:p>
          <a:p>
            <a:pPr marL="542925" indent="-457200">
              <a:lnSpc>
                <a:spcPct val="80000"/>
              </a:lnSpc>
              <a:spcBef>
                <a:spcPts val="0"/>
              </a:spcBef>
              <a:buFont typeface="+mj-lt"/>
              <a:buAutoNum type="arabicPeriod"/>
              <a:defRPr/>
            </a:pPr>
            <a:endParaRPr lang="en-GB" sz="2000" b="0" dirty="0" smtClean="0"/>
          </a:p>
          <a:p>
            <a:pPr marL="542925" indent="-457200">
              <a:lnSpc>
                <a:spcPct val="80000"/>
              </a:lnSpc>
              <a:spcBef>
                <a:spcPts val="0"/>
              </a:spcBef>
              <a:buFont typeface="+mj-lt"/>
              <a:buAutoNum type="arabicPeriod"/>
              <a:defRPr/>
            </a:pPr>
            <a:endParaRPr lang="en-GB" sz="2000" b="0" dirty="0" smtClean="0"/>
          </a:p>
          <a:p>
            <a:pPr marL="542925" indent="-457200">
              <a:lnSpc>
                <a:spcPct val="80000"/>
              </a:lnSpc>
              <a:spcBef>
                <a:spcPts val="0"/>
              </a:spcBef>
              <a:buFont typeface="+mj-lt"/>
              <a:buAutoNum type="arabicPeriod"/>
              <a:defRPr/>
            </a:pPr>
            <a:r>
              <a:rPr lang="en-GB" sz="2000" b="0" dirty="0" smtClean="0"/>
              <a:t>Produce </a:t>
            </a:r>
            <a:r>
              <a:rPr lang="en-GB" sz="2000" dirty="0" smtClean="0"/>
              <a:t>Terms of Reference </a:t>
            </a:r>
            <a:r>
              <a:rPr lang="en-GB" sz="2000" b="0" dirty="0" smtClean="0"/>
              <a:t>for the working group</a:t>
            </a:r>
          </a:p>
          <a:p>
            <a:pPr marL="542925" indent="-457200">
              <a:lnSpc>
                <a:spcPct val="80000"/>
              </a:lnSpc>
              <a:spcBef>
                <a:spcPts val="0"/>
              </a:spcBef>
              <a:buFont typeface="+mj-lt"/>
              <a:buAutoNum type="arabicPeriod"/>
              <a:defRPr/>
            </a:pPr>
            <a:endParaRPr lang="en-GB" sz="2000" b="0" dirty="0" smtClean="0"/>
          </a:p>
          <a:p>
            <a:pPr marL="542925" indent="-457200">
              <a:lnSpc>
                <a:spcPct val="80000"/>
              </a:lnSpc>
              <a:spcBef>
                <a:spcPts val="0"/>
              </a:spcBef>
              <a:buFont typeface="+mj-lt"/>
              <a:buAutoNum type="arabicPeriod"/>
              <a:defRPr/>
            </a:pPr>
            <a:endParaRPr lang="en-GB" sz="2000" b="0" dirty="0" smtClean="0"/>
          </a:p>
          <a:p>
            <a:pPr marL="542925" indent="-457200">
              <a:lnSpc>
                <a:spcPct val="80000"/>
              </a:lnSpc>
              <a:spcBef>
                <a:spcPts val="0"/>
              </a:spcBef>
              <a:buFont typeface="+mj-lt"/>
              <a:buAutoNum type="arabicPeriod"/>
              <a:defRPr/>
            </a:pPr>
            <a:r>
              <a:rPr lang="en-GB" sz="2000" b="0" dirty="0" smtClean="0"/>
              <a:t>Plan what </a:t>
            </a:r>
            <a:r>
              <a:rPr lang="en-GB" sz="2000" dirty="0" smtClean="0"/>
              <a:t>outputs</a:t>
            </a:r>
            <a:r>
              <a:rPr lang="en-GB" sz="2000" b="0" dirty="0" smtClean="0"/>
              <a:t> are to be expected by SM11a</a:t>
            </a:r>
            <a:endParaRPr lang="en-GB" sz="2000" b="0" dirty="0"/>
          </a:p>
        </p:txBody>
      </p:sp>
      <p:sp>
        <p:nvSpPr>
          <p:cNvPr id="7" name="Rectangle 3"/>
          <p:cNvSpPr>
            <a:spLocks noChangeArrowheads="1"/>
          </p:cNvSpPr>
          <p:nvPr/>
        </p:nvSpPr>
        <p:spPr bwMode="auto">
          <a:xfrm>
            <a:off x="1360488" y="-36513"/>
            <a:ext cx="7280275" cy="646113"/>
          </a:xfrm>
          <a:prstGeom prst="rect">
            <a:avLst/>
          </a:prstGeom>
          <a:noFill/>
          <a:ln w="9525">
            <a:noFill/>
            <a:miter lim="800000"/>
            <a:headEnd/>
            <a:tailEnd/>
          </a:ln>
        </p:spPr>
        <p:txBody>
          <a:bodyPr anchor="ctr">
            <a:spAutoFit/>
          </a:bodyPr>
          <a:lstStyle/>
          <a:p>
            <a:pPr marL="177800"/>
            <a:r>
              <a:rPr lang="en-GB" sz="3600" dirty="0">
                <a:solidFill>
                  <a:schemeClr val="bg1"/>
                </a:solidFill>
              </a:rPr>
              <a:t>Breakout groups</a:t>
            </a:r>
            <a:endParaRPr lang="en-GB" sz="3600" b="0" dirty="0">
              <a:solidFill>
                <a:schemeClr val="bg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9" name="Picture 5" descr="workshop icon.png"/>
          <p:cNvPicPr>
            <a:picLocks noChangeAspect="1"/>
          </p:cNvPicPr>
          <p:nvPr/>
        </p:nvPicPr>
        <p:blipFill>
          <a:blip r:embed="rId2" cstate="print"/>
          <a:srcRect/>
          <a:stretch>
            <a:fillRect/>
          </a:stretch>
        </p:blipFill>
        <p:spPr bwMode="auto">
          <a:xfrm>
            <a:off x="0" y="1568450"/>
            <a:ext cx="1517650" cy="1517650"/>
          </a:xfrm>
          <a:prstGeom prst="rect">
            <a:avLst/>
          </a:prstGeom>
          <a:noFill/>
          <a:ln w="9525">
            <a:noFill/>
            <a:miter lim="800000"/>
            <a:headEnd/>
            <a:tailEnd/>
          </a:ln>
        </p:spPr>
      </p:pic>
      <p:sp>
        <p:nvSpPr>
          <p:cNvPr id="6" name="Text Box 19"/>
          <p:cNvSpPr txBox="1">
            <a:spLocks noChangeArrowheads="1"/>
          </p:cNvSpPr>
          <p:nvPr/>
        </p:nvSpPr>
        <p:spPr bwMode="auto">
          <a:xfrm>
            <a:off x="1541463" y="614363"/>
            <a:ext cx="7173912" cy="5835444"/>
          </a:xfrm>
          <a:prstGeom prst="rect">
            <a:avLst/>
          </a:prstGeom>
          <a:noFill/>
          <a:ln w="9525">
            <a:noFill/>
            <a:miter lim="800000"/>
            <a:headEnd/>
            <a:tailEnd/>
          </a:ln>
        </p:spPr>
        <p:txBody>
          <a:bodyPr>
            <a:spAutoFit/>
          </a:bodyPr>
          <a:lstStyle/>
          <a:p>
            <a:pPr marL="85725">
              <a:lnSpc>
                <a:spcPct val="80000"/>
              </a:lnSpc>
              <a:spcBef>
                <a:spcPts val="0"/>
              </a:spcBef>
              <a:defRPr/>
            </a:pPr>
            <a:endParaRPr lang="en-GB" dirty="0"/>
          </a:p>
          <a:p>
            <a:pPr marL="85725">
              <a:lnSpc>
                <a:spcPct val="80000"/>
              </a:lnSpc>
              <a:spcBef>
                <a:spcPts val="0"/>
              </a:spcBef>
              <a:defRPr/>
            </a:pPr>
            <a:r>
              <a:rPr lang="en-GB" sz="2800" b="0" dirty="0" smtClean="0"/>
              <a:t>Breakout group activities</a:t>
            </a:r>
            <a:endParaRPr lang="en-GB" sz="2800" b="0" dirty="0"/>
          </a:p>
          <a:p>
            <a:pPr marL="85725">
              <a:lnSpc>
                <a:spcPct val="80000"/>
              </a:lnSpc>
              <a:spcBef>
                <a:spcPts val="0"/>
              </a:spcBef>
              <a:defRPr/>
            </a:pPr>
            <a:endParaRPr lang="en-GB" sz="2000" b="0" dirty="0"/>
          </a:p>
          <a:p>
            <a:pPr marL="514350" indent="-428625">
              <a:lnSpc>
                <a:spcPct val="80000"/>
              </a:lnSpc>
              <a:spcBef>
                <a:spcPts val="0"/>
              </a:spcBef>
              <a:defRPr/>
            </a:pPr>
            <a:endParaRPr lang="en-GB" sz="2000" b="0" dirty="0"/>
          </a:p>
          <a:p>
            <a:pPr marL="86400">
              <a:lnSpc>
                <a:spcPct val="80000"/>
              </a:lnSpc>
              <a:spcBef>
                <a:spcPts val="0"/>
              </a:spcBef>
              <a:defRPr/>
            </a:pPr>
            <a:r>
              <a:rPr lang="en-GB" sz="2000" b="0" dirty="0" smtClean="0"/>
              <a:t>Take time to discuss issues and stakeholder needs at both a local and an international level:</a:t>
            </a:r>
          </a:p>
          <a:p>
            <a:pPr marL="86400">
              <a:lnSpc>
                <a:spcPct val="80000"/>
              </a:lnSpc>
              <a:spcBef>
                <a:spcPts val="0"/>
              </a:spcBef>
              <a:defRPr/>
            </a:pPr>
            <a:endParaRPr lang="en-GB" sz="2000" b="0" dirty="0" smtClean="0"/>
          </a:p>
          <a:p>
            <a:pPr marL="86400">
              <a:lnSpc>
                <a:spcPct val="80000"/>
              </a:lnSpc>
              <a:spcBef>
                <a:spcPts val="0"/>
              </a:spcBef>
              <a:defRPr/>
            </a:pPr>
            <a:endParaRPr lang="en-GB" sz="2000" b="0" dirty="0" smtClean="0"/>
          </a:p>
          <a:p>
            <a:pPr marL="86400">
              <a:lnSpc>
                <a:spcPct val="80000"/>
              </a:lnSpc>
              <a:spcBef>
                <a:spcPts val="0"/>
              </a:spcBef>
              <a:spcAft>
                <a:spcPts val="600"/>
              </a:spcAft>
              <a:defRPr/>
            </a:pPr>
            <a:r>
              <a:rPr lang="en-GB" sz="2000" b="0" i="1" dirty="0" smtClean="0"/>
              <a:t>30 minutes</a:t>
            </a:r>
          </a:p>
          <a:p>
            <a:pPr marL="514350" indent="-428625">
              <a:lnSpc>
                <a:spcPct val="80000"/>
              </a:lnSpc>
              <a:spcBef>
                <a:spcPts val="0"/>
              </a:spcBef>
              <a:spcAft>
                <a:spcPts val="600"/>
              </a:spcAft>
              <a:defRPr/>
            </a:pPr>
            <a:r>
              <a:rPr lang="en-GB" sz="2000" dirty="0" smtClean="0"/>
              <a:t>Local</a:t>
            </a:r>
          </a:p>
          <a:p>
            <a:pPr marL="514350" indent="-428625">
              <a:lnSpc>
                <a:spcPct val="80000"/>
              </a:lnSpc>
              <a:spcBef>
                <a:spcPts val="0"/>
              </a:spcBef>
              <a:spcAft>
                <a:spcPts val="600"/>
              </a:spcAft>
              <a:defRPr/>
            </a:pPr>
            <a:r>
              <a:rPr lang="en-GB" sz="2000" dirty="0" smtClean="0"/>
              <a:t>National</a:t>
            </a:r>
          </a:p>
          <a:p>
            <a:pPr marL="514350" indent="-428625">
              <a:lnSpc>
                <a:spcPct val="80000"/>
              </a:lnSpc>
              <a:spcBef>
                <a:spcPts val="0"/>
              </a:spcBef>
              <a:spcAft>
                <a:spcPts val="600"/>
              </a:spcAft>
              <a:defRPr/>
            </a:pPr>
            <a:r>
              <a:rPr lang="en-GB" sz="2000" dirty="0" smtClean="0"/>
              <a:t>Regional</a:t>
            </a:r>
          </a:p>
          <a:p>
            <a:pPr marL="514350" indent="-428625">
              <a:lnSpc>
                <a:spcPct val="80000"/>
              </a:lnSpc>
              <a:spcBef>
                <a:spcPts val="0"/>
              </a:spcBef>
              <a:spcAft>
                <a:spcPts val="600"/>
              </a:spcAft>
              <a:defRPr/>
            </a:pPr>
            <a:endParaRPr lang="en-GB" sz="2000" b="0" dirty="0" smtClean="0"/>
          </a:p>
          <a:p>
            <a:pPr marL="514350" indent="-428625">
              <a:lnSpc>
                <a:spcPct val="80000"/>
              </a:lnSpc>
              <a:spcBef>
                <a:spcPts val="0"/>
              </a:spcBef>
              <a:spcAft>
                <a:spcPts val="600"/>
              </a:spcAft>
              <a:defRPr/>
            </a:pPr>
            <a:r>
              <a:rPr lang="en-GB" sz="2000" b="0" i="1" dirty="0" smtClean="0"/>
              <a:t>30 minutes</a:t>
            </a:r>
          </a:p>
          <a:p>
            <a:pPr marL="514350" indent="-428625">
              <a:lnSpc>
                <a:spcPct val="80000"/>
              </a:lnSpc>
              <a:spcBef>
                <a:spcPts val="0"/>
              </a:spcBef>
              <a:spcAft>
                <a:spcPts val="600"/>
              </a:spcAft>
              <a:defRPr/>
            </a:pPr>
            <a:r>
              <a:rPr lang="en-GB" sz="2000" dirty="0" smtClean="0"/>
              <a:t>International</a:t>
            </a:r>
          </a:p>
          <a:p>
            <a:pPr marL="514350" indent="-428625">
              <a:lnSpc>
                <a:spcPct val="80000"/>
              </a:lnSpc>
              <a:spcBef>
                <a:spcPts val="0"/>
              </a:spcBef>
              <a:spcAft>
                <a:spcPts val="600"/>
              </a:spcAft>
              <a:buFont typeface="Arial" pitchFamily="34" charset="0"/>
              <a:buChar char="•"/>
              <a:defRPr/>
            </a:pPr>
            <a:endParaRPr lang="en-GB" sz="2000" b="0" dirty="0" smtClean="0"/>
          </a:p>
          <a:p>
            <a:pPr marL="514350" indent="-428625">
              <a:lnSpc>
                <a:spcPct val="80000"/>
              </a:lnSpc>
              <a:spcBef>
                <a:spcPts val="0"/>
              </a:spcBef>
              <a:spcAft>
                <a:spcPts val="600"/>
              </a:spcAft>
              <a:defRPr/>
            </a:pPr>
            <a:r>
              <a:rPr lang="en-GB" sz="2000" b="0" i="1" dirty="0" smtClean="0"/>
              <a:t>30 minutes</a:t>
            </a:r>
          </a:p>
          <a:p>
            <a:pPr marL="514350" indent="-428625">
              <a:lnSpc>
                <a:spcPct val="80000"/>
              </a:lnSpc>
              <a:spcBef>
                <a:spcPts val="0"/>
              </a:spcBef>
              <a:spcAft>
                <a:spcPts val="600"/>
              </a:spcAft>
              <a:defRPr/>
            </a:pPr>
            <a:r>
              <a:rPr lang="en-GB" sz="2000" dirty="0" smtClean="0"/>
              <a:t>Consolidation of findings</a:t>
            </a:r>
          </a:p>
          <a:p>
            <a:pPr marL="514350" indent="-428625">
              <a:lnSpc>
                <a:spcPct val="80000"/>
              </a:lnSpc>
              <a:spcBef>
                <a:spcPts val="0"/>
              </a:spcBef>
              <a:buFont typeface="Arial" pitchFamily="34" charset="0"/>
              <a:buChar char="•"/>
              <a:defRPr/>
            </a:pPr>
            <a:endParaRPr lang="en-GB" sz="1600" b="0" dirty="0" smtClean="0"/>
          </a:p>
          <a:p>
            <a:pPr marL="514350" indent="-428625">
              <a:lnSpc>
                <a:spcPct val="80000"/>
              </a:lnSpc>
              <a:spcBef>
                <a:spcPts val="0"/>
              </a:spcBef>
              <a:buFont typeface="Arial" pitchFamily="34" charset="0"/>
              <a:buChar char="•"/>
              <a:defRPr/>
            </a:pPr>
            <a:endParaRPr lang="en-GB" sz="1600" dirty="0" smtClean="0"/>
          </a:p>
        </p:txBody>
      </p:sp>
      <p:sp>
        <p:nvSpPr>
          <p:cNvPr id="7" name="Rectangle 3"/>
          <p:cNvSpPr>
            <a:spLocks noChangeArrowheads="1"/>
          </p:cNvSpPr>
          <p:nvPr/>
        </p:nvSpPr>
        <p:spPr bwMode="auto">
          <a:xfrm>
            <a:off x="1360488" y="-36513"/>
            <a:ext cx="7280275" cy="646113"/>
          </a:xfrm>
          <a:prstGeom prst="rect">
            <a:avLst/>
          </a:prstGeom>
          <a:noFill/>
          <a:ln w="9525">
            <a:noFill/>
            <a:miter lim="800000"/>
            <a:headEnd/>
            <a:tailEnd/>
          </a:ln>
        </p:spPr>
        <p:txBody>
          <a:bodyPr anchor="ctr">
            <a:spAutoFit/>
          </a:bodyPr>
          <a:lstStyle/>
          <a:p>
            <a:pPr marL="177800"/>
            <a:r>
              <a:rPr lang="en-GB" sz="3600" dirty="0">
                <a:solidFill>
                  <a:schemeClr val="bg1"/>
                </a:solidFill>
              </a:rPr>
              <a:t>Breakout groups</a:t>
            </a:r>
            <a:endParaRPr lang="en-GB" sz="3600" b="0" dirty="0">
              <a:solidFill>
                <a:schemeClr val="bg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33525" y="1466850"/>
            <a:ext cx="5853594" cy="4524315"/>
          </a:xfrm>
          <a:prstGeom prst="rect">
            <a:avLst/>
          </a:prstGeom>
        </p:spPr>
        <p:txBody>
          <a:bodyPr wrap="square">
            <a:spAutoFit/>
          </a:bodyPr>
          <a:lstStyle/>
          <a:p>
            <a:pPr marL="1588">
              <a:defRPr/>
            </a:pPr>
            <a:r>
              <a:rPr lang="en-GB" sz="2800" kern="0" dirty="0">
                <a:solidFill>
                  <a:srgbClr val="F39900"/>
                </a:solidFill>
              </a:rPr>
              <a:t>Coffee break</a:t>
            </a:r>
          </a:p>
          <a:p>
            <a:pPr marL="1588">
              <a:defRPr/>
            </a:pPr>
            <a:endParaRPr lang="en-GB" sz="2800" kern="0" dirty="0">
              <a:solidFill>
                <a:srgbClr val="F39900"/>
              </a:solidFill>
            </a:endParaRPr>
          </a:p>
          <a:p>
            <a:pPr marL="1588">
              <a:defRPr/>
            </a:pPr>
            <a:r>
              <a:rPr lang="en-GB" sz="2800" b="0" kern="0" dirty="0">
                <a:latin typeface="+mn-lt"/>
                <a:ea typeface="+mj-ea"/>
                <a:cs typeface="+mj-cs"/>
              </a:rPr>
              <a:t>Please sign up for </a:t>
            </a:r>
            <a:r>
              <a:rPr lang="en-GB" sz="2800" b="0" kern="0" dirty="0" smtClean="0">
                <a:latin typeface="+mn-lt"/>
                <a:ea typeface="+mj-ea"/>
                <a:cs typeface="+mj-cs"/>
              </a:rPr>
              <a:t>a </a:t>
            </a:r>
            <a:r>
              <a:rPr lang="en-GB" sz="2800" b="0" kern="0" dirty="0" smtClean="0"/>
              <a:t>breakout </a:t>
            </a:r>
            <a:r>
              <a:rPr lang="en-GB" sz="2800" b="0" kern="0" dirty="0"/>
              <a:t>group </a:t>
            </a:r>
            <a:r>
              <a:rPr lang="en-GB" sz="2800" b="0" kern="0" dirty="0">
                <a:latin typeface="+mn-lt"/>
                <a:ea typeface="+mj-ea"/>
                <a:cs typeface="+mj-cs"/>
              </a:rPr>
              <a:t>and be back in time for continuation of the conference at </a:t>
            </a:r>
            <a:r>
              <a:rPr lang="en-GB" sz="2800" kern="0" dirty="0" smtClean="0">
                <a:solidFill>
                  <a:srgbClr val="F39900"/>
                </a:solidFill>
                <a:latin typeface="+mn-lt"/>
                <a:ea typeface="+mj-ea"/>
                <a:cs typeface="+mj-cs"/>
              </a:rPr>
              <a:t>11:00</a:t>
            </a:r>
          </a:p>
          <a:p>
            <a:pPr marL="1588">
              <a:defRPr/>
            </a:pPr>
            <a:endParaRPr lang="en-GB" sz="2800" kern="0" dirty="0" smtClean="0">
              <a:solidFill>
                <a:srgbClr val="F39900"/>
              </a:solidFill>
              <a:latin typeface="+mn-lt"/>
              <a:ea typeface="+mj-ea"/>
              <a:cs typeface="+mj-cs"/>
            </a:endParaRPr>
          </a:p>
          <a:p>
            <a:pPr marL="1588">
              <a:defRPr/>
            </a:pPr>
            <a:endParaRPr lang="en-GB" sz="2000" b="0" kern="0" dirty="0" smtClean="0">
              <a:solidFill>
                <a:srgbClr val="F39900"/>
              </a:solidFill>
              <a:latin typeface="+mn-lt"/>
              <a:ea typeface="+mj-ea"/>
              <a:cs typeface="+mj-cs"/>
            </a:endParaRPr>
          </a:p>
          <a:p>
            <a:pPr marL="1588">
              <a:defRPr/>
            </a:pPr>
            <a:endParaRPr lang="en-GB" sz="2000" b="0" kern="0" dirty="0" smtClean="0">
              <a:solidFill>
                <a:srgbClr val="F39900"/>
              </a:solidFill>
              <a:latin typeface="+mn-lt"/>
              <a:ea typeface="+mj-ea"/>
              <a:cs typeface="+mj-cs"/>
            </a:endParaRPr>
          </a:p>
          <a:p>
            <a:pPr marL="1588">
              <a:defRPr/>
            </a:pPr>
            <a:endParaRPr lang="en-GB" sz="2000" b="0" kern="0" dirty="0" smtClean="0">
              <a:solidFill>
                <a:srgbClr val="F39900"/>
              </a:solidFill>
              <a:latin typeface="+mn-lt"/>
              <a:ea typeface="+mj-ea"/>
              <a:cs typeface="+mj-cs"/>
            </a:endParaRPr>
          </a:p>
          <a:p>
            <a:pPr marL="1588">
              <a:defRPr/>
            </a:pPr>
            <a:endParaRPr lang="en-GB" sz="2000" b="0" kern="0" dirty="0" smtClean="0">
              <a:solidFill>
                <a:srgbClr val="F39900"/>
              </a:solidFill>
              <a:latin typeface="+mn-lt"/>
              <a:ea typeface="+mj-ea"/>
              <a:cs typeface="+mj-cs"/>
            </a:endParaRPr>
          </a:p>
          <a:p>
            <a:pPr marL="1588">
              <a:defRPr/>
            </a:pPr>
            <a:r>
              <a:rPr lang="en-GB" sz="2000" b="0" kern="0" dirty="0" smtClean="0">
                <a:solidFill>
                  <a:srgbClr val="F39900"/>
                </a:solidFill>
                <a:latin typeface="+mn-lt"/>
                <a:ea typeface="+mj-ea"/>
                <a:cs typeface="+mj-cs"/>
              </a:rPr>
              <a:t>Membership of working groups does not depend on attendance at the respective breakout group!</a:t>
            </a:r>
            <a:endParaRPr lang="en-GB" sz="2000" b="0" kern="0" dirty="0">
              <a:solidFill>
                <a:srgbClr val="F39900"/>
              </a:solidFill>
              <a:latin typeface="+mn-lt"/>
              <a:ea typeface="+mj-ea"/>
              <a:cs typeface="+mj-cs"/>
            </a:endParaRPr>
          </a:p>
        </p:txBody>
      </p:sp>
      <p:pic>
        <p:nvPicPr>
          <p:cNvPr id="24580" name="Picture 6" descr="coffee break icon (blue).png"/>
          <p:cNvPicPr>
            <a:picLocks noChangeAspect="1"/>
          </p:cNvPicPr>
          <p:nvPr/>
        </p:nvPicPr>
        <p:blipFill>
          <a:blip r:embed="rId2" cstate="print"/>
          <a:srcRect/>
          <a:stretch>
            <a:fillRect/>
          </a:stretch>
        </p:blipFill>
        <p:spPr bwMode="auto">
          <a:xfrm>
            <a:off x="0" y="1609725"/>
            <a:ext cx="1533525" cy="1533525"/>
          </a:xfrm>
          <a:prstGeom prst="rect">
            <a:avLst/>
          </a:prstGeom>
          <a:noFill/>
          <a:ln w="9525">
            <a:noFill/>
            <a:miter lim="800000"/>
            <a:headEnd/>
            <a:tailEnd/>
          </a:ln>
        </p:spPr>
      </p:pic>
      <p:sp>
        <p:nvSpPr>
          <p:cNvPr id="7" name="Rectangle 3"/>
          <p:cNvSpPr>
            <a:spLocks noChangeArrowheads="1"/>
          </p:cNvSpPr>
          <p:nvPr/>
        </p:nvSpPr>
        <p:spPr bwMode="auto">
          <a:xfrm>
            <a:off x="1360488" y="-36513"/>
            <a:ext cx="7280275" cy="646113"/>
          </a:xfrm>
          <a:prstGeom prst="rect">
            <a:avLst/>
          </a:prstGeom>
          <a:noFill/>
          <a:ln w="9525">
            <a:noFill/>
            <a:miter lim="800000"/>
            <a:headEnd/>
            <a:tailEnd/>
          </a:ln>
        </p:spPr>
        <p:txBody>
          <a:bodyPr anchor="ctr">
            <a:spAutoFit/>
          </a:bodyPr>
          <a:lstStyle/>
          <a:p>
            <a:pPr marL="177800"/>
            <a:r>
              <a:rPr lang="en-GB" sz="3600" dirty="0" smtClean="0">
                <a:solidFill>
                  <a:schemeClr val="bg1"/>
                </a:solidFill>
              </a:rPr>
              <a:t>Shelter Partners Forum</a:t>
            </a:r>
            <a:endParaRPr lang="en-GB" sz="3600" b="0" dirty="0">
              <a:solidFill>
                <a:schemeClr val="bg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9"/>
          <p:cNvSpPr>
            <a:spLocks noChangeArrowheads="1"/>
          </p:cNvSpPr>
          <p:nvPr/>
        </p:nvSpPr>
        <p:spPr bwMode="auto">
          <a:xfrm>
            <a:off x="-3175" y="6180138"/>
            <a:ext cx="9144000" cy="477837"/>
          </a:xfrm>
          <a:prstGeom prst="rect">
            <a:avLst/>
          </a:prstGeom>
          <a:solidFill>
            <a:srgbClr val="9BAFD2"/>
          </a:solidFill>
          <a:ln w="9525" algn="ctr">
            <a:noFill/>
            <a:round/>
            <a:headEnd/>
            <a:tailEnd/>
          </a:ln>
        </p:spPr>
        <p:txBody>
          <a:bodyPr/>
          <a:lstStyle/>
          <a:p>
            <a:pPr>
              <a:lnSpc>
                <a:spcPct val="80000"/>
              </a:lnSpc>
              <a:spcBef>
                <a:spcPct val="20000"/>
              </a:spcBef>
            </a:pPr>
            <a:endParaRPr lang="en-US"/>
          </a:p>
        </p:txBody>
      </p:sp>
      <p:grpSp>
        <p:nvGrpSpPr>
          <p:cNvPr id="25603" name="Group 24"/>
          <p:cNvGrpSpPr>
            <a:grpSpLocks/>
          </p:cNvGrpSpPr>
          <p:nvPr/>
        </p:nvGrpSpPr>
        <p:grpSpPr bwMode="auto">
          <a:xfrm>
            <a:off x="-3175" y="735013"/>
            <a:ext cx="9239250" cy="6297612"/>
            <a:chOff x="-2426" y="735013"/>
            <a:chExt cx="9238886" cy="6297704"/>
          </a:xfrm>
        </p:grpSpPr>
        <p:sp>
          <p:nvSpPr>
            <p:cNvPr id="25607" name="Rectangle 14"/>
            <p:cNvSpPr>
              <a:spLocks noChangeArrowheads="1"/>
            </p:cNvSpPr>
            <p:nvPr/>
          </p:nvSpPr>
          <p:spPr bwMode="auto">
            <a:xfrm>
              <a:off x="-2426" y="806451"/>
              <a:ext cx="9144000" cy="272256"/>
            </a:xfrm>
            <a:prstGeom prst="rect">
              <a:avLst/>
            </a:prstGeom>
            <a:solidFill>
              <a:srgbClr val="9BAFD2"/>
            </a:solidFill>
            <a:ln w="9525" algn="ctr">
              <a:noFill/>
              <a:round/>
              <a:headEnd/>
              <a:tailEnd/>
            </a:ln>
          </p:spPr>
          <p:txBody>
            <a:bodyPr/>
            <a:lstStyle/>
            <a:p>
              <a:pPr>
                <a:lnSpc>
                  <a:spcPct val="80000"/>
                </a:lnSpc>
                <a:spcBef>
                  <a:spcPct val="20000"/>
                </a:spcBef>
              </a:pPr>
              <a:endParaRPr lang="en-US"/>
            </a:p>
          </p:txBody>
        </p:sp>
        <p:sp>
          <p:nvSpPr>
            <p:cNvPr id="25608" name="Rectangle 16"/>
            <p:cNvSpPr>
              <a:spLocks noChangeArrowheads="1"/>
            </p:cNvSpPr>
            <p:nvPr/>
          </p:nvSpPr>
          <p:spPr bwMode="auto">
            <a:xfrm>
              <a:off x="0" y="2859650"/>
              <a:ext cx="9144000" cy="272256"/>
            </a:xfrm>
            <a:prstGeom prst="rect">
              <a:avLst/>
            </a:prstGeom>
            <a:solidFill>
              <a:srgbClr val="9BAFD2"/>
            </a:solidFill>
            <a:ln w="9525" algn="ctr">
              <a:noFill/>
              <a:round/>
              <a:headEnd/>
              <a:tailEnd/>
            </a:ln>
          </p:spPr>
          <p:txBody>
            <a:bodyPr/>
            <a:lstStyle/>
            <a:p>
              <a:pPr>
                <a:lnSpc>
                  <a:spcPct val="80000"/>
                </a:lnSpc>
                <a:spcBef>
                  <a:spcPct val="20000"/>
                </a:spcBef>
              </a:pPr>
              <a:endParaRPr lang="en-US"/>
            </a:p>
          </p:txBody>
        </p:sp>
        <p:sp>
          <p:nvSpPr>
            <p:cNvPr id="25609" name="Rectangle 17"/>
            <p:cNvSpPr>
              <a:spLocks noChangeArrowheads="1"/>
            </p:cNvSpPr>
            <p:nvPr/>
          </p:nvSpPr>
          <p:spPr bwMode="auto">
            <a:xfrm>
              <a:off x="0" y="3445277"/>
              <a:ext cx="9144000" cy="272256"/>
            </a:xfrm>
            <a:prstGeom prst="rect">
              <a:avLst/>
            </a:prstGeom>
            <a:solidFill>
              <a:srgbClr val="9BAFD2"/>
            </a:solidFill>
            <a:ln w="9525" algn="ctr">
              <a:noFill/>
              <a:round/>
              <a:headEnd/>
              <a:tailEnd/>
            </a:ln>
          </p:spPr>
          <p:txBody>
            <a:bodyPr/>
            <a:lstStyle/>
            <a:p>
              <a:pPr>
                <a:lnSpc>
                  <a:spcPct val="80000"/>
                </a:lnSpc>
                <a:spcBef>
                  <a:spcPct val="20000"/>
                </a:spcBef>
              </a:pPr>
              <a:endParaRPr lang="en-US"/>
            </a:p>
          </p:txBody>
        </p:sp>
        <p:sp>
          <p:nvSpPr>
            <p:cNvPr id="25610" name="Rectangle 18"/>
            <p:cNvSpPr>
              <a:spLocks noChangeArrowheads="1"/>
            </p:cNvSpPr>
            <p:nvPr/>
          </p:nvSpPr>
          <p:spPr bwMode="auto">
            <a:xfrm>
              <a:off x="0" y="4875119"/>
              <a:ext cx="9144000" cy="272256"/>
            </a:xfrm>
            <a:prstGeom prst="rect">
              <a:avLst/>
            </a:prstGeom>
            <a:solidFill>
              <a:srgbClr val="9BAFD2"/>
            </a:solidFill>
            <a:ln w="9525" algn="ctr">
              <a:noFill/>
              <a:round/>
              <a:headEnd/>
              <a:tailEnd/>
            </a:ln>
          </p:spPr>
          <p:txBody>
            <a:bodyPr/>
            <a:lstStyle/>
            <a:p>
              <a:pPr>
                <a:lnSpc>
                  <a:spcPct val="80000"/>
                </a:lnSpc>
                <a:spcBef>
                  <a:spcPct val="20000"/>
                </a:spcBef>
              </a:pPr>
              <a:endParaRPr lang="en-US"/>
            </a:p>
          </p:txBody>
        </p:sp>
        <p:sp>
          <p:nvSpPr>
            <p:cNvPr id="25611" name="Rectangle 19"/>
            <p:cNvSpPr>
              <a:spLocks noChangeArrowheads="1"/>
            </p:cNvSpPr>
            <p:nvPr/>
          </p:nvSpPr>
          <p:spPr bwMode="auto">
            <a:xfrm>
              <a:off x="-2426" y="5748426"/>
              <a:ext cx="9144000" cy="272256"/>
            </a:xfrm>
            <a:prstGeom prst="rect">
              <a:avLst/>
            </a:prstGeom>
            <a:solidFill>
              <a:srgbClr val="9BAFD2"/>
            </a:solidFill>
            <a:ln w="9525" algn="ctr">
              <a:noFill/>
              <a:round/>
              <a:headEnd/>
              <a:tailEnd/>
            </a:ln>
          </p:spPr>
          <p:txBody>
            <a:bodyPr/>
            <a:lstStyle/>
            <a:p>
              <a:pPr>
                <a:lnSpc>
                  <a:spcPct val="80000"/>
                </a:lnSpc>
                <a:spcBef>
                  <a:spcPct val="20000"/>
                </a:spcBef>
              </a:pPr>
              <a:endParaRPr lang="en-US"/>
            </a:p>
          </p:txBody>
        </p:sp>
        <p:sp>
          <p:nvSpPr>
            <p:cNvPr id="25612" name="Rectangle 12"/>
            <p:cNvSpPr>
              <a:spLocks noChangeArrowheads="1"/>
            </p:cNvSpPr>
            <p:nvPr/>
          </p:nvSpPr>
          <p:spPr bwMode="auto">
            <a:xfrm>
              <a:off x="0" y="735013"/>
              <a:ext cx="1827213" cy="6297704"/>
            </a:xfrm>
            <a:prstGeom prst="rect">
              <a:avLst/>
            </a:prstGeom>
            <a:noFill/>
            <a:ln w="9525">
              <a:noFill/>
              <a:miter lim="800000"/>
              <a:headEnd/>
              <a:tailEnd/>
            </a:ln>
          </p:spPr>
          <p:txBody>
            <a:bodyPr>
              <a:spAutoFit/>
            </a:bodyPr>
            <a:lstStyle/>
            <a:p>
              <a:pPr marL="82550">
                <a:lnSpc>
                  <a:spcPct val="120000"/>
                </a:lnSpc>
              </a:pPr>
              <a:r>
                <a:rPr lang="en-GB" sz="1600" b="0" dirty="0">
                  <a:solidFill>
                    <a:schemeClr val="bg1"/>
                  </a:solidFill>
                </a:rPr>
                <a:t>08:30 – 09:00</a:t>
              </a:r>
            </a:p>
            <a:p>
              <a:pPr marL="82550">
                <a:lnSpc>
                  <a:spcPct val="120000"/>
                </a:lnSpc>
              </a:pPr>
              <a:r>
                <a:rPr lang="en-GB" sz="1600" b="0" dirty="0"/>
                <a:t>09:00</a:t>
              </a:r>
            </a:p>
            <a:p>
              <a:pPr marL="82550">
                <a:lnSpc>
                  <a:spcPct val="120000"/>
                </a:lnSpc>
              </a:pPr>
              <a:r>
                <a:rPr lang="en-GB" sz="1600" b="0" dirty="0"/>
                <a:t>09:15 </a:t>
              </a:r>
            </a:p>
            <a:p>
              <a:pPr marL="82550">
                <a:lnSpc>
                  <a:spcPct val="120000"/>
                </a:lnSpc>
              </a:pPr>
              <a:r>
                <a:rPr lang="en-GB" sz="1600" b="0" dirty="0"/>
                <a:t>09:30 </a:t>
              </a:r>
            </a:p>
            <a:p>
              <a:pPr marL="82550">
                <a:lnSpc>
                  <a:spcPct val="120000"/>
                </a:lnSpc>
              </a:pPr>
              <a:r>
                <a:rPr lang="en-GB" sz="1600" b="0" dirty="0"/>
                <a:t>09:45 </a:t>
              </a:r>
            </a:p>
            <a:p>
              <a:pPr marL="82550">
                <a:lnSpc>
                  <a:spcPct val="120000"/>
                </a:lnSpc>
              </a:pPr>
              <a:r>
                <a:rPr lang="en-GB" sz="1600" b="0" dirty="0"/>
                <a:t>10:00 </a:t>
              </a:r>
            </a:p>
            <a:p>
              <a:pPr marL="82550">
                <a:lnSpc>
                  <a:spcPct val="120000"/>
                </a:lnSpc>
              </a:pPr>
              <a:r>
                <a:rPr lang="en-GB" sz="1600" b="0" dirty="0"/>
                <a:t>10:15 </a:t>
              </a:r>
            </a:p>
            <a:p>
              <a:pPr marL="82550">
                <a:lnSpc>
                  <a:spcPct val="120000"/>
                </a:lnSpc>
              </a:pPr>
              <a:r>
                <a:rPr lang="en-GB" sz="1600" b="0" dirty="0">
                  <a:solidFill>
                    <a:schemeClr val="bg1"/>
                  </a:solidFill>
                </a:rPr>
                <a:t>10:30 – 11:00</a:t>
              </a:r>
            </a:p>
            <a:p>
              <a:pPr marL="82550">
                <a:lnSpc>
                  <a:spcPct val="120000"/>
                </a:lnSpc>
              </a:pPr>
              <a:r>
                <a:rPr lang="en-GB" sz="1600" b="0" dirty="0"/>
                <a:t>11:00 </a:t>
              </a:r>
            </a:p>
            <a:p>
              <a:pPr marL="82550">
                <a:lnSpc>
                  <a:spcPct val="120000"/>
                </a:lnSpc>
              </a:pPr>
              <a:r>
                <a:rPr lang="en-GB" sz="1600" b="0" dirty="0">
                  <a:solidFill>
                    <a:schemeClr val="bg1"/>
                  </a:solidFill>
                </a:rPr>
                <a:t>12:30 – 13:30</a:t>
              </a:r>
            </a:p>
            <a:p>
              <a:pPr marL="82550">
                <a:lnSpc>
                  <a:spcPct val="120000"/>
                </a:lnSpc>
              </a:pPr>
              <a:r>
                <a:rPr lang="en-GB" sz="1600" b="0" dirty="0"/>
                <a:t>13:30 </a:t>
              </a:r>
            </a:p>
            <a:p>
              <a:pPr marL="82550">
                <a:lnSpc>
                  <a:spcPct val="120000"/>
                </a:lnSpc>
              </a:pPr>
              <a:r>
                <a:rPr lang="en-GB" sz="1600" b="0" dirty="0"/>
                <a:t>14.30</a:t>
              </a:r>
            </a:p>
            <a:p>
              <a:pPr marL="82550">
                <a:lnSpc>
                  <a:spcPct val="120000"/>
                </a:lnSpc>
              </a:pPr>
              <a:r>
                <a:rPr lang="en-GB" sz="1600" b="0" dirty="0"/>
                <a:t>15.00</a:t>
              </a:r>
            </a:p>
            <a:p>
              <a:pPr marL="82550">
                <a:lnSpc>
                  <a:spcPct val="120000"/>
                </a:lnSpc>
              </a:pPr>
              <a:r>
                <a:rPr lang="en-GB" sz="1600" b="0" dirty="0"/>
                <a:t>15:15 </a:t>
              </a:r>
            </a:p>
            <a:p>
              <a:pPr marL="82550">
                <a:lnSpc>
                  <a:spcPct val="120000"/>
                </a:lnSpc>
              </a:pPr>
              <a:r>
                <a:rPr lang="en-GB" sz="1600" b="0" dirty="0">
                  <a:solidFill>
                    <a:schemeClr val="bg1"/>
                  </a:solidFill>
                </a:rPr>
                <a:t>15:30 – 15:45</a:t>
              </a:r>
            </a:p>
            <a:p>
              <a:pPr marL="82550">
                <a:lnSpc>
                  <a:spcPct val="120000"/>
                </a:lnSpc>
              </a:pPr>
              <a:r>
                <a:rPr lang="en-GB" sz="1600" b="0" dirty="0"/>
                <a:t>15:45 </a:t>
              </a:r>
            </a:p>
            <a:p>
              <a:pPr marL="82550">
                <a:lnSpc>
                  <a:spcPct val="120000"/>
                </a:lnSpc>
              </a:pPr>
              <a:r>
                <a:rPr lang="en-GB" sz="1600" b="0" dirty="0"/>
                <a:t>16:30</a:t>
              </a:r>
            </a:p>
            <a:p>
              <a:pPr marL="82550">
                <a:lnSpc>
                  <a:spcPct val="120000"/>
                </a:lnSpc>
              </a:pPr>
              <a:r>
                <a:rPr lang="en-GB" sz="1600" b="0" dirty="0">
                  <a:solidFill>
                    <a:schemeClr val="bg1"/>
                  </a:solidFill>
                </a:rPr>
                <a:t>17:30 </a:t>
              </a:r>
            </a:p>
            <a:p>
              <a:pPr marL="82550">
                <a:lnSpc>
                  <a:spcPct val="120000"/>
                </a:lnSpc>
              </a:pPr>
              <a:endParaRPr lang="en-GB" sz="1600" b="0" dirty="0">
                <a:solidFill>
                  <a:schemeClr val="bg1"/>
                </a:solidFill>
              </a:endParaRPr>
            </a:p>
            <a:p>
              <a:pPr marL="82550">
                <a:lnSpc>
                  <a:spcPct val="120000"/>
                </a:lnSpc>
              </a:pPr>
              <a:r>
                <a:rPr lang="en-GB" sz="1600" b="0" dirty="0">
                  <a:solidFill>
                    <a:schemeClr val="bg1"/>
                  </a:solidFill>
                </a:rPr>
                <a:t>19:30</a:t>
              </a:r>
            </a:p>
            <a:p>
              <a:pPr marL="82550">
                <a:lnSpc>
                  <a:spcPct val="120000"/>
                </a:lnSpc>
              </a:pPr>
              <a:r>
                <a:rPr lang="en-GB" sz="1600" dirty="0"/>
                <a:t>	</a:t>
              </a:r>
              <a:endParaRPr lang="en-GB" sz="1600" b="0" dirty="0"/>
            </a:p>
          </p:txBody>
        </p:sp>
        <p:sp>
          <p:nvSpPr>
            <p:cNvPr id="14" name="Text Box 22"/>
            <p:cNvSpPr txBox="1">
              <a:spLocks noChangeArrowheads="1"/>
            </p:cNvSpPr>
            <p:nvPr/>
          </p:nvSpPr>
          <p:spPr bwMode="auto">
            <a:xfrm>
              <a:off x="1494528" y="735013"/>
              <a:ext cx="7741932" cy="6001731"/>
            </a:xfrm>
            <a:prstGeom prst="rect">
              <a:avLst/>
            </a:prstGeom>
            <a:noFill/>
            <a:ln w="9525">
              <a:noFill/>
              <a:miter lim="800000"/>
              <a:headEnd/>
              <a:tailEnd/>
            </a:ln>
            <a:effectLst/>
          </p:spPr>
          <p:txBody>
            <a:bodyPr>
              <a:spAutoFit/>
            </a:bodyPr>
            <a:lstStyle/>
            <a:p>
              <a:pPr marL="82550">
                <a:lnSpc>
                  <a:spcPct val="120000"/>
                </a:lnSpc>
                <a:defRPr/>
              </a:pPr>
              <a:r>
                <a:rPr lang="en-GB" sz="1600" dirty="0">
                  <a:solidFill>
                    <a:schemeClr val="bg1"/>
                  </a:solidFill>
                </a:rPr>
                <a:t>Arrival and coffee</a:t>
              </a:r>
            </a:p>
            <a:p>
              <a:pPr marL="82550">
                <a:lnSpc>
                  <a:spcPct val="120000"/>
                </a:lnSpc>
                <a:defRPr/>
              </a:pPr>
              <a:r>
                <a:rPr lang="en-GB" sz="1600" b="0" dirty="0"/>
                <a:t>Welcome, conference purpose and agenda – Tom </a:t>
              </a:r>
              <a:r>
                <a:rPr lang="en-GB" sz="1600" b="0" dirty="0" err="1"/>
                <a:t>Corsellis</a:t>
              </a:r>
              <a:r>
                <a:rPr lang="en-GB" sz="1600" b="0" dirty="0"/>
                <a:t>, </a:t>
              </a:r>
              <a:r>
                <a:rPr lang="en-GB" sz="1600" b="0" i="1" dirty="0"/>
                <a:t>Shelter Centre</a:t>
              </a:r>
              <a:endParaRPr lang="en-GB" sz="1600" b="0" dirty="0"/>
            </a:p>
            <a:p>
              <a:pPr marL="82550">
                <a:lnSpc>
                  <a:spcPct val="120000"/>
                </a:lnSpc>
                <a:defRPr/>
              </a:pPr>
              <a:r>
                <a:rPr lang="en-GB" sz="1600" dirty="0">
                  <a:solidFill>
                    <a:schemeClr val="bg2">
                      <a:lumMod val="75000"/>
                    </a:schemeClr>
                  </a:solidFill>
                </a:rPr>
                <a:t>Keynote speech</a:t>
              </a:r>
              <a:r>
                <a:rPr lang="en-GB" sz="1600" dirty="0"/>
                <a:t> </a:t>
              </a:r>
              <a:r>
                <a:rPr lang="en-GB" sz="1600" b="0" dirty="0"/>
                <a:t>– </a:t>
              </a:r>
              <a:r>
                <a:rPr lang="en-GB" sz="1600" b="0" dirty="0" err="1"/>
                <a:t>Niels</a:t>
              </a:r>
              <a:r>
                <a:rPr lang="en-GB" sz="1600" b="0" dirty="0"/>
                <a:t> Scott</a:t>
              </a:r>
              <a:r>
                <a:rPr lang="en-GB" sz="1600" b="0" i="1" dirty="0"/>
                <a:t>, UN/OCHA</a:t>
              </a:r>
            </a:p>
            <a:p>
              <a:pPr marL="82550">
                <a:lnSpc>
                  <a:spcPct val="120000"/>
                </a:lnSpc>
                <a:defRPr/>
              </a:pPr>
              <a:r>
                <a:rPr lang="en-GB" sz="1600" dirty="0">
                  <a:solidFill>
                    <a:schemeClr val="bg2">
                      <a:lumMod val="75000"/>
                    </a:schemeClr>
                  </a:solidFill>
                </a:rPr>
                <a:t>Keynote speech</a:t>
              </a:r>
              <a:r>
                <a:rPr lang="en-GB" sz="1600" b="0" dirty="0"/>
                <a:t> – Alex Wong</a:t>
              </a:r>
              <a:r>
                <a:rPr lang="en-GB" sz="1600" b="0" i="1" dirty="0"/>
                <a:t>, World Economic Forum</a:t>
              </a:r>
            </a:p>
            <a:p>
              <a:pPr marL="82550">
                <a:lnSpc>
                  <a:spcPct val="120000"/>
                </a:lnSpc>
                <a:defRPr/>
              </a:pPr>
              <a:r>
                <a:rPr lang="en-GB" sz="1600" dirty="0">
                  <a:solidFill>
                    <a:schemeClr val="bg2">
                      <a:lumMod val="75000"/>
                    </a:schemeClr>
                  </a:solidFill>
                </a:rPr>
                <a:t>Keynote speech</a:t>
              </a:r>
              <a:r>
                <a:rPr lang="en-GB" sz="1600" dirty="0"/>
                <a:t> </a:t>
              </a:r>
              <a:r>
                <a:rPr lang="en-GB" sz="1600" b="0" dirty="0"/>
                <a:t>– Dr. Randolph Kent</a:t>
              </a:r>
              <a:r>
                <a:rPr lang="en-GB" sz="1600" b="0" i="1" dirty="0"/>
                <a:t>, Kings College London</a:t>
              </a:r>
            </a:p>
            <a:p>
              <a:pPr marL="82550">
                <a:lnSpc>
                  <a:spcPct val="120000"/>
                </a:lnSpc>
                <a:defRPr/>
              </a:pPr>
              <a:r>
                <a:rPr lang="en-GB" sz="1600" dirty="0">
                  <a:solidFill>
                    <a:schemeClr val="bg2">
                      <a:lumMod val="75000"/>
                    </a:schemeClr>
                  </a:solidFill>
                </a:rPr>
                <a:t>Keynote speech</a:t>
              </a:r>
              <a:r>
                <a:rPr lang="en-GB" sz="1600" dirty="0"/>
                <a:t> </a:t>
              </a:r>
              <a:r>
                <a:rPr lang="en-GB" sz="1600" b="0" dirty="0"/>
                <a:t>– Lee </a:t>
              </a:r>
              <a:r>
                <a:rPr lang="en-GB" sz="1600" b="0" dirty="0" err="1"/>
                <a:t>Malany</a:t>
              </a:r>
              <a:r>
                <a:rPr lang="en-GB" sz="1600" b="0" i="1" dirty="0"/>
                <a:t>, American Red Cross</a:t>
              </a:r>
            </a:p>
            <a:p>
              <a:pPr marL="82550">
                <a:lnSpc>
                  <a:spcPct val="120000"/>
                </a:lnSpc>
                <a:defRPr/>
              </a:pPr>
              <a:r>
                <a:rPr lang="en-GB" sz="1600" dirty="0" smtClean="0">
                  <a:solidFill>
                    <a:schemeClr val="bg2">
                      <a:lumMod val="75000"/>
                    </a:schemeClr>
                  </a:solidFill>
                </a:rPr>
                <a:t>Introduction to breakout groups</a:t>
              </a:r>
              <a:endParaRPr lang="en-GB" sz="1600" b="0" dirty="0"/>
            </a:p>
            <a:p>
              <a:pPr marL="82550">
                <a:lnSpc>
                  <a:spcPct val="120000"/>
                </a:lnSpc>
                <a:defRPr/>
              </a:pPr>
              <a:r>
                <a:rPr lang="en-GB" sz="1600" dirty="0">
                  <a:solidFill>
                    <a:schemeClr val="bg1"/>
                  </a:solidFill>
                </a:rPr>
                <a:t>Coffee break</a:t>
              </a:r>
            </a:p>
            <a:p>
              <a:pPr marL="82550">
                <a:lnSpc>
                  <a:spcPct val="120000"/>
                </a:lnSpc>
                <a:defRPr/>
              </a:pPr>
              <a:r>
                <a:rPr lang="en-GB" sz="1600" dirty="0">
                  <a:solidFill>
                    <a:schemeClr val="bg2">
                      <a:lumMod val="75000"/>
                    </a:schemeClr>
                  </a:solidFill>
                </a:rPr>
                <a:t>Breakout groups</a:t>
              </a:r>
              <a:r>
                <a:rPr lang="en-GB" sz="1600" b="0" dirty="0"/>
                <a:t> Stakeholder discussions</a:t>
              </a:r>
            </a:p>
            <a:p>
              <a:pPr marL="82550">
                <a:lnSpc>
                  <a:spcPct val="120000"/>
                </a:lnSpc>
                <a:defRPr/>
              </a:pPr>
              <a:r>
                <a:rPr lang="en-GB" sz="1600" dirty="0">
                  <a:solidFill>
                    <a:schemeClr val="bg1"/>
                  </a:solidFill>
                </a:rPr>
                <a:t>Lunch</a:t>
              </a:r>
            </a:p>
            <a:p>
              <a:pPr marL="82550">
                <a:lnSpc>
                  <a:spcPct val="120000"/>
                </a:lnSpc>
                <a:defRPr/>
              </a:pPr>
              <a:r>
                <a:rPr lang="en-GB" sz="1600" dirty="0">
                  <a:solidFill>
                    <a:schemeClr val="bg2">
                      <a:lumMod val="75000"/>
                    </a:schemeClr>
                  </a:solidFill>
                </a:rPr>
                <a:t>Plenary</a:t>
              </a:r>
              <a:r>
                <a:rPr lang="en-GB" sz="1600" b="0" dirty="0"/>
                <a:t> Breakout group feedback to the plenary </a:t>
              </a:r>
            </a:p>
            <a:p>
              <a:pPr marL="82550">
                <a:lnSpc>
                  <a:spcPct val="120000"/>
                </a:lnSpc>
                <a:defRPr/>
              </a:pPr>
              <a:r>
                <a:rPr lang="en-GB" sz="1600" dirty="0">
                  <a:solidFill>
                    <a:schemeClr val="bg2">
                      <a:lumMod val="75000"/>
                    </a:schemeClr>
                  </a:solidFill>
                </a:rPr>
                <a:t>Plenary</a:t>
              </a:r>
              <a:r>
                <a:rPr lang="en-GB" sz="1600" b="0" dirty="0"/>
                <a:t> Humanitarian “Yellow Pages”</a:t>
              </a:r>
            </a:p>
            <a:p>
              <a:pPr marL="82550">
                <a:lnSpc>
                  <a:spcPct val="120000"/>
                </a:lnSpc>
                <a:defRPr/>
              </a:pPr>
              <a:r>
                <a:rPr lang="en-GB" sz="1600" dirty="0">
                  <a:solidFill>
                    <a:schemeClr val="bg2">
                      <a:lumMod val="75000"/>
                    </a:schemeClr>
                  </a:solidFill>
                </a:rPr>
                <a:t>Plenary</a:t>
              </a:r>
              <a:r>
                <a:rPr lang="en-GB" sz="1600" b="0" dirty="0"/>
                <a:t> Future of Shelter Partners Forum</a:t>
              </a:r>
            </a:p>
            <a:p>
              <a:pPr marL="82550">
                <a:lnSpc>
                  <a:spcPct val="120000"/>
                </a:lnSpc>
                <a:defRPr/>
              </a:pPr>
              <a:r>
                <a:rPr lang="en-GB" sz="1600" dirty="0">
                  <a:solidFill>
                    <a:schemeClr val="bg2">
                      <a:lumMod val="75000"/>
                    </a:schemeClr>
                  </a:solidFill>
                </a:rPr>
                <a:t>Plenary</a:t>
              </a:r>
              <a:r>
                <a:rPr lang="en-GB" sz="1600" b="0" dirty="0"/>
                <a:t> Introduction to the Transitional Shelter Prototype project</a:t>
              </a:r>
            </a:p>
            <a:p>
              <a:pPr marL="82550">
                <a:lnSpc>
                  <a:spcPct val="120000"/>
                </a:lnSpc>
                <a:defRPr/>
              </a:pPr>
              <a:r>
                <a:rPr lang="en-GB" sz="1600" dirty="0">
                  <a:solidFill>
                    <a:schemeClr val="bg1"/>
                  </a:solidFill>
                </a:rPr>
                <a:t>Coffee break</a:t>
              </a:r>
            </a:p>
            <a:p>
              <a:pPr marL="82550">
                <a:lnSpc>
                  <a:spcPct val="120000"/>
                </a:lnSpc>
                <a:defRPr/>
              </a:pPr>
              <a:r>
                <a:rPr lang="en-GB" sz="1600" dirty="0">
                  <a:solidFill>
                    <a:schemeClr val="bg2">
                      <a:lumMod val="75000"/>
                    </a:schemeClr>
                  </a:solidFill>
                </a:rPr>
                <a:t>Demonstration</a:t>
              </a:r>
              <a:r>
                <a:rPr lang="en-GB" sz="1600" b="0" dirty="0"/>
                <a:t> Prototype Shelter Tour</a:t>
              </a:r>
            </a:p>
            <a:p>
              <a:pPr marL="82550">
                <a:lnSpc>
                  <a:spcPct val="120000"/>
                </a:lnSpc>
                <a:defRPr/>
              </a:pPr>
              <a:r>
                <a:rPr lang="en-GB" sz="1600" dirty="0">
                  <a:solidFill>
                    <a:schemeClr val="bg2">
                      <a:lumMod val="75000"/>
                    </a:schemeClr>
                  </a:solidFill>
                </a:rPr>
                <a:t>Plenary</a:t>
              </a:r>
              <a:r>
                <a:rPr lang="en-GB" sz="1600" b="0" dirty="0"/>
                <a:t> Transitional Shelter Prototype Consortium</a:t>
              </a:r>
            </a:p>
            <a:p>
              <a:pPr marL="82550">
                <a:lnSpc>
                  <a:spcPct val="120000"/>
                </a:lnSpc>
                <a:defRPr/>
              </a:pPr>
              <a:r>
                <a:rPr lang="en-GB" sz="1600" dirty="0">
                  <a:solidFill>
                    <a:schemeClr val="bg1"/>
                  </a:solidFill>
                </a:rPr>
                <a:t>Close</a:t>
              </a:r>
            </a:p>
            <a:p>
              <a:pPr marL="82550">
                <a:lnSpc>
                  <a:spcPct val="120000"/>
                </a:lnSpc>
                <a:defRPr/>
              </a:pPr>
              <a:endParaRPr lang="en-GB" sz="1600" dirty="0">
                <a:solidFill>
                  <a:schemeClr val="bg1"/>
                </a:solidFill>
              </a:endParaRPr>
            </a:p>
            <a:p>
              <a:pPr marL="82550">
                <a:lnSpc>
                  <a:spcPct val="120000"/>
                </a:lnSpc>
                <a:defRPr/>
              </a:pPr>
              <a:r>
                <a:rPr lang="en-GB" sz="1600" dirty="0">
                  <a:solidFill>
                    <a:schemeClr val="bg1"/>
                  </a:solidFill>
                </a:rPr>
                <a:t>Shelter Partners Forum and Shelter Meeting dinner. Flyer in information pack</a:t>
              </a:r>
              <a:endParaRPr lang="en-GB" sz="1600" b="0" i="1" dirty="0"/>
            </a:p>
          </p:txBody>
        </p:sp>
      </p:grpSp>
      <p:sp>
        <p:nvSpPr>
          <p:cNvPr id="21" name="TextBox 20"/>
          <p:cNvSpPr txBox="1"/>
          <p:nvPr/>
        </p:nvSpPr>
        <p:spPr>
          <a:xfrm>
            <a:off x="1009650" y="-28575"/>
            <a:ext cx="7556500" cy="646113"/>
          </a:xfrm>
          <a:prstGeom prst="rect">
            <a:avLst/>
          </a:prstGeom>
        </p:spPr>
        <p:txBody>
          <a:bodyPr>
            <a:spAutoFit/>
          </a:bodyPr>
          <a:lstStyle/>
          <a:p>
            <a:pPr marL="541338">
              <a:defRPr/>
            </a:pPr>
            <a:r>
              <a:rPr lang="en-GB" sz="3600" kern="0" dirty="0">
                <a:solidFill>
                  <a:schemeClr val="bg1"/>
                </a:solidFill>
                <a:latin typeface="+mj-lt"/>
                <a:ea typeface="+mj-ea"/>
                <a:cs typeface="+mj-cs"/>
              </a:rPr>
              <a:t>Agenda</a:t>
            </a:r>
          </a:p>
        </p:txBody>
      </p:sp>
      <p:pic>
        <p:nvPicPr>
          <p:cNvPr id="25605" name="Picture 5" descr="Bullhorn-icon-(orange).png"/>
          <p:cNvPicPr>
            <a:picLocks noChangeAspect="1"/>
          </p:cNvPicPr>
          <p:nvPr/>
        </p:nvPicPr>
        <p:blipFill>
          <a:blip r:embed="rId2" cstate="print"/>
          <a:srcRect/>
          <a:stretch>
            <a:fillRect/>
          </a:stretch>
        </p:blipFill>
        <p:spPr bwMode="auto">
          <a:xfrm>
            <a:off x="1020763" y="3132138"/>
            <a:ext cx="514350" cy="284162"/>
          </a:xfrm>
          <a:prstGeom prst="rect">
            <a:avLst/>
          </a:prstGeom>
          <a:noFill/>
          <a:ln w="9525">
            <a:noFill/>
            <a:miter lim="800000"/>
            <a:headEnd/>
            <a:tailEnd/>
          </a:ln>
        </p:spPr>
      </p:pic>
      <p:cxnSp>
        <p:nvCxnSpPr>
          <p:cNvPr id="25606" name="Straight Connector 5"/>
          <p:cNvCxnSpPr>
            <a:cxnSpLocks noChangeShapeType="1"/>
          </p:cNvCxnSpPr>
          <p:nvPr/>
        </p:nvCxnSpPr>
        <p:spPr bwMode="auto">
          <a:xfrm>
            <a:off x="1201738" y="3400425"/>
            <a:ext cx="7942262" cy="0"/>
          </a:xfrm>
          <a:prstGeom prst="line">
            <a:avLst/>
          </a:prstGeom>
          <a:noFill/>
          <a:ln w="28575" algn="ctr">
            <a:solidFill>
              <a:srgbClr val="DE891B"/>
            </a:solidFill>
            <a:round/>
            <a:headEnd/>
            <a:tailEnd/>
          </a:ln>
        </p:spPr>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9" name="Picture 5" descr="workshop icon.png"/>
          <p:cNvPicPr>
            <a:picLocks noChangeAspect="1"/>
          </p:cNvPicPr>
          <p:nvPr/>
        </p:nvPicPr>
        <p:blipFill>
          <a:blip r:embed="rId2" cstate="print"/>
          <a:srcRect/>
          <a:stretch>
            <a:fillRect/>
          </a:stretch>
        </p:blipFill>
        <p:spPr bwMode="auto">
          <a:xfrm>
            <a:off x="0" y="1568450"/>
            <a:ext cx="1517650" cy="1517650"/>
          </a:xfrm>
          <a:prstGeom prst="rect">
            <a:avLst/>
          </a:prstGeom>
          <a:noFill/>
          <a:ln w="9525">
            <a:noFill/>
            <a:miter lim="800000"/>
            <a:headEnd/>
            <a:tailEnd/>
          </a:ln>
        </p:spPr>
      </p:pic>
      <p:sp>
        <p:nvSpPr>
          <p:cNvPr id="6" name="Text Box 19"/>
          <p:cNvSpPr txBox="1">
            <a:spLocks noChangeArrowheads="1"/>
          </p:cNvSpPr>
          <p:nvPr/>
        </p:nvSpPr>
        <p:spPr bwMode="auto">
          <a:xfrm>
            <a:off x="1541463" y="614363"/>
            <a:ext cx="7173912" cy="5656933"/>
          </a:xfrm>
          <a:prstGeom prst="rect">
            <a:avLst/>
          </a:prstGeom>
          <a:noFill/>
          <a:ln w="9525">
            <a:noFill/>
            <a:miter lim="800000"/>
            <a:headEnd/>
            <a:tailEnd/>
          </a:ln>
        </p:spPr>
        <p:txBody>
          <a:bodyPr>
            <a:spAutoFit/>
          </a:bodyPr>
          <a:lstStyle/>
          <a:p>
            <a:pPr marL="85725">
              <a:lnSpc>
                <a:spcPct val="80000"/>
              </a:lnSpc>
              <a:spcBef>
                <a:spcPts val="0"/>
              </a:spcBef>
              <a:defRPr/>
            </a:pPr>
            <a:endParaRPr lang="en-GB" dirty="0"/>
          </a:p>
          <a:p>
            <a:pPr marL="85725">
              <a:lnSpc>
                <a:spcPct val="80000"/>
              </a:lnSpc>
              <a:spcBef>
                <a:spcPts val="0"/>
              </a:spcBef>
              <a:defRPr/>
            </a:pPr>
            <a:r>
              <a:rPr lang="en-GB" sz="2800" b="0" dirty="0" smtClean="0"/>
              <a:t>Breakout group activities</a:t>
            </a:r>
            <a:endParaRPr lang="en-GB" sz="2800" b="0" dirty="0"/>
          </a:p>
          <a:p>
            <a:pPr marL="85725">
              <a:lnSpc>
                <a:spcPct val="80000"/>
              </a:lnSpc>
              <a:spcBef>
                <a:spcPts val="0"/>
              </a:spcBef>
              <a:defRPr/>
            </a:pPr>
            <a:endParaRPr lang="en-GB" sz="2000" b="0" dirty="0"/>
          </a:p>
          <a:p>
            <a:pPr marL="514350" indent="-428625">
              <a:lnSpc>
                <a:spcPct val="80000"/>
              </a:lnSpc>
              <a:spcBef>
                <a:spcPts val="0"/>
              </a:spcBef>
              <a:defRPr/>
            </a:pPr>
            <a:endParaRPr lang="en-GB" sz="2000" b="0" dirty="0"/>
          </a:p>
          <a:p>
            <a:pPr marL="542925" indent="-457200">
              <a:lnSpc>
                <a:spcPct val="80000"/>
              </a:lnSpc>
              <a:spcBef>
                <a:spcPts val="0"/>
              </a:spcBef>
              <a:buFont typeface="+mj-lt"/>
              <a:buAutoNum type="arabicPeriod"/>
              <a:defRPr/>
            </a:pPr>
            <a:r>
              <a:rPr lang="en-GB" sz="2000" dirty="0" smtClean="0"/>
              <a:t>Discuss</a:t>
            </a:r>
            <a:r>
              <a:rPr lang="en-GB" sz="2000" b="0" dirty="0" smtClean="0"/>
              <a:t> the selected topic within each group </a:t>
            </a:r>
          </a:p>
          <a:p>
            <a:pPr marL="542925" indent="-457200">
              <a:lnSpc>
                <a:spcPct val="80000"/>
              </a:lnSpc>
              <a:spcBef>
                <a:spcPts val="0"/>
              </a:spcBef>
              <a:buFont typeface="+mj-lt"/>
              <a:buAutoNum type="arabicPeriod"/>
              <a:defRPr/>
            </a:pPr>
            <a:endParaRPr lang="en-GB" sz="2000" b="0" dirty="0" smtClean="0"/>
          </a:p>
          <a:p>
            <a:pPr marL="542925" indent="-457200">
              <a:lnSpc>
                <a:spcPct val="80000"/>
              </a:lnSpc>
              <a:spcBef>
                <a:spcPts val="0"/>
              </a:spcBef>
              <a:buFont typeface="+mj-lt"/>
              <a:buAutoNum type="arabicPeriod"/>
              <a:defRPr/>
            </a:pPr>
            <a:endParaRPr lang="en-GB" sz="2000" b="0" dirty="0" smtClean="0"/>
          </a:p>
          <a:p>
            <a:pPr marL="542925" indent="-457200">
              <a:lnSpc>
                <a:spcPct val="80000"/>
              </a:lnSpc>
              <a:spcBef>
                <a:spcPts val="0"/>
              </a:spcBef>
              <a:buFont typeface="+mj-lt"/>
              <a:buAutoNum type="arabicPeriod"/>
              <a:defRPr/>
            </a:pPr>
            <a:r>
              <a:rPr lang="en-GB" sz="2000" b="0" dirty="0" smtClean="0"/>
              <a:t>Identify </a:t>
            </a:r>
            <a:r>
              <a:rPr lang="en-GB" sz="2000" dirty="0" smtClean="0"/>
              <a:t>who</a:t>
            </a:r>
            <a:r>
              <a:rPr lang="en-GB" sz="2000" b="0" dirty="0" smtClean="0"/>
              <a:t> will lead and who will participate in future meetings</a:t>
            </a:r>
          </a:p>
          <a:p>
            <a:pPr marL="542925" indent="-457200">
              <a:lnSpc>
                <a:spcPct val="80000"/>
              </a:lnSpc>
              <a:spcBef>
                <a:spcPts val="0"/>
              </a:spcBef>
              <a:buFont typeface="+mj-lt"/>
              <a:buAutoNum type="arabicPeriod"/>
              <a:defRPr/>
            </a:pPr>
            <a:endParaRPr lang="en-GB" sz="2000" b="0" dirty="0" smtClean="0"/>
          </a:p>
          <a:p>
            <a:pPr marL="542925" indent="-457200">
              <a:lnSpc>
                <a:spcPct val="80000"/>
              </a:lnSpc>
              <a:spcBef>
                <a:spcPts val="0"/>
              </a:spcBef>
              <a:buFont typeface="+mj-lt"/>
              <a:buAutoNum type="arabicPeriod"/>
              <a:defRPr/>
            </a:pPr>
            <a:endParaRPr lang="en-GB" sz="2000" b="0" dirty="0" smtClean="0"/>
          </a:p>
          <a:p>
            <a:pPr marL="542925" indent="-457200">
              <a:lnSpc>
                <a:spcPct val="80000"/>
              </a:lnSpc>
              <a:spcBef>
                <a:spcPts val="0"/>
              </a:spcBef>
              <a:buFont typeface="+mj-lt"/>
              <a:buAutoNum type="arabicPeriod"/>
              <a:defRPr/>
            </a:pPr>
            <a:r>
              <a:rPr lang="en-GB" sz="2000" b="0" dirty="0" smtClean="0"/>
              <a:t>Define </a:t>
            </a:r>
            <a:r>
              <a:rPr lang="en-GB" sz="2000" dirty="0" smtClean="0"/>
              <a:t>how</a:t>
            </a:r>
            <a:r>
              <a:rPr lang="en-GB" sz="2000" b="0" dirty="0" smtClean="0"/>
              <a:t> participants will meet and when</a:t>
            </a:r>
          </a:p>
          <a:p>
            <a:pPr marL="542925" indent="-457200">
              <a:lnSpc>
                <a:spcPct val="80000"/>
              </a:lnSpc>
              <a:spcBef>
                <a:spcPts val="0"/>
              </a:spcBef>
              <a:buFont typeface="+mj-lt"/>
              <a:buAutoNum type="arabicPeriod"/>
              <a:defRPr/>
            </a:pPr>
            <a:endParaRPr lang="en-GB" sz="2000" b="0" dirty="0" smtClean="0"/>
          </a:p>
          <a:p>
            <a:pPr marL="542925" indent="-457200">
              <a:lnSpc>
                <a:spcPct val="80000"/>
              </a:lnSpc>
              <a:spcBef>
                <a:spcPts val="0"/>
              </a:spcBef>
              <a:buFont typeface="+mj-lt"/>
              <a:buAutoNum type="arabicPeriod"/>
              <a:defRPr/>
            </a:pPr>
            <a:endParaRPr lang="en-GB" sz="2000" b="0" dirty="0" smtClean="0"/>
          </a:p>
          <a:p>
            <a:pPr marL="542925" indent="-457200">
              <a:lnSpc>
                <a:spcPct val="80000"/>
              </a:lnSpc>
              <a:spcBef>
                <a:spcPts val="0"/>
              </a:spcBef>
              <a:buFont typeface="+mj-lt"/>
              <a:buAutoNum type="arabicPeriod"/>
              <a:defRPr/>
            </a:pPr>
            <a:r>
              <a:rPr lang="en-GB" sz="2000" b="0" dirty="0" smtClean="0"/>
              <a:t>Form </a:t>
            </a:r>
            <a:r>
              <a:rPr lang="en-GB" sz="2000" dirty="0" smtClean="0"/>
              <a:t>working groups </a:t>
            </a:r>
            <a:r>
              <a:rPr lang="en-GB" sz="2000" b="0" dirty="0" smtClean="0"/>
              <a:t>to continue progress on these topics</a:t>
            </a:r>
          </a:p>
          <a:p>
            <a:pPr marL="542925" indent="-457200">
              <a:lnSpc>
                <a:spcPct val="80000"/>
              </a:lnSpc>
              <a:spcBef>
                <a:spcPts val="0"/>
              </a:spcBef>
              <a:buFont typeface="+mj-lt"/>
              <a:buAutoNum type="arabicPeriod"/>
              <a:defRPr/>
            </a:pPr>
            <a:endParaRPr lang="en-GB" sz="2000" b="0" dirty="0" smtClean="0"/>
          </a:p>
          <a:p>
            <a:pPr marL="542925" indent="-457200">
              <a:lnSpc>
                <a:spcPct val="80000"/>
              </a:lnSpc>
              <a:spcBef>
                <a:spcPts val="0"/>
              </a:spcBef>
              <a:buFont typeface="+mj-lt"/>
              <a:buAutoNum type="arabicPeriod"/>
              <a:defRPr/>
            </a:pPr>
            <a:endParaRPr lang="en-GB" sz="2000" b="0" dirty="0" smtClean="0"/>
          </a:p>
          <a:p>
            <a:pPr marL="542925" indent="-457200">
              <a:lnSpc>
                <a:spcPct val="80000"/>
              </a:lnSpc>
              <a:spcBef>
                <a:spcPts val="0"/>
              </a:spcBef>
              <a:buFont typeface="+mj-lt"/>
              <a:buAutoNum type="arabicPeriod"/>
              <a:defRPr/>
            </a:pPr>
            <a:r>
              <a:rPr lang="en-GB" sz="2000" b="0" dirty="0" smtClean="0"/>
              <a:t>Produce </a:t>
            </a:r>
            <a:r>
              <a:rPr lang="en-GB" sz="2000" dirty="0" smtClean="0"/>
              <a:t>Terms of Reference </a:t>
            </a:r>
            <a:r>
              <a:rPr lang="en-GB" sz="2000" b="0" dirty="0" smtClean="0"/>
              <a:t>for the working group</a:t>
            </a:r>
          </a:p>
          <a:p>
            <a:pPr marL="542925" indent="-457200">
              <a:lnSpc>
                <a:spcPct val="80000"/>
              </a:lnSpc>
              <a:spcBef>
                <a:spcPts val="0"/>
              </a:spcBef>
              <a:buFont typeface="+mj-lt"/>
              <a:buAutoNum type="arabicPeriod"/>
              <a:defRPr/>
            </a:pPr>
            <a:endParaRPr lang="en-GB" sz="2000" b="0" dirty="0" smtClean="0"/>
          </a:p>
          <a:p>
            <a:pPr marL="542925" indent="-457200">
              <a:lnSpc>
                <a:spcPct val="80000"/>
              </a:lnSpc>
              <a:spcBef>
                <a:spcPts val="0"/>
              </a:spcBef>
              <a:buFont typeface="+mj-lt"/>
              <a:buAutoNum type="arabicPeriod"/>
              <a:defRPr/>
            </a:pPr>
            <a:endParaRPr lang="en-GB" sz="2000" b="0" dirty="0" smtClean="0"/>
          </a:p>
          <a:p>
            <a:pPr marL="542925" indent="-457200">
              <a:lnSpc>
                <a:spcPct val="80000"/>
              </a:lnSpc>
              <a:spcBef>
                <a:spcPts val="0"/>
              </a:spcBef>
              <a:buFont typeface="+mj-lt"/>
              <a:buAutoNum type="arabicPeriod"/>
              <a:defRPr/>
            </a:pPr>
            <a:r>
              <a:rPr lang="en-GB" sz="2000" b="0" dirty="0" smtClean="0"/>
              <a:t>Plan what </a:t>
            </a:r>
            <a:r>
              <a:rPr lang="en-GB" sz="2000" dirty="0" smtClean="0"/>
              <a:t>outputs</a:t>
            </a:r>
            <a:r>
              <a:rPr lang="en-GB" sz="2000" b="0" dirty="0" smtClean="0"/>
              <a:t> are to be expected by SM11a</a:t>
            </a:r>
            <a:endParaRPr lang="en-GB" sz="2000" b="0" dirty="0"/>
          </a:p>
        </p:txBody>
      </p:sp>
      <p:sp>
        <p:nvSpPr>
          <p:cNvPr id="7" name="Rectangle 3"/>
          <p:cNvSpPr>
            <a:spLocks noChangeArrowheads="1"/>
          </p:cNvSpPr>
          <p:nvPr/>
        </p:nvSpPr>
        <p:spPr bwMode="auto">
          <a:xfrm>
            <a:off x="1360488" y="-36513"/>
            <a:ext cx="7280275" cy="646113"/>
          </a:xfrm>
          <a:prstGeom prst="rect">
            <a:avLst/>
          </a:prstGeom>
          <a:noFill/>
          <a:ln w="9525">
            <a:noFill/>
            <a:miter lim="800000"/>
            <a:headEnd/>
            <a:tailEnd/>
          </a:ln>
        </p:spPr>
        <p:txBody>
          <a:bodyPr anchor="ctr">
            <a:spAutoFit/>
          </a:bodyPr>
          <a:lstStyle/>
          <a:p>
            <a:pPr marL="177800"/>
            <a:r>
              <a:rPr lang="en-GB" sz="3600" dirty="0">
                <a:solidFill>
                  <a:schemeClr val="bg1"/>
                </a:solidFill>
              </a:rPr>
              <a:t>Breakout groups</a:t>
            </a:r>
            <a:endParaRPr lang="en-GB" sz="3600" b="0" dirty="0">
              <a:solidFill>
                <a:schemeClr val="bg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 Box 19"/>
          <p:cNvSpPr txBox="1">
            <a:spLocks noChangeArrowheads="1"/>
          </p:cNvSpPr>
          <p:nvPr/>
        </p:nvSpPr>
        <p:spPr bwMode="auto">
          <a:xfrm>
            <a:off x="1517650" y="517525"/>
            <a:ext cx="7586663" cy="3419475"/>
          </a:xfrm>
          <a:prstGeom prst="rect">
            <a:avLst/>
          </a:prstGeom>
          <a:noFill/>
          <a:ln w="9525">
            <a:noFill/>
            <a:miter lim="800000"/>
            <a:headEnd/>
            <a:tailEnd/>
          </a:ln>
        </p:spPr>
        <p:txBody>
          <a:bodyPr>
            <a:spAutoFit/>
          </a:bodyPr>
          <a:lstStyle/>
          <a:p>
            <a:pPr marL="228600" indent="-228600">
              <a:lnSpc>
                <a:spcPct val="115000"/>
              </a:lnSpc>
              <a:defRPr/>
            </a:pPr>
            <a:endParaRPr lang="en-GB" sz="2000" b="0" i="1" dirty="0"/>
          </a:p>
          <a:p>
            <a:pPr marL="228600" indent="-228600">
              <a:lnSpc>
                <a:spcPct val="115000"/>
              </a:lnSpc>
              <a:defRPr/>
            </a:pPr>
            <a:endParaRPr lang="en-GB" sz="2000" b="0" i="1" dirty="0"/>
          </a:p>
          <a:p>
            <a:pPr marL="228600" indent="-228600">
              <a:lnSpc>
                <a:spcPct val="115000"/>
              </a:lnSpc>
              <a:defRPr/>
            </a:pPr>
            <a:endParaRPr lang="en-GB" sz="2000" i="1" dirty="0"/>
          </a:p>
          <a:p>
            <a:pPr marL="228600" indent="-228600">
              <a:lnSpc>
                <a:spcPct val="115000"/>
              </a:lnSpc>
              <a:defRPr/>
            </a:pPr>
            <a:endParaRPr lang="en-GB" sz="2000" b="0" i="1" dirty="0"/>
          </a:p>
          <a:p>
            <a:pPr marL="228600" indent="-228600">
              <a:lnSpc>
                <a:spcPct val="115000"/>
              </a:lnSpc>
              <a:defRPr/>
            </a:pPr>
            <a:endParaRPr lang="en-GB" sz="2000" b="0" i="1" dirty="0">
              <a:ea typeface="Calibri" pitchFamily="34" charset="0"/>
              <a:cs typeface="Arial" charset="0"/>
            </a:endParaRPr>
          </a:p>
          <a:p>
            <a:pPr marL="228600" indent="-228600">
              <a:lnSpc>
                <a:spcPct val="115000"/>
              </a:lnSpc>
              <a:defRPr/>
            </a:pPr>
            <a:endParaRPr lang="en-GB" sz="2000" b="0" i="1" dirty="0">
              <a:ea typeface="Calibri" pitchFamily="34" charset="0"/>
              <a:cs typeface="Arial" charset="0"/>
            </a:endParaRPr>
          </a:p>
          <a:p>
            <a:pPr marL="228600" indent="-228600">
              <a:lnSpc>
                <a:spcPct val="115000"/>
              </a:lnSpc>
              <a:defRPr/>
            </a:pPr>
            <a:endParaRPr lang="en-GB" sz="2000" b="0" i="1" dirty="0">
              <a:ea typeface="Calibri" pitchFamily="34" charset="0"/>
              <a:cs typeface="Arial" charset="0"/>
            </a:endParaRPr>
          </a:p>
          <a:p>
            <a:pPr marL="228600" indent="-228600">
              <a:lnSpc>
                <a:spcPct val="115000"/>
              </a:lnSpc>
              <a:defRPr/>
            </a:pPr>
            <a:r>
              <a:rPr lang="en-GB" sz="2800" kern="0" dirty="0"/>
              <a:t>15 minutes remaining!</a:t>
            </a:r>
          </a:p>
          <a:p>
            <a:pPr marL="228600" indent="-228600">
              <a:lnSpc>
                <a:spcPct val="115000"/>
              </a:lnSpc>
              <a:defRPr/>
            </a:pPr>
            <a:endParaRPr lang="en-GB" sz="2000" b="0" i="1" dirty="0">
              <a:ea typeface="Calibri" pitchFamily="34" charset="0"/>
              <a:cs typeface="Arial" charset="0"/>
            </a:endParaRPr>
          </a:p>
        </p:txBody>
      </p:sp>
      <p:sp>
        <p:nvSpPr>
          <p:cNvPr id="5" name="TextBox 4"/>
          <p:cNvSpPr txBox="1"/>
          <p:nvPr/>
        </p:nvSpPr>
        <p:spPr>
          <a:xfrm>
            <a:off x="1622425" y="819150"/>
            <a:ext cx="6208713" cy="523875"/>
          </a:xfrm>
          <a:prstGeom prst="rect">
            <a:avLst/>
          </a:prstGeom>
        </p:spPr>
        <p:txBody>
          <a:bodyPr>
            <a:spAutoFit/>
          </a:bodyPr>
          <a:lstStyle/>
          <a:p>
            <a:pPr>
              <a:defRPr/>
            </a:pPr>
            <a:r>
              <a:rPr lang="en-GB" sz="2800" b="0" kern="0" dirty="0"/>
              <a:t>Breakout </a:t>
            </a:r>
            <a:r>
              <a:rPr lang="en-GB" sz="2800" b="0" kern="0" dirty="0" smtClean="0"/>
              <a:t>group </a:t>
            </a:r>
            <a:r>
              <a:rPr lang="en-GB" sz="2800" b="0" kern="0" dirty="0"/>
              <a:t>a</a:t>
            </a:r>
            <a:r>
              <a:rPr lang="en-GB" sz="2800" b="0" kern="0" dirty="0" smtClean="0"/>
              <a:t>ctivities</a:t>
            </a:r>
            <a:endParaRPr lang="en-GB" sz="2800" b="0" kern="0" dirty="0">
              <a:latin typeface="+mj-lt"/>
              <a:ea typeface="+mj-ea"/>
              <a:cs typeface="+mj-cs"/>
            </a:endParaRPr>
          </a:p>
        </p:txBody>
      </p:sp>
      <p:pic>
        <p:nvPicPr>
          <p:cNvPr id="27653" name="Picture 5" descr="workshop icon.png"/>
          <p:cNvPicPr>
            <a:picLocks noChangeAspect="1"/>
          </p:cNvPicPr>
          <p:nvPr/>
        </p:nvPicPr>
        <p:blipFill>
          <a:blip r:embed="rId2" cstate="print"/>
          <a:srcRect/>
          <a:stretch>
            <a:fillRect/>
          </a:stretch>
        </p:blipFill>
        <p:spPr bwMode="auto">
          <a:xfrm>
            <a:off x="0" y="1568450"/>
            <a:ext cx="1517650" cy="1517650"/>
          </a:xfrm>
          <a:prstGeom prst="rect">
            <a:avLst/>
          </a:prstGeom>
          <a:noFill/>
          <a:ln w="9525">
            <a:noFill/>
            <a:miter lim="800000"/>
            <a:headEnd/>
            <a:tailEnd/>
          </a:ln>
        </p:spPr>
      </p:pic>
      <p:sp>
        <p:nvSpPr>
          <p:cNvPr id="6" name="Rectangle 3"/>
          <p:cNvSpPr>
            <a:spLocks noChangeArrowheads="1"/>
          </p:cNvSpPr>
          <p:nvPr/>
        </p:nvSpPr>
        <p:spPr bwMode="auto">
          <a:xfrm>
            <a:off x="1360488" y="-36513"/>
            <a:ext cx="7280275" cy="646113"/>
          </a:xfrm>
          <a:prstGeom prst="rect">
            <a:avLst/>
          </a:prstGeom>
          <a:noFill/>
          <a:ln w="9525">
            <a:noFill/>
            <a:miter lim="800000"/>
            <a:headEnd/>
            <a:tailEnd/>
          </a:ln>
        </p:spPr>
        <p:txBody>
          <a:bodyPr anchor="ctr">
            <a:spAutoFit/>
          </a:bodyPr>
          <a:lstStyle/>
          <a:p>
            <a:pPr marL="177800"/>
            <a:r>
              <a:rPr lang="en-GB" sz="3600" dirty="0">
                <a:solidFill>
                  <a:schemeClr val="bg1"/>
                </a:solidFill>
              </a:rPr>
              <a:t>Breakout groups</a:t>
            </a:r>
            <a:endParaRPr lang="en-GB" sz="3600" b="0" dirty="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925" y="1543050"/>
            <a:ext cx="7693025" cy="2246313"/>
          </a:xfrm>
          <a:prstGeom prst="rect">
            <a:avLst/>
          </a:prstGeom>
        </p:spPr>
        <p:txBody>
          <a:bodyPr wrap="square">
            <a:spAutoFit/>
          </a:bodyPr>
          <a:lstStyle/>
          <a:p>
            <a:pPr marL="890588">
              <a:defRPr/>
            </a:pPr>
            <a:r>
              <a:rPr lang="en-GB" sz="2800" b="0" kern="0" dirty="0">
                <a:latin typeface="+mj-lt"/>
                <a:ea typeface="+mj-ea"/>
                <a:cs typeface="+mj-cs"/>
              </a:rPr>
              <a:t>Thank you CAGI for hosting Shelter Partners Forum.</a:t>
            </a:r>
          </a:p>
          <a:p>
            <a:pPr marL="890588">
              <a:defRPr/>
            </a:pPr>
            <a:endParaRPr lang="en-GB" sz="2800" b="0" kern="0" dirty="0">
              <a:latin typeface="+mj-lt"/>
              <a:ea typeface="+mj-ea"/>
              <a:cs typeface="+mj-cs"/>
            </a:endParaRPr>
          </a:p>
          <a:p>
            <a:pPr marL="890588">
              <a:defRPr/>
            </a:pPr>
            <a:r>
              <a:rPr lang="en-GB" sz="2800" b="0" kern="0" dirty="0">
                <a:latin typeface="+mj-lt"/>
                <a:ea typeface="+mj-ea"/>
                <a:cs typeface="+mj-cs"/>
              </a:rPr>
              <a:t>Thank you Habitat for Humanity for supporting </a:t>
            </a:r>
            <a:r>
              <a:rPr lang="en-GB" sz="2800" b="0" kern="0" dirty="0"/>
              <a:t>Shelter Partners Forum.</a:t>
            </a:r>
            <a:endParaRPr lang="en-GB" sz="2800" b="0" kern="0" dirty="0">
              <a:latin typeface="+mj-lt"/>
              <a:ea typeface="+mj-ea"/>
              <a:cs typeface="+mj-cs"/>
            </a:endParaRPr>
          </a:p>
        </p:txBody>
      </p:sp>
      <p:sp>
        <p:nvSpPr>
          <p:cNvPr id="7" name="TextBox 6"/>
          <p:cNvSpPr txBox="1"/>
          <p:nvPr/>
        </p:nvSpPr>
        <p:spPr>
          <a:xfrm>
            <a:off x="1000125" y="-28575"/>
            <a:ext cx="7556500" cy="646113"/>
          </a:xfrm>
          <a:prstGeom prst="rect">
            <a:avLst/>
          </a:prstGeom>
        </p:spPr>
        <p:txBody>
          <a:bodyPr>
            <a:spAutoFit/>
          </a:bodyPr>
          <a:lstStyle/>
          <a:p>
            <a:pPr marL="541338">
              <a:defRPr/>
            </a:pPr>
            <a:r>
              <a:rPr lang="en-GB" sz="3600" kern="0" dirty="0">
                <a:solidFill>
                  <a:schemeClr val="bg1"/>
                </a:solidFill>
                <a:latin typeface="+mj-lt"/>
                <a:ea typeface="+mj-ea"/>
                <a:cs typeface="+mj-cs"/>
              </a:rPr>
              <a:t>Welcome</a:t>
            </a:r>
          </a:p>
        </p:txBody>
      </p:sp>
      <p:pic>
        <p:nvPicPr>
          <p:cNvPr id="1026" name="Picture 2"/>
          <p:cNvPicPr>
            <a:picLocks noChangeAspect="1" noChangeArrowheads="1"/>
          </p:cNvPicPr>
          <p:nvPr/>
        </p:nvPicPr>
        <p:blipFill>
          <a:blip r:embed="rId2" cstate="print"/>
          <a:srcRect/>
          <a:stretch>
            <a:fillRect/>
          </a:stretch>
        </p:blipFill>
        <p:spPr bwMode="auto">
          <a:xfrm>
            <a:off x="4046270" y="4297384"/>
            <a:ext cx="3082925" cy="1016043"/>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l="11585" r="58293"/>
          <a:stretch>
            <a:fillRect/>
          </a:stretch>
        </p:blipFill>
        <p:spPr bwMode="auto">
          <a:xfrm>
            <a:off x="1335801" y="4297384"/>
            <a:ext cx="2352675" cy="1266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685925" y="1638300"/>
            <a:ext cx="5553075" cy="1816100"/>
          </a:xfrm>
          <a:prstGeom prst="rect">
            <a:avLst/>
          </a:prstGeom>
        </p:spPr>
        <p:txBody>
          <a:bodyPr>
            <a:spAutoFit/>
          </a:bodyPr>
          <a:lstStyle/>
          <a:p>
            <a:pPr marL="1588">
              <a:defRPr/>
            </a:pPr>
            <a:r>
              <a:rPr lang="en-GB" sz="2800" kern="0" dirty="0">
                <a:solidFill>
                  <a:srgbClr val="F39900"/>
                </a:solidFill>
              </a:rPr>
              <a:t>Lunch</a:t>
            </a:r>
          </a:p>
          <a:p>
            <a:pPr marL="1588">
              <a:defRPr/>
            </a:pPr>
            <a:endParaRPr lang="en-GB" sz="2800" kern="0" dirty="0">
              <a:solidFill>
                <a:srgbClr val="F39900"/>
              </a:solidFill>
            </a:endParaRPr>
          </a:p>
          <a:p>
            <a:pPr marL="1588">
              <a:defRPr/>
            </a:pPr>
            <a:r>
              <a:rPr lang="en-GB" sz="2800" b="0" kern="0" dirty="0">
                <a:latin typeface="+mn-lt"/>
                <a:ea typeface="+mj-ea"/>
                <a:cs typeface="+mj-cs"/>
              </a:rPr>
              <a:t>Please be back in time for the feedback plenary at </a:t>
            </a:r>
            <a:r>
              <a:rPr lang="en-GB" sz="2800" kern="0" dirty="0" smtClean="0">
                <a:solidFill>
                  <a:srgbClr val="F39900"/>
                </a:solidFill>
                <a:latin typeface="+mn-lt"/>
                <a:ea typeface="+mj-ea"/>
                <a:cs typeface="+mj-cs"/>
              </a:rPr>
              <a:t>13:45</a:t>
            </a:r>
            <a:endParaRPr lang="en-GB" sz="2800" kern="0" dirty="0">
              <a:solidFill>
                <a:srgbClr val="F39900"/>
              </a:solidFill>
              <a:latin typeface="+mn-lt"/>
              <a:ea typeface="+mj-ea"/>
              <a:cs typeface="+mj-cs"/>
            </a:endParaRPr>
          </a:p>
        </p:txBody>
      </p:sp>
      <p:pic>
        <p:nvPicPr>
          <p:cNvPr id="28676" name="Picture 4" descr="lunch break icon.png"/>
          <p:cNvPicPr>
            <a:picLocks noChangeAspect="1"/>
          </p:cNvPicPr>
          <p:nvPr/>
        </p:nvPicPr>
        <p:blipFill>
          <a:blip r:embed="rId2" cstate="print"/>
          <a:srcRect/>
          <a:stretch>
            <a:fillRect/>
          </a:stretch>
        </p:blipFill>
        <p:spPr bwMode="auto">
          <a:xfrm>
            <a:off x="18838" y="1660134"/>
            <a:ext cx="1533525" cy="1533525"/>
          </a:xfrm>
          <a:prstGeom prst="rect">
            <a:avLst/>
          </a:prstGeom>
          <a:noFill/>
          <a:ln w="9525">
            <a:noFill/>
            <a:miter lim="800000"/>
            <a:headEnd/>
            <a:tailEnd/>
          </a:ln>
        </p:spPr>
      </p:pic>
      <p:sp>
        <p:nvSpPr>
          <p:cNvPr id="5" name="Rectangle 3"/>
          <p:cNvSpPr>
            <a:spLocks noChangeArrowheads="1"/>
          </p:cNvSpPr>
          <p:nvPr/>
        </p:nvSpPr>
        <p:spPr bwMode="auto">
          <a:xfrm>
            <a:off x="1360488" y="-36622"/>
            <a:ext cx="7280275" cy="646331"/>
          </a:xfrm>
          <a:prstGeom prst="rect">
            <a:avLst/>
          </a:prstGeom>
          <a:noFill/>
          <a:ln w="9525">
            <a:noFill/>
            <a:miter lim="800000"/>
            <a:headEnd/>
            <a:tailEnd/>
          </a:ln>
        </p:spPr>
        <p:txBody>
          <a:bodyPr anchor="ctr">
            <a:spAutoFit/>
          </a:bodyPr>
          <a:lstStyle/>
          <a:p>
            <a:pPr marL="177800"/>
            <a:r>
              <a:rPr lang="en-GB" sz="3600" dirty="0" smtClean="0">
                <a:solidFill>
                  <a:schemeClr val="bg1"/>
                </a:solidFill>
              </a:rPr>
              <a:t>Shelter Partners Forum</a:t>
            </a:r>
            <a:endParaRPr lang="en-GB" sz="3600" b="0" dirty="0">
              <a:solidFill>
                <a:schemeClr val="bg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9"/>
          <p:cNvSpPr>
            <a:spLocks noChangeArrowheads="1"/>
          </p:cNvSpPr>
          <p:nvPr/>
        </p:nvSpPr>
        <p:spPr bwMode="auto">
          <a:xfrm>
            <a:off x="-3175" y="6180138"/>
            <a:ext cx="9144000" cy="477837"/>
          </a:xfrm>
          <a:prstGeom prst="rect">
            <a:avLst/>
          </a:prstGeom>
          <a:solidFill>
            <a:srgbClr val="9BAFD2"/>
          </a:solidFill>
          <a:ln w="9525" algn="ctr">
            <a:noFill/>
            <a:round/>
            <a:headEnd/>
            <a:tailEnd/>
          </a:ln>
        </p:spPr>
        <p:txBody>
          <a:bodyPr/>
          <a:lstStyle/>
          <a:p>
            <a:pPr>
              <a:lnSpc>
                <a:spcPct val="80000"/>
              </a:lnSpc>
              <a:spcBef>
                <a:spcPct val="20000"/>
              </a:spcBef>
            </a:pPr>
            <a:endParaRPr lang="en-US"/>
          </a:p>
        </p:txBody>
      </p:sp>
      <p:grpSp>
        <p:nvGrpSpPr>
          <p:cNvPr id="29699" name="Group 24"/>
          <p:cNvGrpSpPr>
            <a:grpSpLocks/>
          </p:cNvGrpSpPr>
          <p:nvPr/>
        </p:nvGrpSpPr>
        <p:grpSpPr bwMode="auto">
          <a:xfrm>
            <a:off x="-3175" y="735013"/>
            <a:ext cx="9239250" cy="6297612"/>
            <a:chOff x="-2426" y="735013"/>
            <a:chExt cx="9238886" cy="6297704"/>
          </a:xfrm>
        </p:grpSpPr>
        <p:sp>
          <p:nvSpPr>
            <p:cNvPr id="29703" name="Rectangle 14"/>
            <p:cNvSpPr>
              <a:spLocks noChangeArrowheads="1"/>
            </p:cNvSpPr>
            <p:nvPr/>
          </p:nvSpPr>
          <p:spPr bwMode="auto">
            <a:xfrm>
              <a:off x="-2426" y="806451"/>
              <a:ext cx="9144000" cy="272256"/>
            </a:xfrm>
            <a:prstGeom prst="rect">
              <a:avLst/>
            </a:prstGeom>
            <a:solidFill>
              <a:srgbClr val="9BAFD2"/>
            </a:solidFill>
            <a:ln w="9525" algn="ctr">
              <a:noFill/>
              <a:round/>
              <a:headEnd/>
              <a:tailEnd/>
            </a:ln>
          </p:spPr>
          <p:txBody>
            <a:bodyPr/>
            <a:lstStyle/>
            <a:p>
              <a:pPr>
                <a:lnSpc>
                  <a:spcPct val="80000"/>
                </a:lnSpc>
                <a:spcBef>
                  <a:spcPct val="20000"/>
                </a:spcBef>
              </a:pPr>
              <a:endParaRPr lang="en-US"/>
            </a:p>
          </p:txBody>
        </p:sp>
        <p:sp>
          <p:nvSpPr>
            <p:cNvPr id="29704" name="Rectangle 16"/>
            <p:cNvSpPr>
              <a:spLocks noChangeArrowheads="1"/>
            </p:cNvSpPr>
            <p:nvPr/>
          </p:nvSpPr>
          <p:spPr bwMode="auto">
            <a:xfrm>
              <a:off x="0" y="2859650"/>
              <a:ext cx="9144000" cy="272256"/>
            </a:xfrm>
            <a:prstGeom prst="rect">
              <a:avLst/>
            </a:prstGeom>
            <a:solidFill>
              <a:srgbClr val="9BAFD2"/>
            </a:solidFill>
            <a:ln w="9525" algn="ctr">
              <a:noFill/>
              <a:round/>
              <a:headEnd/>
              <a:tailEnd/>
            </a:ln>
          </p:spPr>
          <p:txBody>
            <a:bodyPr/>
            <a:lstStyle/>
            <a:p>
              <a:pPr>
                <a:lnSpc>
                  <a:spcPct val="80000"/>
                </a:lnSpc>
                <a:spcBef>
                  <a:spcPct val="20000"/>
                </a:spcBef>
              </a:pPr>
              <a:endParaRPr lang="en-US"/>
            </a:p>
          </p:txBody>
        </p:sp>
        <p:sp>
          <p:nvSpPr>
            <p:cNvPr id="29705" name="Rectangle 17"/>
            <p:cNvSpPr>
              <a:spLocks noChangeArrowheads="1"/>
            </p:cNvSpPr>
            <p:nvPr/>
          </p:nvSpPr>
          <p:spPr bwMode="auto">
            <a:xfrm>
              <a:off x="0" y="3445277"/>
              <a:ext cx="9144000" cy="272256"/>
            </a:xfrm>
            <a:prstGeom prst="rect">
              <a:avLst/>
            </a:prstGeom>
            <a:solidFill>
              <a:srgbClr val="9BAFD2"/>
            </a:solidFill>
            <a:ln w="9525" algn="ctr">
              <a:noFill/>
              <a:round/>
              <a:headEnd/>
              <a:tailEnd/>
            </a:ln>
          </p:spPr>
          <p:txBody>
            <a:bodyPr/>
            <a:lstStyle/>
            <a:p>
              <a:pPr>
                <a:lnSpc>
                  <a:spcPct val="80000"/>
                </a:lnSpc>
                <a:spcBef>
                  <a:spcPct val="20000"/>
                </a:spcBef>
              </a:pPr>
              <a:endParaRPr lang="en-US"/>
            </a:p>
          </p:txBody>
        </p:sp>
        <p:sp>
          <p:nvSpPr>
            <p:cNvPr id="29706" name="Rectangle 18"/>
            <p:cNvSpPr>
              <a:spLocks noChangeArrowheads="1"/>
            </p:cNvSpPr>
            <p:nvPr/>
          </p:nvSpPr>
          <p:spPr bwMode="auto">
            <a:xfrm>
              <a:off x="0" y="4875119"/>
              <a:ext cx="9144000" cy="272256"/>
            </a:xfrm>
            <a:prstGeom prst="rect">
              <a:avLst/>
            </a:prstGeom>
            <a:solidFill>
              <a:srgbClr val="9BAFD2"/>
            </a:solidFill>
            <a:ln w="9525" algn="ctr">
              <a:noFill/>
              <a:round/>
              <a:headEnd/>
              <a:tailEnd/>
            </a:ln>
          </p:spPr>
          <p:txBody>
            <a:bodyPr/>
            <a:lstStyle/>
            <a:p>
              <a:pPr>
                <a:lnSpc>
                  <a:spcPct val="80000"/>
                </a:lnSpc>
                <a:spcBef>
                  <a:spcPct val="20000"/>
                </a:spcBef>
              </a:pPr>
              <a:endParaRPr lang="en-US"/>
            </a:p>
          </p:txBody>
        </p:sp>
        <p:sp>
          <p:nvSpPr>
            <p:cNvPr id="29707" name="Rectangle 19"/>
            <p:cNvSpPr>
              <a:spLocks noChangeArrowheads="1"/>
            </p:cNvSpPr>
            <p:nvPr/>
          </p:nvSpPr>
          <p:spPr bwMode="auto">
            <a:xfrm>
              <a:off x="-2426" y="5748426"/>
              <a:ext cx="9144000" cy="272256"/>
            </a:xfrm>
            <a:prstGeom prst="rect">
              <a:avLst/>
            </a:prstGeom>
            <a:solidFill>
              <a:srgbClr val="9BAFD2"/>
            </a:solidFill>
            <a:ln w="9525" algn="ctr">
              <a:noFill/>
              <a:round/>
              <a:headEnd/>
              <a:tailEnd/>
            </a:ln>
          </p:spPr>
          <p:txBody>
            <a:bodyPr/>
            <a:lstStyle/>
            <a:p>
              <a:pPr>
                <a:lnSpc>
                  <a:spcPct val="80000"/>
                </a:lnSpc>
                <a:spcBef>
                  <a:spcPct val="20000"/>
                </a:spcBef>
              </a:pPr>
              <a:endParaRPr lang="en-US"/>
            </a:p>
          </p:txBody>
        </p:sp>
        <p:sp>
          <p:nvSpPr>
            <p:cNvPr id="29708" name="Rectangle 12"/>
            <p:cNvSpPr>
              <a:spLocks noChangeArrowheads="1"/>
            </p:cNvSpPr>
            <p:nvPr/>
          </p:nvSpPr>
          <p:spPr bwMode="auto">
            <a:xfrm>
              <a:off x="0" y="735013"/>
              <a:ext cx="1827213" cy="6297704"/>
            </a:xfrm>
            <a:prstGeom prst="rect">
              <a:avLst/>
            </a:prstGeom>
            <a:noFill/>
            <a:ln w="9525">
              <a:noFill/>
              <a:miter lim="800000"/>
              <a:headEnd/>
              <a:tailEnd/>
            </a:ln>
          </p:spPr>
          <p:txBody>
            <a:bodyPr>
              <a:spAutoFit/>
            </a:bodyPr>
            <a:lstStyle/>
            <a:p>
              <a:pPr marL="82550">
                <a:lnSpc>
                  <a:spcPct val="120000"/>
                </a:lnSpc>
              </a:pPr>
              <a:r>
                <a:rPr lang="en-GB" sz="1600" b="0">
                  <a:solidFill>
                    <a:schemeClr val="bg1"/>
                  </a:solidFill>
                </a:rPr>
                <a:t>08:30 – 09:00</a:t>
              </a:r>
            </a:p>
            <a:p>
              <a:pPr marL="82550">
                <a:lnSpc>
                  <a:spcPct val="120000"/>
                </a:lnSpc>
              </a:pPr>
              <a:r>
                <a:rPr lang="en-GB" sz="1600" b="0"/>
                <a:t>09:00</a:t>
              </a:r>
            </a:p>
            <a:p>
              <a:pPr marL="82550">
                <a:lnSpc>
                  <a:spcPct val="120000"/>
                </a:lnSpc>
              </a:pPr>
              <a:r>
                <a:rPr lang="en-GB" sz="1600" b="0"/>
                <a:t>09:15 </a:t>
              </a:r>
            </a:p>
            <a:p>
              <a:pPr marL="82550">
                <a:lnSpc>
                  <a:spcPct val="120000"/>
                </a:lnSpc>
              </a:pPr>
              <a:r>
                <a:rPr lang="en-GB" sz="1600" b="0"/>
                <a:t>09:30 </a:t>
              </a:r>
            </a:p>
            <a:p>
              <a:pPr marL="82550">
                <a:lnSpc>
                  <a:spcPct val="120000"/>
                </a:lnSpc>
              </a:pPr>
              <a:r>
                <a:rPr lang="en-GB" sz="1600" b="0"/>
                <a:t>09:45 </a:t>
              </a:r>
            </a:p>
            <a:p>
              <a:pPr marL="82550">
                <a:lnSpc>
                  <a:spcPct val="120000"/>
                </a:lnSpc>
              </a:pPr>
              <a:r>
                <a:rPr lang="en-GB" sz="1600" b="0"/>
                <a:t>10:00 </a:t>
              </a:r>
            </a:p>
            <a:p>
              <a:pPr marL="82550">
                <a:lnSpc>
                  <a:spcPct val="120000"/>
                </a:lnSpc>
              </a:pPr>
              <a:r>
                <a:rPr lang="en-GB" sz="1600" b="0"/>
                <a:t>10:15 </a:t>
              </a:r>
            </a:p>
            <a:p>
              <a:pPr marL="82550">
                <a:lnSpc>
                  <a:spcPct val="120000"/>
                </a:lnSpc>
              </a:pPr>
              <a:r>
                <a:rPr lang="en-GB" sz="1600" b="0">
                  <a:solidFill>
                    <a:schemeClr val="bg1"/>
                  </a:solidFill>
                </a:rPr>
                <a:t>10:30 – 11:00</a:t>
              </a:r>
            </a:p>
            <a:p>
              <a:pPr marL="82550">
                <a:lnSpc>
                  <a:spcPct val="120000"/>
                </a:lnSpc>
              </a:pPr>
              <a:r>
                <a:rPr lang="en-GB" sz="1600" b="0"/>
                <a:t>11:00 </a:t>
              </a:r>
            </a:p>
            <a:p>
              <a:pPr marL="82550">
                <a:lnSpc>
                  <a:spcPct val="120000"/>
                </a:lnSpc>
              </a:pPr>
              <a:r>
                <a:rPr lang="en-GB" sz="1600" b="0">
                  <a:solidFill>
                    <a:schemeClr val="bg1"/>
                  </a:solidFill>
                </a:rPr>
                <a:t>12:30 – 13:30</a:t>
              </a:r>
            </a:p>
            <a:p>
              <a:pPr marL="82550">
                <a:lnSpc>
                  <a:spcPct val="120000"/>
                </a:lnSpc>
              </a:pPr>
              <a:r>
                <a:rPr lang="en-GB" sz="1600" b="0"/>
                <a:t>13:30 </a:t>
              </a:r>
            </a:p>
            <a:p>
              <a:pPr marL="82550">
                <a:lnSpc>
                  <a:spcPct val="120000"/>
                </a:lnSpc>
              </a:pPr>
              <a:r>
                <a:rPr lang="en-GB" sz="1600" b="0"/>
                <a:t>14.30</a:t>
              </a:r>
            </a:p>
            <a:p>
              <a:pPr marL="82550">
                <a:lnSpc>
                  <a:spcPct val="120000"/>
                </a:lnSpc>
              </a:pPr>
              <a:r>
                <a:rPr lang="en-GB" sz="1600" b="0"/>
                <a:t>15.00</a:t>
              </a:r>
            </a:p>
            <a:p>
              <a:pPr marL="82550">
                <a:lnSpc>
                  <a:spcPct val="120000"/>
                </a:lnSpc>
              </a:pPr>
              <a:r>
                <a:rPr lang="en-GB" sz="1600" b="0"/>
                <a:t>15:15 </a:t>
              </a:r>
            </a:p>
            <a:p>
              <a:pPr marL="82550">
                <a:lnSpc>
                  <a:spcPct val="120000"/>
                </a:lnSpc>
              </a:pPr>
              <a:r>
                <a:rPr lang="en-GB" sz="1600" b="0">
                  <a:solidFill>
                    <a:schemeClr val="bg1"/>
                  </a:solidFill>
                </a:rPr>
                <a:t>15:30 – 15:45</a:t>
              </a:r>
            </a:p>
            <a:p>
              <a:pPr marL="82550">
                <a:lnSpc>
                  <a:spcPct val="120000"/>
                </a:lnSpc>
              </a:pPr>
              <a:r>
                <a:rPr lang="en-GB" sz="1600" b="0"/>
                <a:t>15:45 </a:t>
              </a:r>
            </a:p>
            <a:p>
              <a:pPr marL="82550">
                <a:lnSpc>
                  <a:spcPct val="120000"/>
                </a:lnSpc>
              </a:pPr>
              <a:r>
                <a:rPr lang="en-GB" sz="1600" b="0"/>
                <a:t>16:30</a:t>
              </a:r>
            </a:p>
            <a:p>
              <a:pPr marL="82550">
                <a:lnSpc>
                  <a:spcPct val="120000"/>
                </a:lnSpc>
              </a:pPr>
              <a:r>
                <a:rPr lang="en-GB" sz="1600" b="0">
                  <a:solidFill>
                    <a:schemeClr val="bg1"/>
                  </a:solidFill>
                </a:rPr>
                <a:t>17:30 </a:t>
              </a:r>
            </a:p>
            <a:p>
              <a:pPr marL="82550">
                <a:lnSpc>
                  <a:spcPct val="120000"/>
                </a:lnSpc>
              </a:pPr>
              <a:endParaRPr lang="en-GB" sz="1600" b="0">
                <a:solidFill>
                  <a:schemeClr val="bg1"/>
                </a:solidFill>
              </a:endParaRPr>
            </a:p>
            <a:p>
              <a:pPr marL="82550">
                <a:lnSpc>
                  <a:spcPct val="120000"/>
                </a:lnSpc>
              </a:pPr>
              <a:r>
                <a:rPr lang="en-GB" sz="1600" b="0">
                  <a:solidFill>
                    <a:schemeClr val="bg1"/>
                  </a:solidFill>
                </a:rPr>
                <a:t>19:30</a:t>
              </a:r>
            </a:p>
            <a:p>
              <a:pPr marL="82550">
                <a:lnSpc>
                  <a:spcPct val="120000"/>
                </a:lnSpc>
              </a:pPr>
              <a:r>
                <a:rPr lang="en-GB" sz="1600"/>
                <a:t>	</a:t>
              </a:r>
              <a:endParaRPr lang="en-GB" sz="1600" b="0"/>
            </a:p>
          </p:txBody>
        </p:sp>
        <p:sp>
          <p:nvSpPr>
            <p:cNvPr id="14" name="Text Box 22"/>
            <p:cNvSpPr txBox="1">
              <a:spLocks noChangeArrowheads="1"/>
            </p:cNvSpPr>
            <p:nvPr/>
          </p:nvSpPr>
          <p:spPr bwMode="auto">
            <a:xfrm>
              <a:off x="1494528" y="735013"/>
              <a:ext cx="7741932" cy="6001731"/>
            </a:xfrm>
            <a:prstGeom prst="rect">
              <a:avLst/>
            </a:prstGeom>
            <a:noFill/>
            <a:ln w="9525">
              <a:noFill/>
              <a:miter lim="800000"/>
              <a:headEnd/>
              <a:tailEnd/>
            </a:ln>
            <a:effectLst/>
          </p:spPr>
          <p:txBody>
            <a:bodyPr>
              <a:spAutoFit/>
            </a:bodyPr>
            <a:lstStyle/>
            <a:p>
              <a:pPr marL="82550">
                <a:lnSpc>
                  <a:spcPct val="120000"/>
                </a:lnSpc>
                <a:defRPr/>
              </a:pPr>
              <a:r>
                <a:rPr lang="en-GB" sz="1600" dirty="0">
                  <a:solidFill>
                    <a:schemeClr val="bg1"/>
                  </a:solidFill>
                </a:rPr>
                <a:t>Arrival and coffee</a:t>
              </a:r>
            </a:p>
            <a:p>
              <a:pPr marL="82550">
                <a:lnSpc>
                  <a:spcPct val="120000"/>
                </a:lnSpc>
                <a:defRPr/>
              </a:pPr>
              <a:r>
                <a:rPr lang="en-GB" sz="1600" b="0" dirty="0"/>
                <a:t>Welcome, conference purpose and agenda – Tom </a:t>
              </a:r>
              <a:r>
                <a:rPr lang="en-GB" sz="1600" b="0" dirty="0" err="1"/>
                <a:t>Corsellis</a:t>
              </a:r>
              <a:r>
                <a:rPr lang="en-GB" sz="1600" b="0" dirty="0"/>
                <a:t>, </a:t>
              </a:r>
              <a:r>
                <a:rPr lang="en-GB" sz="1600" b="0" i="1" dirty="0"/>
                <a:t>Shelter Centre</a:t>
              </a:r>
              <a:endParaRPr lang="en-GB" sz="1600" b="0" dirty="0"/>
            </a:p>
            <a:p>
              <a:pPr marL="82550">
                <a:lnSpc>
                  <a:spcPct val="120000"/>
                </a:lnSpc>
                <a:defRPr/>
              </a:pPr>
              <a:r>
                <a:rPr lang="en-GB" sz="1600" dirty="0">
                  <a:solidFill>
                    <a:schemeClr val="bg2">
                      <a:lumMod val="75000"/>
                    </a:schemeClr>
                  </a:solidFill>
                </a:rPr>
                <a:t>Keynote speech</a:t>
              </a:r>
              <a:r>
                <a:rPr lang="en-GB" sz="1600" dirty="0"/>
                <a:t> </a:t>
              </a:r>
              <a:r>
                <a:rPr lang="en-GB" sz="1600" b="0" dirty="0"/>
                <a:t>– </a:t>
              </a:r>
              <a:r>
                <a:rPr lang="en-GB" sz="1600" b="0" dirty="0" err="1"/>
                <a:t>Niels</a:t>
              </a:r>
              <a:r>
                <a:rPr lang="en-GB" sz="1600" b="0" dirty="0"/>
                <a:t> Scott</a:t>
              </a:r>
              <a:r>
                <a:rPr lang="en-GB" sz="1600" b="0" i="1" dirty="0"/>
                <a:t>, UN/OCHA</a:t>
              </a:r>
            </a:p>
            <a:p>
              <a:pPr marL="82550">
                <a:lnSpc>
                  <a:spcPct val="120000"/>
                </a:lnSpc>
                <a:defRPr/>
              </a:pPr>
              <a:r>
                <a:rPr lang="en-GB" sz="1600" dirty="0">
                  <a:solidFill>
                    <a:schemeClr val="bg2">
                      <a:lumMod val="75000"/>
                    </a:schemeClr>
                  </a:solidFill>
                </a:rPr>
                <a:t>Keynote speech</a:t>
              </a:r>
              <a:r>
                <a:rPr lang="en-GB" sz="1600" b="0" dirty="0"/>
                <a:t> – Alex Wong</a:t>
              </a:r>
              <a:r>
                <a:rPr lang="en-GB" sz="1600" b="0" i="1" dirty="0"/>
                <a:t>, World Economic Forum</a:t>
              </a:r>
            </a:p>
            <a:p>
              <a:pPr marL="82550">
                <a:lnSpc>
                  <a:spcPct val="120000"/>
                </a:lnSpc>
                <a:defRPr/>
              </a:pPr>
              <a:r>
                <a:rPr lang="en-GB" sz="1600" dirty="0">
                  <a:solidFill>
                    <a:schemeClr val="bg2">
                      <a:lumMod val="75000"/>
                    </a:schemeClr>
                  </a:solidFill>
                </a:rPr>
                <a:t>Keynote speech</a:t>
              </a:r>
              <a:r>
                <a:rPr lang="en-GB" sz="1600" dirty="0"/>
                <a:t> </a:t>
              </a:r>
              <a:r>
                <a:rPr lang="en-GB" sz="1600" b="0" dirty="0"/>
                <a:t>– Dr. Randolph Kent</a:t>
              </a:r>
              <a:r>
                <a:rPr lang="en-GB" sz="1600" b="0" i="1" dirty="0"/>
                <a:t>, Kings College London</a:t>
              </a:r>
            </a:p>
            <a:p>
              <a:pPr marL="82550">
                <a:lnSpc>
                  <a:spcPct val="120000"/>
                </a:lnSpc>
                <a:defRPr/>
              </a:pPr>
              <a:r>
                <a:rPr lang="en-GB" sz="1600" dirty="0">
                  <a:solidFill>
                    <a:schemeClr val="bg2">
                      <a:lumMod val="75000"/>
                    </a:schemeClr>
                  </a:solidFill>
                </a:rPr>
                <a:t>Keynote speech</a:t>
              </a:r>
              <a:r>
                <a:rPr lang="en-GB" sz="1600" dirty="0"/>
                <a:t> </a:t>
              </a:r>
              <a:r>
                <a:rPr lang="en-GB" sz="1600" b="0" dirty="0"/>
                <a:t>– Lee </a:t>
              </a:r>
              <a:r>
                <a:rPr lang="en-GB" sz="1600" b="0" dirty="0" err="1"/>
                <a:t>Malany</a:t>
              </a:r>
              <a:r>
                <a:rPr lang="en-GB" sz="1600" b="0" i="1" dirty="0"/>
                <a:t>, American Red Cross</a:t>
              </a:r>
            </a:p>
            <a:p>
              <a:pPr marL="82550">
                <a:lnSpc>
                  <a:spcPct val="120000"/>
                </a:lnSpc>
                <a:defRPr/>
              </a:pPr>
              <a:r>
                <a:rPr lang="en-GB" sz="1600" dirty="0" smtClean="0">
                  <a:solidFill>
                    <a:schemeClr val="bg2">
                      <a:lumMod val="75000"/>
                    </a:schemeClr>
                  </a:solidFill>
                </a:rPr>
                <a:t>Introduction to breakout groups</a:t>
              </a:r>
              <a:endParaRPr lang="en-GB" sz="1600" b="0" dirty="0"/>
            </a:p>
            <a:p>
              <a:pPr marL="82550">
                <a:lnSpc>
                  <a:spcPct val="120000"/>
                </a:lnSpc>
                <a:defRPr/>
              </a:pPr>
              <a:r>
                <a:rPr lang="en-GB" sz="1600" dirty="0">
                  <a:solidFill>
                    <a:schemeClr val="bg1"/>
                  </a:solidFill>
                </a:rPr>
                <a:t>Coffee break</a:t>
              </a:r>
            </a:p>
            <a:p>
              <a:pPr marL="82550">
                <a:lnSpc>
                  <a:spcPct val="120000"/>
                </a:lnSpc>
                <a:defRPr/>
              </a:pPr>
              <a:r>
                <a:rPr lang="en-GB" sz="1600" dirty="0">
                  <a:solidFill>
                    <a:schemeClr val="bg2">
                      <a:lumMod val="75000"/>
                    </a:schemeClr>
                  </a:solidFill>
                </a:rPr>
                <a:t>Breakout groups</a:t>
              </a:r>
              <a:r>
                <a:rPr lang="en-GB" sz="1600" b="0" dirty="0"/>
                <a:t> Stakeholder discussions</a:t>
              </a:r>
            </a:p>
            <a:p>
              <a:pPr marL="82550">
                <a:lnSpc>
                  <a:spcPct val="120000"/>
                </a:lnSpc>
                <a:defRPr/>
              </a:pPr>
              <a:r>
                <a:rPr lang="en-GB" sz="1600" dirty="0">
                  <a:solidFill>
                    <a:schemeClr val="bg1"/>
                  </a:solidFill>
                </a:rPr>
                <a:t>Lunch</a:t>
              </a:r>
            </a:p>
            <a:p>
              <a:pPr marL="82550">
                <a:lnSpc>
                  <a:spcPct val="120000"/>
                </a:lnSpc>
                <a:defRPr/>
              </a:pPr>
              <a:r>
                <a:rPr lang="en-GB" sz="1600" dirty="0">
                  <a:solidFill>
                    <a:schemeClr val="bg2">
                      <a:lumMod val="75000"/>
                    </a:schemeClr>
                  </a:solidFill>
                </a:rPr>
                <a:t>Plenary</a:t>
              </a:r>
              <a:r>
                <a:rPr lang="en-GB" sz="1600" b="0" dirty="0"/>
                <a:t> Breakout group feedback to the plenary </a:t>
              </a:r>
            </a:p>
            <a:p>
              <a:pPr marL="82550">
                <a:lnSpc>
                  <a:spcPct val="120000"/>
                </a:lnSpc>
                <a:defRPr/>
              </a:pPr>
              <a:r>
                <a:rPr lang="en-GB" sz="1600" dirty="0">
                  <a:solidFill>
                    <a:schemeClr val="bg2">
                      <a:lumMod val="75000"/>
                    </a:schemeClr>
                  </a:solidFill>
                </a:rPr>
                <a:t>Plenary</a:t>
              </a:r>
              <a:r>
                <a:rPr lang="en-GB" sz="1600" b="0" dirty="0"/>
                <a:t> Humanitarian “Yellow Pages”</a:t>
              </a:r>
            </a:p>
            <a:p>
              <a:pPr marL="82550">
                <a:lnSpc>
                  <a:spcPct val="120000"/>
                </a:lnSpc>
                <a:defRPr/>
              </a:pPr>
              <a:r>
                <a:rPr lang="en-GB" sz="1600" dirty="0">
                  <a:solidFill>
                    <a:schemeClr val="bg2">
                      <a:lumMod val="75000"/>
                    </a:schemeClr>
                  </a:solidFill>
                </a:rPr>
                <a:t>Plenary</a:t>
              </a:r>
              <a:r>
                <a:rPr lang="en-GB" sz="1600" b="0" dirty="0"/>
                <a:t> Future of Shelter Partners Forum</a:t>
              </a:r>
            </a:p>
            <a:p>
              <a:pPr marL="82550">
                <a:lnSpc>
                  <a:spcPct val="120000"/>
                </a:lnSpc>
                <a:defRPr/>
              </a:pPr>
              <a:r>
                <a:rPr lang="en-GB" sz="1600" dirty="0">
                  <a:solidFill>
                    <a:schemeClr val="bg2">
                      <a:lumMod val="75000"/>
                    </a:schemeClr>
                  </a:solidFill>
                </a:rPr>
                <a:t>Plenary</a:t>
              </a:r>
              <a:r>
                <a:rPr lang="en-GB" sz="1600" b="0" dirty="0"/>
                <a:t> Introduction to the Transitional Shelter Prototype project</a:t>
              </a:r>
            </a:p>
            <a:p>
              <a:pPr marL="82550">
                <a:lnSpc>
                  <a:spcPct val="120000"/>
                </a:lnSpc>
                <a:defRPr/>
              </a:pPr>
              <a:r>
                <a:rPr lang="en-GB" sz="1600" dirty="0">
                  <a:solidFill>
                    <a:schemeClr val="bg1"/>
                  </a:solidFill>
                </a:rPr>
                <a:t>Coffee break</a:t>
              </a:r>
            </a:p>
            <a:p>
              <a:pPr marL="82550">
                <a:lnSpc>
                  <a:spcPct val="120000"/>
                </a:lnSpc>
                <a:defRPr/>
              </a:pPr>
              <a:r>
                <a:rPr lang="en-GB" sz="1600" dirty="0">
                  <a:solidFill>
                    <a:schemeClr val="bg2">
                      <a:lumMod val="75000"/>
                    </a:schemeClr>
                  </a:solidFill>
                </a:rPr>
                <a:t>Demonstration</a:t>
              </a:r>
              <a:r>
                <a:rPr lang="en-GB" sz="1600" b="0" dirty="0"/>
                <a:t> Prototype Shelter Tour</a:t>
              </a:r>
            </a:p>
            <a:p>
              <a:pPr marL="82550">
                <a:lnSpc>
                  <a:spcPct val="120000"/>
                </a:lnSpc>
                <a:defRPr/>
              </a:pPr>
              <a:r>
                <a:rPr lang="en-GB" sz="1600" dirty="0">
                  <a:solidFill>
                    <a:schemeClr val="bg2">
                      <a:lumMod val="75000"/>
                    </a:schemeClr>
                  </a:solidFill>
                </a:rPr>
                <a:t>Plenary</a:t>
              </a:r>
              <a:r>
                <a:rPr lang="en-GB" sz="1600" b="0" dirty="0"/>
                <a:t> Transitional Shelter Prototype Consortium</a:t>
              </a:r>
            </a:p>
            <a:p>
              <a:pPr marL="82550">
                <a:lnSpc>
                  <a:spcPct val="120000"/>
                </a:lnSpc>
                <a:defRPr/>
              </a:pPr>
              <a:r>
                <a:rPr lang="en-GB" sz="1600" dirty="0">
                  <a:solidFill>
                    <a:schemeClr val="bg1"/>
                  </a:solidFill>
                </a:rPr>
                <a:t>Close</a:t>
              </a:r>
            </a:p>
            <a:p>
              <a:pPr marL="82550">
                <a:lnSpc>
                  <a:spcPct val="120000"/>
                </a:lnSpc>
                <a:defRPr/>
              </a:pPr>
              <a:endParaRPr lang="en-GB" sz="1600" dirty="0">
                <a:solidFill>
                  <a:schemeClr val="bg1"/>
                </a:solidFill>
              </a:endParaRPr>
            </a:p>
            <a:p>
              <a:pPr marL="82550">
                <a:lnSpc>
                  <a:spcPct val="120000"/>
                </a:lnSpc>
                <a:defRPr/>
              </a:pPr>
              <a:r>
                <a:rPr lang="en-GB" sz="1600" dirty="0">
                  <a:solidFill>
                    <a:schemeClr val="bg1"/>
                  </a:solidFill>
                </a:rPr>
                <a:t>Shelter Partners Forum and Shelter Meeting dinner. Flyer in information pack</a:t>
              </a:r>
              <a:endParaRPr lang="en-GB" sz="1600" b="0" i="1" dirty="0"/>
            </a:p>
          </p:txBody>
        </p:sp>
      </p:grpSp>
      <p:sp>
        <p:nvSpPr>
          <p:cNvPr id="21" name="TextBox 20"/>
          <p:cNvSpPr txBox="1"/>
          <p:nvPr/>
        </p:nvSpPr>
        <p:spPr>
          <a:xfrm>
            <a:off x="1009650" y="-28575"/>
            <a:ext cx="7556500" cy="646113"/>
          </a:xfrm>
          <a:prstGeom prst="rect">
            <a:avLst/>
          </a:prstGeom>
        </p:spPr>
        <p:txBody>
          <a:bodyPr>
            <a:spAutoFit/>
          </a:bodyPr>
          <a:lstStyle/>
          <a:p>
            <a:pPr marL="541338">
              <a:defRPr/>
            </a:pPr>
            <a:r>
              <a:rPr lang="en-GB" sz="3600" kern="0" dirty="0">
                <a:solidFill>
                  <a:schemeClr val="bg1"/>
                </a:solidFill>
                <a:latin typeface="+mj-lt"/>
                <a:ea typeface="+mj-ea"/>
                <a:cs typeface="+mj-cs"/>
              </a:rPr>
              <a:t>Agenda</a:t>
            </a:r>
          </a:p>
        </p:txBody>
      </p:sp>
      <p:pic>
        <p:nvPicPr>
          <p:cNvPr id="29701" name="Picture 5" descr="Bullhorn-icon-(orange).png"/>
          <p:cNvPicPr>
            <a:picLocks noChangeAspect="1"/>
          </p:cNvPicPr>
          <p:nvPr/>
        </p:nvPicPr>
        <p:blipFill>
          <a:blip r:embed="rId2" cstate="print"/>
          <a:srcRect/>
          <a:stretch>
            <a:fillRect/>
          </a:stretch>
        </p:blipFill>
        <p:spPr bwMode="auto">
          <a:xfrm>
            <a:off x="1009650" y="3717925"/>
            <a:ext cx="514350" cy="284163"/>
          </a:xfrm>
          <a:prstGeom prst="rect">
            <a:avLst/>
          </a:prstGeom>
          <a:noFill/>
          <a:ln w="9525">
            <a:noFill/>
            <a:miter lim="800000"/>
            <a:headEnd/>
            <a:tailEnd/>
          </a:ln>
        </p:spPr>
      </p:pic>
      <p:cxnSp>
        <p:nvCxnSpPr>
          <p:cNvPr id="29702" name="Straight Connector 5"/>
          <p:cNvCxnSpPr>
            <a:cxnSpLocks noChangeShapeType="1"/>
          </p:cNvCxnSpPr>
          <p:nvPr/>
        </p:nvCxnSpPr>
        <p:spPr bwMode="auto">
          <a:xfrm>
            <a:off x="1190625" y="3976688"/>
            <a:ext cx="7942263" cy="0"/>
          </a:xfrm>
          <a:prstGeom prst="line">
            <a:avLst/>
          </a:prstGeom>
          <a:noFill/>
          <a:ln w="28575" algn="ctr">
            <a:solidFill>
              <a:srgbClr val="DE891B"/>
            </a:solidFill>
            <a:round/>
            <a:headEnd/>
            <a:tailEnd/>
          </a:ln>
        </p:spPr>
      </p:cxn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598613" y="1524000"/>
            <a:ext cx="6192837" cy="3108543"/>
          </a:xfrm>
          <a:prstGeom prst="rect">
            <a:avLst/>
          </a:prstGeom>
        </p:spPr>
        <p:txBody>
          <a:bodyPr>
            <a:spAutoFit/>
          </a:bodyPr>
          <a:lstStyle/>
          <a:p>
            <a:pPr>
              <a:defRPr/>
            </a:pPr>
            <a:r>
              <a:rPr lang="en-GB" sz="2800" kern="0" dirty="0">
                <a:solidFill>
                  <a:srgbClr val="DE891B"/>
                </a:solidFill>
                <a:latin typeface="+mn-lt"/>
                <a:ea typeface="+mj-ea"/>
                <a:cs typeface="+mj-cs"/>
              </a:rPr>
              <a:t>Feedback</a:t>
            </a:r>
          </a:p>
          <a:p>
            <a:pPr>
              <a:defRPr/>
            </a:pPr>
            <a:endParaRPr lang="en-GB" sz="2800" kern="0" dirty="0">
              <a:solidFill>
                <a:srgbClr val="F39900"/>
              </a:solidFill>
              <a:latin typeface="+mn-lt"/>
              <a:ea typeface="+mj-ea"/>
              <a:cs typeface="+mj-cs"/>
            </a:endParaRPr>
          </a:p>
          <a:p>
            <a:pPr>
              <a:defRPr/>
            </a:pPr>
            <a:r>
              <a:rPr lang="en-GB" sz="2000" b="0" kern="0" dirty="0" smtClean="0">
                <a:latin typeface="+mn-lt"/>
                <a:ea typeface="+mj-ea"/>
                <a:cs typeface="+mj-cs"/>
              </a:rPr>
              <a:t>Breakout group presentations</a:t>
            </a:r>
          </a:p>
          <a:p>
            <a:pPr>
              <a:defRPr/>
            </a:pPr>
            <a:endParaRPr lang="en-GB" sz="2000" b="0" kern="0" dirty="0" smtClean="0">
              <a:latin typeface="+mn-lt"/>
              <a:ea typeface="+mj-ea"/>
              <a:cs typeface="+mj-cs"/>
            </a:endParaRPr>
          </a:p>
          <a:p>
            <a:pPr>
              <a:defRPr/>
            </a:pPr>
            <a:r>
              <a:rPr lang="en-GB" sz="2000" b="0" kern="0" dirty="0" smtClean="0">
                <a:latin typeface="+mn-lt"/>
                <a:ea typeface="+mj-ea"/>
                <a:cs typeface="+mj-cs"/>
              </a:rPr>
              <a:t>Including:</a:t>
            </a:r>
          </a:p>
          <a:p>
            <a:pPr>
              <a:defRPr/>
            </a:pPr>
            <a:endParaRPr lang="en-GB" sz="2000" b="0" kern="0" dirty="0" smtClean="0">
              <a:latin typeface="+mn-lt"/>
              <a:ea typeface="+mj-ea"/>
              <a:cs typeface="+mj-cs"/>
            </a:endParaRPr>
          </a:p>
          <a:p>
            <a:pPr>
              <a:buFont typeface="Arial" pitchFamily="34" charset="0"/>
              <a:buChar char="•"/>
              <a:defRPr/>
            </a:pPr>
            <a:r>
              <a:rPr lang="en-GB" sz="2000" b="0" kern="0" dirty="0" smtClean="0">
                <a:latin typeface="+mn-lt"/>
                <a:ea typeface="+mj-ea"/>
                <a:cs typeface="+mj-cs"/>
              </a:rPr>
              <a:t>   What issues were discussed?</a:t>
            </a:r>
          </a:p>
          <a:p>
            <a:pPr>
              <a:buFont typeface="Arial" pitchFamily="34" charset="0"/>
              <a:buChar char="•"/>
              <a:defRPr/>
            </a:pPr>
            <a:r>
              <a:rPr lang="en-GB" sz="2000" b="0" kern="0" dirty="0" smtClean="0">
                <a:latin typeface="+mn-lt"/>
                <a:ea typeface="+mj-ea"/>
                <a:cs typeface="+mj-cs"/>
              </a:rPr>
              <a:t>   Who will lead the group?</a:t>
            </a:r>
          </a:p>
          <a:p>
            <a:pPr>
              <a:buFont typeface="Arial" pitchFamily="34" charset="0"/>
              <a:buChar char="•"/>
              <a:defRPr/>
            </a:pPr>
            <a:r>
              <a:rPr lang="en-GB" sz="2000" b="0" kern="0" dirty="0" smtClean="0">
                <a:latin typeface="+mn-lt"/>
                <a:ea typeface="+mj-ea"/>
                <a:cs typeface="+mj-cs"/>
              </a:rPr>
              <a:t>   What outputs are expected, and when?</a:t>
            </a:r>
            <a:endParaRPr lang="en-GB" sz="2000" b="0" kern="0" dirty="0">
              <a:latin typeface="+mn-lt"/>
              <a:ea typeface="+mj-ea"/>
              <a:cs typeface="+mj-cs"/>
            </a:endParaRPr>
          </a:p>
        </p:txBody>
      </p:sp>
      <p:sp>
        <p:nvSpPr>
          <p:cNvPr id="30723" name="Rectangle 3"/>
          <p:cNvSpPr>
            <a:spLocks noChangeArrowheads="1"/>
          </p:cNvSpPr>
          <p:nvPr/>
        </p:nvSpPr>
        <p:spPr bwMode="auto">
          <a:xfrm>
            <a:off x="1360488" y="-36513"/>
            <a:ext cx="7280275" cy="646113"/>
          </a:xfrm>
          <a:prstGeom prst="rect">
            <a:avLst/>
          </a:prstGeom>
          <a:noFill/>
          <a:ln w="9525">
            <a:noFill/>
            <a:miter lim="800000"/>
            <a:headEnd/>
            <a:tailEnd/>
          </a:ln>
        </p:spPr>
        <p:txBody>
          <a:bodyPr anchor="ctr">
            <a:spAutoFit/>
          </a:bodyPr>
          <a:lstStyle/>
          <a:p>
            <a:pPr marL="92075"/>
            <a:r>
              <a:rPr lang="en-GB" sz="3600">
                <a:solidFill>
                  <a:schemeClr val="bg1"/>
                </a:solidFill>
              </a:rPr>
              <a:t>Breakout groups</a:t>
            </a:r>
            <a:endParaRPr lang="en-GB" sz="3600" b="0">
              <a:solidFill>
                <a:schemeClr val="bg1"/>
              </a:solidFill>
            </a:endParaRPr>
          </a:p>
        </p:txBody>
      </p:sp>
      <p:pic>
        <p:nvPicPr>
          <p:cNvPr id="30724" name="Picture 5" descr="Personal reflection icon.png"/>
          <p:cNvPicPr>
            <a:picLocks noChangeAspect="1"/>
          </p:cNvPicPr>
          <p:nvPr/>
        </p:nvPicPr>
        <p:blipFill>
          <a:blip r:embed="rId2" cstate="print"/>
          <a:srcRect/>
          <a:stretch>
            <a:fillRect/>
          </a:stretch>
        </p:blipFill>
        <p:spPr bwMode="auto">
          <a:xfrm>
            <a:off x="3175" y="1666875"/>
            <a:ext cx="1533525" cy="1533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598613" y="1524000"/>
            <a:ext cx="6192837" cy="1262063"/>
          </a:xfrm>
          <a:prstGeom prst="rect">
            <a:avLst/>
          </a:prstGeom>
        </p:spPr>
        <p:txBody>
          <a:bodyPr>
            <a:spAutoFit/>
          </a:bodyPr>
          <a:lstStyle/>
          <a:p>
            <a:pPr>
              <a:defRPr/>
            </a:pPr>
            <a:r>
              <a:rPr lang="en-GB" sz="2800" kern="0" dirty="0">
                <a:solidFill>
                  <a:srgbClr val="DE891B"/>
                </a:solidFill>
                <a:latin typeface="+mn-lt"/>
                <a:ea typeface="+mj-ea"/>
                <a:cs typeface="+mj-cs"/>
              </a:rPr>
              <a:t>Conclusions</a:t>
            </a:r>
          </a:p>
          <a:p>
            <a:pPr>
              <a:defRPr/>
            </a:pPr>
            <a:endParaRPr lang="en-GB" sz="2800" kern="0" dirty="0">
              <a:solidFill>
                <a:srgbClr val="F39900"/>
              </a:solidFill>
              <a:latin typeface="+mn-lt"/>
              <a:ea typeface="+mj-ea"/>
              <a:cs typeface="+mj-cs"/>
            </a:endParaRPr>
          </a:p>
          <a:p>
            <a:pPr>
              <a:defRPr/>
            </a:pPr>
            <a:r>
              <a:rPr lang="en-GB" sz="2000" b="0" kern="0" dirty="0">
                <a:latin typeface="+mn-lt"/>
                <a:ea typeface="+mj-ea"/>
                <a:cs typeface="+mj-cs"/>
              </a:rPr>
              <a:t>Formation of working groups</a:t>
            </a:r>
          </a:p>
        </p:txBody>
      </p:sp>
      <p:sp>
        <p:nvSpPr>
          <p:cNvPr id="31747" name="Rectangle 3"/>
          <p:cNvSpPr>
            <a:spLocks noChangeArrowheads="1"/>
          </p:cNvSpPr>
          <p:nvPr/>
        </p:nvSpPr>
        <p:spPr bwMode="auto">
          <a:xfrm>
            <a:off x="1360488" y="-36513"/>
            <a:ext cx="7280275" cy="646113"/>
          </a:xfrm>
          <a:prstGeom prst="rect">
            <a:avLst/>
          </a:prstGeom>
          <a:noFill/>
          <a:ln w="9525">
            <a:noFill/>
            <a:miter lim="800000"/>
            <a:headEnd/>
            <a:tailEnd/>
          </a:ln>
        </p:spPr>
        <p:txBody>
          <a:bodyPr anchor="ctr">
            <a:spAutoFit/>
          </a:bodyPr>
          <a:lstStyle/>
          <a:p>
            <a:pPr marL="92075"/>
            <a:r>
              <a:rPr lang="en-GB" sz="3600">
                <a:solidFill>
                  <a:schemeClr val="bg1"/>
                </a:solidFill>
              </a:rPr>
              <a:t>Breakout groups</a:t>
            </a:r>
            <a:endParaRPr lang="en-GB" sz="3600" b="0">
              <a:solidFill>
                <a:schemeClr val="bg1"/>
              </a:solidFill>
            </a:endParaRPr>
          </a:p>
        </p:txBody>
      </p:sp>
      <p:pic>
        <p:nvPicPr>
          <p:cNvPr id="31748" name="Picture 10" descr="Feedback form icon.png"/>
          <p:cNvPicPr>
            <a:picLocks noChangeAspect="1"/>
          </p:cNvPicPr>
          <p:nvPr/>
        </p:nvPicPr>
        <p:blipFill>
          <a:blip r:embed="rId2" cstate="print"/>
          <a:srcRect/>
          <a:stretch>
            <a:fillRect/>
          </a:stretch>
        </p:blipFill>
        <p:spPr bwMode="auto">
          <a:xfrm>
            <a:off x="0" y="1641475"/>
            <a:ext cx="1533525" cy="1533525"/>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6677025" y="3756058"/>
            <a:ext cx="2143125" cy="2944813"/>
          </a:xfrm>
          <a:prstGeom prst="rect">
            <a:avLst/>
          </a:prstGeom>
          <a:noFill/>
          <a:ln w="9525">
            <a:noFill/>
            <a:miter lim="800000"/>
            <a:headEnd/>
            <a:tailEnd/>
          </a:ln>
        </p:spPr>
      </p:pic>
      <p:sp>
        <p:nvSpPr>
          <p:cNvPr id="6" name="Rectangle 5"/>
          <p:cNvSpPr/>
          <p:nvPr/>
        </p:nvSpPr>
        <p:spPr>
          <a:xfrm>
            <a:off x="1946953" y="3175000"/>
            <a:ext cx="4572000" cy="1323439"/>
          </a:xfrm>
          <a:prstGeom prst="rect">
            <a:avLst/>
          </a:prstGeom>
        </p:spPr>
        <p:txBody>
          <a:bodyPr>
            <a:spAutoFit/>
          </a:bodyPr>
          <a:lstStyle/>
          <a:p>
            <a:pPr marL="542925" indent="-457200">
              <a:lnSpc>
                <a:spcPct val="80000"/>
              </a:lnSpc>
              <a:spcBef>
                <a:spcPts val="0"/>
              </a:spcBef>
              <a:buFont typeface="+mj-lt"/>
              <a:buAutoNum type="arabicPeriod"/>
              <a:defRPr/>
            </a:pPr>
            <a:r>
              <a:rPr lang="en-GB" sz="2000" b="0" dirty="0" smtClean="0"/>
              <a:t>Resources</a:t>
            </a:r>
          </a:p>
          <a:p>
            <a:pPr marL="542925" indent="-457200">
              <a:lnSpc>
                <a:spcPct val="80000"/>
              </a:lnSpc>
              <a:spcBef>
                <a:spcPts val="0"/>
              </a:spcBef>
              <a:buFont typeface="+mj-lt"/>
              <a:buAutoNum type="arabicPeriod"/>
              <a:defRPr/>
            </a:pPr>
            <a:endParaRPr lang="en-GB" sz="2000" b="0" dirty="0" smtClean="0"/>
          </a:p>
          <a:p>
            <a:pPr marL="542925" indent="-457200">
              <a:lnSpc>
                <a:spcPct val="80000"/>
              </a:lnSpc>
              <a:spcBef>
                <a:spcPts val="0"/>
              </a:spcBef>
              <a:buFont typeface="+mj-lt"/>
              <a:buAutoNum type="arabicPeriod"/>
              <a:defRPr/>
            </a:pPr>
            <a:r>
              <a:rPr lang="en-GB" sz="2000" b="0" dirty="0" smtClean="0"/>
              <a:t>Contracting</a:t>
            </a:r>
          </a:p>
          <a:p>
            <a:pPr marL="542925" indent="-457200">
              <a:lnSpc>
                <a:spcPct val="80000"/>
              </a:lnSpc>
              <a:spcBef>
                <a:spcPts val="0"/>
              </a:spcBef>
              <a:buFont typeface="+mj-lt"/>
              <a:buAutoNum type="arabicPeriod"/>
              <a:defRPr/>
            </a:pPr>
            <a:endParaRPr lang="en-GB" sz="2000" dirty="0" smtClean="0"/>
          </a:p>
          <a:p>
            <a:pPr marL="542925" indent="-457200">
              <a:lnSpc>
                <a:spcPct val="80000"/>
              </a:lnSpc>
              <a:spcBef>
                <a:spcPts val="0"/>
              </a:spcBef>
              <a:buFont typeface="+mj-lt"/>
              <a:buAutoNum type="arabicPeriod"/>
              <a:defRPr/>
            </a:pPr>
            <a:r>
              <a:rPr lang="en-GB" sz="2000" b="0" dirty="0" smtClean="0"/>
              <a:t>Coordination</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Box 4"/>
          <p:cNvSpPr txBox="1">
            <a:spLocks noChangeArrowheads="1"/>
          </p:cNvSpPr>
          <p:nvPr/>
        </p:nvSpPr>
        <p:spPr bwMode="auto">
          <a:xfrm>
            <a:off x="3317875" y="3427413"/>
            <a:ext cx="5572125" cy="400050"/>
          </a:xfrm>
          <a:prstGeom prst="rect">
            <a:avLst/>
          </a:prstGeom>
          <a:noFill/>
          <a:ln w="9525">
            <a:noFill/>
            <a:miter lim="800000"/>
            <a:headEnd/>
            <a:tailEnd/>
          </a:ln>
        </p:spPr>
        <p:txBody>
          <a:bodyPr>
            <a:spAutoFit/>
          </a:bodyPr>
          <a:lstStyle/>
          <a:p>
            <a:pPr marL="357188" algn="r">
              <a:defRPr/>
            </a:pPr>
            <a:r>
              <a:rPr lang="en-GB" sz="2000" kern="0" dirty="0"/>
              <a:t>Tom </a:t>
            </a:r>
            <a:r>
              <a:rPr lang="en-GB" sz="2000" kern="0" dirty="0" err="1"/>
              <a:t>Corsellis</a:t>
            </a:r>
            <a:r>
              <a:rPr lang="en-GB" sz="2000" b="0" kern="0" dirty="0"/>
              <a:t>,</a:t>
            </a:r>
            <a:r>
              <a:rPr lang="en-GB" sz="2000" kern="0" dirty="0"/>
              <a:t> </a:t>
            </a:r>
            <a:r>
              <a:rPr lang="en-GB" sz="2000" b="0" kern="0" dirty="0"/>
              <a:t>Shelter Centre</a:t>
            </a:r>
          </a:p>
        </p:txBody>
      </p:sp>
      <p:sp>
        <p:nvSpPr>
          <p:cNvPr id="4" name="TextBox 3"/>
          <p:cNvSpPr txBox="1"/>
          <p:nvPr/>
        </p:nvSpPr>
        <p:spPr>
          <a:xfrm>
            <a:off x="1114426" y="1628775"/>
            <a:ext cx="6609148" cy="1138773"/>
          </a:xfrm>
          <a:prstGeom prst="rect">
            <a:avLst/>
          </a:prstGeom>
        </p:spPr>
        <p:txBody>
          <a:bodyPr wrap="square">
            <a:spAutoFit/>
          </a:bodyPr>
          <a:lstStyle/>
          <a:p>
            <a:pPr marL="2063750" indent="-1706563">
              <a:defRPr/>
            </a:pPr>
            <a:r>
              <a:rPr lang="en-GB" sz="2800" dirty="0" smtClean="0"/>
              <a:t>Humanitarian “Yellow Pages”?</a:t>
            </a:r>
          </a:p>
          <a:p>
            <a:pPr marL="2063750" indent="-1706563">
              <a:defRPr/>
            </a:pPr>
            <a:r>
              <a:rPr lang="en-GB" sz="2000" i="1" dirty="0" smtClean="0"/>
              <a:t>How can the humanitarian sector quickly access</a:t>
            </a:r>
          </a:p>
          <a:p>
            <a:pPr marL="2063750" indent="-1706563">
              <a:defRPr/>
            </a:pPr>
            <a:r>
              <a:rPr lang="en-GB" sz="2000" i="1" dirty="0" smtClean="0"/>
              <a:t>the private sector?</a:t>
            </a:r>
            <a:endParaRPr lang="en-GB" sz="2000" kern="0" dirty="0">
              <a:latin typeface="+mn-lt"/>
              <a:ea typeface="+mj-ea"/>
              <a:cs typeface="+mj-cs"/>
            </a:endParaRPr>
          </a:p>
        </p:txBody>
      </p:sp>
      <p:sp>
        <p:nvSpPr>
          <p:cNvPr id="5" name="Rectangle 4"/>
          <p:cNvSpPr/>
          <p:nvPr/>
        </p:nvSpPr>
        <p:spPr bwMode="auto">
          <a:xfrm rot="20571522">
            <a:off x="1339574" y="4550288"/>
            <a:ext cx="2516500" cy="520229"/>
          </a:xfrm>
          <a:prstGeom prst="rect">
            <a:avLst/>
          </a:prstGeom>
          <a:solidFill>
            <a:srgbClr val="6B88BD"/>
          </a:solidFill>
          <a:ln w="9525" cap="flat" cmpd="sng" algn="ctr">
            <a:noFill/>
            <a:prstDash val="solid"/>
            <a:round/>
            <a:headEnd type="none" w="med" len="med"/>
            <a:tailEnd type="none" w="med" len="med"/>
          </a:ln>
          <a:effectLst/>
        </p:spPr>
        <p:txBody>
          <a:bodyPr anchor="ctr" anchorCtr="0"/>
          <a:lstStyle/>
          <a:p>
            <a:pPr>
              <a:lnSpc>
                <a:spcPct val="80000"/>
              </a:lnSpc>
              <a:spcBef>
                <a:spcPct val="20000"/>
              </a:spcBef>
              <a:defRPr/>
            </a:pPr>
            <a:endParaRPr lang="en-GB" sz="2800" dirty="0"/>
          </a:p>
        </p:txBody>
      </p:sp>
      <p:sp>
        <p:nvSpPr>
          <p:cNvPr id="6" name="TextBox 5"/>
          <p:cNvSpPr txBox="1"/>
          <p:nvPr/>
        </p:nvSpPr>
        <p:spPr>
          <a:xfrm>
            <a:off x="1470371" y="3608898"/>
            <a:ext cx="2196562" cy="2400657"/>
          </a:xfrm>
          <a:prstGeom prst="rect">
            <a:avLst/>
          </a:prstGeom>
        </p:spPr>
        <p:txBody>
          <a:bodyPr wrap="square" rtlCol="0">
            <a:spAutoFit/>
          </a:bodyPr>
          <a:lstStyle/>
          <a:p>
            <a:pPr marL="357188" marR="0" indent="0" algn="l" defTabSz="914400" rtl="0" eaLnBrk="1" fontAlgn="base" latinLnBrk="0" hangingPunct="1">
              <a:lnSpc>
                <a:spcPct val="100000"/>
              </a:lnSpc>
              <a:spcBef>
                <a:spcPct val="0"/>
              </a:spcBef>
              <a:spcAft>
                <a:spcPct val="0"/>
              </a:spcAft>
              <a:buClrTx/>
              <a:buSzTx/>
              <a:buFontTx/>
              <a:buNone/>
              <a:tabLst/>
            </a:pPr>
            <a:r>
              <a:rPr kumimoji="0" lang="en-GB" sz="15000" b="1" i="0" u="none" strike="noStrike" kern="0" cap="none" spc="0" normalizeH="0" baseline="0" noProof="0" dirty="0" smtClean="0">
                <a:ln>
                  <a:noFill/>
                </a:ln>
                <a:solidFill>
                  <a:schemeClr val="bg1">
                    <a:lumMod val="65000"/>
                  </a:schemeClr>
                </a:solidFill>
                <a:effectLst/>
                <a:uLnTx/>
                <a:uFillTx/>
                <a:latin typeface="+mn-lt"/>
                <a:ea typeface="+mj-ea"/>
                <a:cs typeface="+mj-cs"/>
              </a:rPr>
              <a:t>?</a:t>
            </a:r>
          </a:p>
        </p:txBody>
      </p:sp>
      <p:sp>
        <p:nvSpPr>
          <p:cNvPr id="7" name="TextBox 6"/>
          <p:cNvSpPr txBox="1"/>
          <p:nvPr/>
        </p:nvSpPr>
        <p:spPr>
          <a:xfrm rot="20550555">
            <a:off x="1323525" y="4488011"/>
            <a:ext cx="2715208" cy="523220"/>
          </a:xfrm>
          <a:prstGeom prst="rect">
            <a:avLst/>
          </a:prstGeom>
        </p:spPr>
        <p:txBody>
          <a:bodyPr wrap="square" rtlCol="0">
            <a:spAutoFit/>
          </a:bodyPr>
          <a:lstStyle/>
          <a:p>
            <a:pPr marL="357188" marR="0" indent="0" algn="l" defTabSz="914400" rtl="0" eaLnBrk="1" fontAlgn="base" latinLnBrk="0" hangingPunct="1">
              <a:lnSpc>
                <a:spcPct val="100000"/>
              </a:lnSpc>
              <a:spcBef>
                <a:spcPct val="0"/>
              </a:spcBef>
              <a:spcAft>
                <a:spcPct val="0"/>
              </a:spcAft>
              <a:buClrTx/>
              <a:buSzTx/>
              <a:buFontTx/>
              <a:buNone/>
              <a:tabLst/>
            </a:pPr>
            <a:r>
              <a:rPr lang="en-GB" sz="2800" kern="0" dirty="0" smtClean="0">
                <a:latin typeface="+mn-lt"/>
                <a:ea typeface="+mj-ea"/>
                <a:cs typeface="+mj-cs"/>
              </a:rPr>
              <a:t>Proposal</a:t>
            </a:r>
            <a:endParaRPr kumimoji="0" lang="en-GB" sz="2800" b="1" i="0" u="none" strike="noStrike" kern="0" cap="none" spc="0" normalizeH="0" baseline="0" noProof="0" dirty="0" smtClean="0">
              <a:ln>
                <a:noFill/>
              </a:ln>
              <a:effectLst/>
              <a:uLnTx/>
              <a:uFillTx/>
              <a:latin typeface="+mn-lt"/>
              <a:ea typeface="+mj-ea"/>
              <a:cs typeface="+mj-cs"/>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9"/>
          <p:cNvSpPr txBox="1">
            <a:spLocks noChangeArrowheads="1"/>
          </p:cNvSpPr>
          <p:nvPr/>
        </p:nvSpPr>
        <p:spPr bwMode="auto">
          <a:xfrm>
            <a:off x="1789113" y="2729688"/>
            <a:ext cx="7315200" cy="2708434"/>
          </a:xfrm>
          <a:prstGeom prst="rect">
            <a:avLst/>
          </a:prstGeom>
          <a:noFill/>
          <a:ln w="9525">
            <a:noFill/>
            <a:miter lim="800000"/>
            <a:headEnd/>
            <a:tailEnd/>
          </a:ln>
        </p:spPr>
        <p:txBody>
          <a:bodyPr>
            <a:spAutoFit/>
          </a:bodyPr>
          <a:lstStyle/>
          <a:p>
            <a:pPr marL="539750" lvl="1" indent="-539750">
              <a:buFontTx/>
              <a:buAutoNum type="arabicPeriod"/>
              <a:defRPr/>
            </a:pPr>
            <a:r>
              <a:rPr lang="en-GB" sz="2000" b="0" dirty="0" smtClean="0"/>
              <a:t>Problem statement</a:t>
            </a:r>
          </a:p>
          <a:p>
            <a:pPr marL="539750" lvl="1" indent="-539750">
              <a:buFontTx/>
              <a:buAutoNum type="arabicPeriod"/>
              <a:defRPr/>
            </a:pPr>
            <a:endParaRPr lang="en-GB" sz="1000" b="0" dirty="0" smtClean="0"/>
          </a:p>
          <a:p>
            <a:pPr marL="539750" lvl="1" indent="-539750">
              <a:buFontTx/>
              <a:buAutoNum type="arabicPeriod"/>
              <a:defRPr/>
            </a:pPr>
            <a:r>
              <a:rPr lang="en-GB" sz="2000" b="0" dirty="0" smtClean="0"/>
              <a:t>Current resources and models</a:t>
            </a:r>
          </a:p>
          <a:p>
            <a:pPr marL="539750" lvl="1" indent="-539750">
              <a:buFontTx/>
              <a:buAutoNum type="arabicPeriod"/>
              <a:defRPr/>
            </a:pPr>
            <a:endParaRPr lang="en-GB" sz="1000" b="0" dirty="0"/>
          </a:p>
          <a:p>
            <a:pPr marL="539750" lvl="1" indent="-539750">
              <a:buFontTx/>
              <a:buAutoNum type="arabicPeriod"/>
              <a:defRPr/>
            </a:pPr>
            <a:r>
              <a:rPr lang="en-GB" sz="2000" b="0" dirty="0" smtClean="0"/>
              <a:t>Opportunities </a:t>
            </a:r>
          </a:p>
          <a:p>
            <a:pPr marL="539750" lvl="1" indent="-539750">
              <a:buFontTx/>
              <a:buAutoNum type="arabicPeriod"/>
              <a:defRPr/>
            </a:pPr>
            <a:endParaRPr lang="en-GB" sz="1000" b="0" dirty="0" smtClean="0"/>
          </a:p>
          <a:p>
            <a:pPr marL="539750" lvl="1" indent="-539750">
              <a:buFontTx/>
              <a:buAutoNum type="arabicPeriod"/>
              <a:defRPr/>
            </a:pPr>
            <a:r>
              <a:rPr lang="en-GB" sz="2000" b="0" dirty="0" smtClean="0"/>
              <a:t>Proposed working group remit</a:t>
            </a:r>
          </a:p>
          <a:p>
            <a:pPr marL="539750" lvl="1" indent="-539750">
              <a:buFontTx/>
              <a:buAutoNum type="arabicPeriod"/>
              <a:defRPr/>
            </a:pPr>
            <a:endParaRPr lang="en-GB" sz="1000" b="0" dirty="0" smtClean="0"/>
          </a:p>
          <a:p>
            <a:pPr marL="539750" lvl="1" indent="-539750">
              <a:buFontTx/>
              <a:buAutoNum type="arabicPeriod"/>
              <a:defRPr/>
            </a:pPr>
            <a:endParaRPr lang="en-GB" sz="1000" b="0" dirty="0" smtClean="0"/>
          </a:p>
          <a:p>
            <a:pPr marL="539750" lvl="1" indent="-539750">
              <a:buFontTx/>
              <a:buAutoNum type="arabicPeriod"/>
              <a:defRPr/>
            </a:pPr>
            <a:r>
              <a:rPr lang="en-GB" sz="2000" b="0" dirty="0" smtClean="0"/>
              <a:t>Plenary</a:t>
            </a:r>
            <a:endParaRPr lang="en-GB" sz="1000" b="0" dirty="0" smtClean="0"/>
          </a:p>
          <a:p>
            <a:pPr marL="92075">
              <a:defRPr/>
            </a:pPr>
            <a:endParaRPr lang="en-GB" sz="2000" b="0" dirty="0"/>
          </a:p>
        </p:txBody>
      </p:sp>
      <p:sp>
        <p:nvSpPr>
          <p:cNvPr id="8" name="Text Box 19"/>
          <p:cNvSpPr txBox="1">
            <a:spLocks noChangeArrowheads="1"/>
          </p:cNvSpPr>
          <p:nvPr/>
        </p:nvSpPr>
        <p:spPr bwMode="auto">
          <a:xfrm>
            <a:off x="1711325" y="712788"/>
            <a:ext cx="7173913" cy="2062103"/>
          </a:xfrm>
          <a:prstGeom prst="rect">
            <a:avLst/>
          </a:prstGeom>
          <a:noFill/>
          <a:ln w="9525">
            <a:noFill/>
            <a:miter lim="800000"/>
            <a:headEnd/>
            <a:tailEnd/>
          </a:ln>
        </p:spPr>
        <p:txBody>
          <a:bodyPr>
            <a:spAutoFit/>
          </a:bodyPr>
          <a:lstStyle/>
          <a:p>
            <a:pPr>
              <a:lnSpc>
                <a:spcPct val="80000"/>
              </a:lnSpc>
              <a:spcBef>
                <a:spcPts val="0"/>
              </a:spcBef>
              <a:defRPr/>
            </a:pPr>
            <a:endParaRPr lang="en-GB" dirty="0">
              <a:solidFill>
                <a:schemeClr val="tx1">
                  <a:lumMod val="65000"/>
                  <a:lumOff val="35000"/>
                </a:schemeClr>
              </a:solidFill>
            </a:endParaRPr>
          </a:p>
          <a:p>
            <a:pPr marL="85725">
              <a:lnSpc>
                <a:spcPct val="80000"/>
              </a:lnSpc>
              <a:spcBef>
                <a:spcPts val="0"/>
              </a:spcBef>
              <a:defRPr/>
            </a:pPr>
            <a:r>
              <a:rPr lang="en-GB" b="0" i="1" dirty="0" smtClean="0"/>
              <a:t>This proposal is to gauge interest in setting up a working group for the development of a web listing of private sector capacities, nationally, regionally and globally</a:t>
            </a:r>
            <a:endParaRPr lang="en-GB" b="0" i="1" dirty="0"/>
          </a:p>
          <a:p>
            <a:pPr marL="514350" indent="-428625">
              <a:lnSpc>
                <a:spcPct val="80000"/>
              </a:lnSpc>
              <a:spcBef>
                <a:spcPts val="0"/>
              </a:spcBef>
              <a:defRPr/>
            </a:pPr>
            <a:endParaRPr lang="en-GB" sz="2000" b="0" dirty="0"/>
          </a:p>
          <a:p>
            <a:pPr marL="514350" indent="-428625">
              <a:lnSpc>
                <a:spcPct val="80000"/>
              </a:lnSpc>
              <a:spcBef>
                <a:spcPts val="0"/>
              </a:spcBef>
              <a:defRPr/>
            </a:pPr>
            <a:endParaRPr lang="en-GB" sz="2000" b="0" dirty="0"/>
          </a:p>
        </p:txBody>
      </p:sp>
      <p:sp>
        <p:nvSpPr>
          <p:cNvPr id="10" name="Text Box 3"/>
          <p:cNvSpPr txBox="1">
            <a:spLocks noChangeArrowheads="1"/>
          </p:cNvSpPr>
          <p:nvPr/>
        </p:nvSpPr>
        <p:spPr bwMode="auto">
          <a:xfrm>
            <a:off x="1711325" y="66675"/>
            <a:ext cx="7324725" cy="554038"/>
          </a:xfrm>
          <a:prstGeom prst="rect">
            <a:avLst/>
          </a:prstGeom>
          <a:noFill/>
          <a:ln w="9525">
            <a:noFill/>
            <a:miter lim="800000"/>
            <a:headEnd/>
            <a:tailEnd/>
          </a:ln>
        </p:spPr>
        <p:txBody>
          <a:bodyPr tIns="0" bIns="0">
            <a:spAutoFit/>
          </a:bodyPr>
          <a:lstStyle/>
          <a:p>
            <a:pPr>
              <a:spcBef>
                <a:spcPct val="50000"/>
              </a:spcBef>
            </a:pPr>
            <a:r>
              <a:rPr lang="en-GB" sz="3600" dirty="0" smtClean="0">
                <a:solidFill>
                  <a:schemeClr val="bg1"/>
                </a:solidFill>
                <a:cs typeface="Arial" charset="0"/>
              </a:rPr>
              <a:t>Contents </a:t>
            </a:r>
            <a:r>
              <a:rPr lang="en-GB" sz="3600" dirty="0">
                <a:solidFill>
                  <a:schemeClr val="bg1"/>
                </a:solidFill>
                <a:cs typeface="Arial" charset="0"/>
              </a:rPr>
              <a:t>of this </a:t>
            </a:r>
            <a:r>
              <a:rPr lang="en-GB" sz="3600" dirty="0" smtClean="0">
                <a:solidFill>
                  <a:schemeClr val="bg1"/>
                </a:solidFill>
                <a:cs typeface="Arial" charset="0"/>
              </a:rPr>
              <a:t>proposal</a:t>
            </a:r>
            <a:endParaRPr lang="en-GB" sz="3600" dirty="0">
              <a:solidFill>
                <a:schemeClr val="bg1"/>
              </a:solidFill>
              <a:cs typeface="Arial"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711325" y="66675"/>
            <a:ext cx="7324725" cy="554038"/>
          </a:xfrm>
          <a:prstGeom prst="rect">
            <a:avLst/>
          </a:prstGeom>
          <a:noFill/>
          <a:ln w="9525">
            <a:noFill/>
            <a:miter lim="800000"/>
            <a:headEnd/>
            <a:tailEnd/>
          </a:ln>
        </p:spPr>
        <p:txBody>
          <a:bodyPr tIns="0" bIns="0">
            <a:spAutoFit/>
          </a:bodyPr>
          <a:lstStyle/>
          <a:p>
            <a:pPr>
              <a:spcBef>
                <a:spcPct val="50000"/>
              </a:spcBef>
            </a:pPr>
            <a:r>
              <a:rPr lang="en-GB" sz="3600" dirty="0" smtClean="0">
                <a:solidFill>
                  <a:schemeClr val="bg1"/>
                </a:solidFill>
                <a:cs typeface="Arial" charset="0"/>
              </a:rPr>
              <a:t>1.	Problem statement</a:t>
            </a:r>
            <a:endParaRPr lang="en-GB" sz="3600" dirty="0">
              <a:solidFill>
                <a:schemeClr val="bg1"/>
              </a:solidFill>
              <a:cs typeface="Arial" charset="0"/>
            </a:endParaRPr>
          </a:p>
        </p:txBody>
      </p:sp>
      <p:sp>
        <p:nvSpPr>
          <p:cNvPr id="3" name="Text Box 19"/>
          <p:cNvSpPr txBox="1">
            <a:spLocks noChangeArrowheads="1"/>
          </p:cNvSpPr>
          <p:nvPr/>
        </p:nvSpPr>
        <p:spPr bwMode="auto">
          <a:xfrm>
            <a:off x="1719376" y="792690"/>
            <a:ext cx="7467600" cy="5706177"/>
          </a:xfrm>
          <a:prstGeom prst="rect">
            <a:avLst/>
          </a:prstGeom>
          <a:noFill/>
          <a:ln w="9525">
            <a:noFill/>
            <a:miter lim="800000"/>
            <a:headEnd/>
            <a:tailEnd/>
          </a:ln>
        </p:spPr>
        <p:txBody>
          <a:bodyPr wrap="square">
            <a:spAutoFit/>
          </a:bodyPr>
          <a:lstStyle/>
          <a:p>
            <a:pPr>
              <a:lnSpc>
                <a:spcPct val="80000"/>
              </a:lnSpc>
              <a:spcBef>
                <a:spcPts val="0"/>
              </a:spcBef>
              <a:defRPr/>
            </a:pPr>
            <a:endParaRPr lang="en-GB" dirty="0">
              <a:solidFill>
                <a:schemeClr val="tx1">
                  <a:lumMod val="65000"/>
                  <a:lumOff val="35000"/>
                </a:schemeClr>
              </a:solidFill>
            </a:endParaRPr>
          </a:p>
          <a:p>
            <a:pPr>
              <a:lnSpc>
                <a:spcPct val="80000"/>
              </a:lnSpc>
              <a:spcBef>
                <a:spcPts val="0"/>
              </a:spcBef>
              <a:defRPr/>
            </a:pPr>
            <a:r>
              <a:rPr lang="en-GB" dirty="0" smtClean="0"/>
              <a:t>Private sector capacities and commodities available to governmental and humanitarian stakeholders are not generally recorded, except by major agencies for major international suppliers for core commodities</a:t>
            </a:r>
          </a:p>
          <a:p>
            <a:pPr>
              <a:lnSpc>
                <a:spcPct val="80000"/>
              </a:lnSpc>
              <a:spcBef>
                <a:spcPts val="0"/>
              </a:spcBef>
              <a:defRPr/>
            </a:pPr>
            <a:endParaRPr lang="en-GB" dirty="0" smtClean="0">
              <a:latin typeface="Arial" pitchFamily="34" charset="0"/>
              <a:cs typeface="Arial" pitchFamily="34" charset="0"/>
            </a:endParaRPr>
          </a:p>
          <a:p>
            <a:pPr>
              <a:lnSpc>
                <a:spcPct val="80000"/>
              </a:lnSpc>
              <a:spcBef>
                <a:spcPts val="0"/>
              </a:spcBef>
              <a:defRPr/>
            </a:pPr>
            <a:r>
              <a:rPr lang="en-GB" dirty="0" smtClean="0"/>
              <a:t>Governmental and humanitarian stakeholders have no way of understanding the reliability or quality of private sector capacities and commodities </a:t>
            </a:r>
          </a:p>
          <a:p>
            <a:pPr>
              <a:lnSpc>
                <a:spcPct val="80000"/>
              </a:lnSpc>
              <a:spcBef>
                <a:spcPts val="0"/>
              </a:spcBef>
              <a:defRPr/>
            </a:pPr>
            <a:endParaRPr lang="en-GB" dirty="0" smtClean="0">
              <a:latin typeface="Arial" pitchFamily="34" charset="0"/>
              <a:cs typeface="Arial" pitchFamily="34" charset="0"/>
            </a:endParaRPr>
          </a:p>
          <a:p>
            <a:pPr>
              <a:lnSpc>
                <a:spcPct val="80000"/>
              </a:lnSpc>
              <a:spcBef>
                <a:spcPts val="0"/>
              </a:spcBef>
              <a:defRPr/>
            </a:pPr>
            <a:r>
              <a:rPr lang="en-GB" dirty="0" smtClean="0"/>
              <a:t>Governmental and humanitarian stakeholders have no way of understanding whether private sector capacities and commodities meet agreed standards</a:t>
            </a:r>
          </a:p>
          <a:p>
            <a:pPr>
              <a:lnSpc>
                <a:spcPct val="80000"/>
              </a:lnSpc>
              <a:spcBef>
                <a:spcPts val="0"/>
              </a:spcBef>
              <a:defRPr/>
            </a:pPr>
            <a:endParaRPr lang="en-GB" dirty="0" smtClean="0">
              <a:latin typeface="Arial" pitchFamily="34" charset="0"/>
              <a:cs typeface="Arial" pitchFamily="34" charset="0"/>
            </a:endParaRPr>
          </a:p>
          <a:p>
            <a:pPr>
              <a:lnSpc>
                <a:spcPct val="80000"/>
              </a:lnSpc>
              <a:spcBef>
                <a:spcPts val="0"/>
              </a:spcBef>
              <a:defRPr/>
            </a:pPr>
            <a:r>
              <a:rPr lang="en-GB" dirty="0" smtClean="0"/>
              <a:t>Private sector capacities have limited access to agreed standards </a:t>
            </a:r>
            <a:endParaRPr lang="en-GB"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cstate="print"/>
          <a:srcRect t="15446" r="1616" b="9024"/>
          <a:stretch>
            <a:fillRect/>
          </a:stretch>
        </p:blipFill>
        <p:spPr bwMode="auto">
          <a:xfrm>
            <a:off x="-19049" y="3101655"/>
            <a:ext cx="7742622" cy="3597723"/>
          </a:xfrm>
          <a:prstGeom prst="rect">
            <a:avLst/>
          </a:prstGeom>
          <a:noFill/>
          <a:ln w="9525">
            <a:solidFill>
              <a:schemeClr val="accent4"/>
            </a:solidFill>
            <a:miter lim="800000"/>
            <a:headEnd/>
            <a:tailEnd/>
          </a:ln>
        </p:spPr>
      </p:pic>
      <p:sp>
        <p:nvSpPr>
          <p:cNvPr id="3" name="Text Box 3"/>
          <p:cNvSpPr txBox="1">
            <a:spLocks noChangeArrowheads="1"/>
          </p:cNvSpPr>
          <p:nvPr/>
        </p:nvSpPr>
        <p:spPr bwMode="auto">
          <a:xfrm>
            <a:off x="1711325" y="66675"/>
            <a:ext cx="7324725" cy="1384995"/>
          </a:xfrm>
          <a:prstGeom prst="rect">
            <a:avLst/>
          </a:prstGeom>
          <a:noFill/>
          <a:ln w="9525">
            <a:noFill/>
            <a:miter lim="800000"/>
            <a:headEnd/>
            <a:tailEnd/>
          </a:ln>
        </p:spPr>
        <p:txBody>
          <a:bodyPr tIns="0" bIns="0">
            <a:spAutoFit/>
          </a:bodyPr>
          <a:lstStyle/>
          <a:p>
            <a:pPr marL="0" lvl="1">
              <a:spcBef>
                <a:spcPct val="50000"/>
              </a:spcBef>
            </a:pPr>
            <a:r>
              <a:rPr lang="en-GB" sz="3600" dirty="0" smtClean="0">
                <a:solidFill>
                  <a:schemeClr val="bg1"/>
                </a:solidFill>
                <a:cs typeface="Arial" charset="0"/>
              </a:rPr>
              <a:t>2.	</a:t>
            </a:r>
            <a:r>
              <a:rPr lang="en-GB" sz="3600" dirty="0" smtClean="0">
                <a:solidFill>
                  <a:schemeClr val="bg1"/>
                </a:solidFill>
              </a:rPr>
              <a:t>Current resources &amp; models</a:t>
            </a:r>
          </a:p>
          <a:p>
            <a:pPr marL="0" lvl="1">
              <a:spcBef>
                <a:spcPct val="50000"/>
              </a:spcBef>
            </a:pPr>
            <a:endParaRPr lang="en-GB" sz="3600" dirty="0">
              <a:solidFill>
                <a:schemeClr val="bg1"/>
              </a:solidFill>
              <a:cs typeface="Arial" charset="0"/>
            </a:endParaRPr>
          </a:p>
        </p:txBody>
      </p:sp>
      <p:sp>
        <p:nvSpPr>
          <p:cNvPr id="4" name="Text Box 19"/>
          <p:cNvSpPr txBox="1">
            <a:spLocks noChangeArrowheads="1"/>
          </p:cNvSpPr>
          <p:nvPr/>
        </p:nvSpPr>
        <p:spPr bwMode="auto">
          <a:xfrm>
            <a:off x="1719376" y="792690"/>
            <a:ext cx="7467600" cy="1865126"/>
          </a:xfrm>
          <a:prstGeom prst="rect">
            <a:avLst/>
          </a:prstGeom>
          <a:noFill/>
          <a:ln w="9525">
            <a:noFill/>
            <a:miter lim="800000"/>
            <a:headEnd/>
            <a:tailEnd/>
          </a:ln>
        </p:spPr>
        <p:txBody>
          <a:bodyPr wrap="square">
            <a:spAutoFit/>
          </a:bodyPr>
          <a:lstStyle/>
          <a:p>
            <a:pPr>
              <a:lnSpc>
                <a:spcPct val="80000"/>
              </a:lnSpc>
              <a:spcBef>
                <a:spcPts val="0"/>
              </a:spcBef>
              <a:defRPr/>
            </a:pPr>
            <a:endParaRPr lang="en-GB" dirty="0">
              <a:solidFill>
                <a:schemeClr val="tx1">
                  <a:lumMod val="65000"/>
                  <a:lumOff val="35000"/>
                </a:schemeClr>
              </a:solidFill>
            </a:endParaRPr>
          </a:p>
          <a:p>
            <a:pPr>
              <a:lnSpc>
                <a:spcPct val="80000"/>
              </a:lnSpc>
              <a:spcBef>
                <a:spcPts val="0"/>
              </a:spcBef>
              <a:defRPr/>
            </a:pPr>
            <a:r>
              <a:rPr lang="en-GB" dirty="0" smtClean="0"/>
              <a:t>Sophisticated databases exist of private sector capacities and commodities, both those maintained by the website provider and those maintained by the advertising private sector capacities </a:t>
            </a:r>
            <a:endParaRPr lang="en-GB" dirty="0" smtClean="0">
              <a:latin typeface="Arial" pitchFamily="34" charset="0"/>
              <a:cs typeface="Arial" pitchFamily="34" charset="0"/>
            </a:endParaRPr>
          </a:p>
        </p:txBody>
      </p:sp>
      <p:pic>
        <p:nvPicPr>
          <p:cNvPr id="5" name="Picture 2"/>
          <p:cNvPicPr>
            <a:picLocks noChangeAspect="1" noChangeArrowheads="1"/>
          </p:cNvPicPr>
          <p:nvPr/>
        </p:nvPicPr>
        <p:blipFill>
          <a:blip r:embed="rId3" cstate="print"/>
          <a:srcRect l="4412" t="13289" r="4038" b="3286"/>
          <a:stretch>
            <a:fillRect/>
          </a:stretch>
        </p:blipFill>
        <p:spPr bwMode="auto">
          <a:xfrm>
            <a:off x="4152324" y="3045041"/>
            <a:ext cx="4990262" cy="3626528"/>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5522459" y="2495551"/>
            <a:ext cx="3734427" cy="233692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711325" y="66675"/>
            <a:ext cx="7324725" cy="554038"/>
          </a:xfrm>
          <a:prstGeom prst="rect">
            <a:avLst/>
          </a:prstGeom>
          <a:noFill/>
          <a:ln w="9525">
            <a:noFill/>
            <a:miter lim="800000"/>
            <a:headEnd/>
            <a:tailEnd/>
          </a:ln>
        </p:spPr>
        <p:txBody>
          <a:bodyPr tIns="0" bIns="0">
            <a:spAutoFit/>
          </a:bodyPr>
          <a:lstStyle/>
          <a:p>
            <a:pPr>
              <a:spcBef>
                <a:spcPct val="50000"/>
              </a:spcBef>
            </a:pPr>
            <a:r>
              <a:rPr lang="en-GB" sz="3600" dirty="0" smtClean="0">
                <a:solidFill>
                  <a:schemeClr val="bg1"/>
                </a:solidFill>
                <a:cs typeface="Arial" charset="0"/>
              </a:rPr>
              <a:t>3.	Opportunities</a:t>
            </a:r>
            <a:endParaRPr lang="en-GB" sz="3600" dirty="0">
              <a:solidFill>
                <a:schemeClr val="bg1"/>
              </a:solidFill>
              <a:cs typeface="Arial" charset="0"/>
            </a:endParaRPr>
          </a:p>
        </p:txBody>
      </p:sp>
      <p:sp>
        <p:nvSpPr>
          <p:cNvPr id="3" name="Text Box 19"/>
          <p:cNvSpPr txBox="1">
            <a:spLocks noChangeArrowheads="1"/>
          </p:cNvSpPr>
          <p:nvPr/>
        </p:nvSpPr>
        <p:spPr bwMode="auto">
          <a:xfrm>
            <a:off x="1719376" y="792690"/>
            <a:ext cx="7184927" cy="5927777"/>
          </a:xfrm>
          <a:prstGeom prst="rect">
            <a:avLst/>
          </a:prstGeom>
          <a:noFill/>
          <a:ln w="9525">
            <a:noFill/>
            <a:miter lim="800000"/>
            <a:headEnd/>
            <a:tailEnd/>
          </a:ln>
        </p:spPr>
        <p:txBody>
          <a:bodyPr wrap="square">
            <a:spAutoFit/>
          </a:bodyPr>
          <a:lstStyle/>
          <a:p>
            <a:pPr>
              <a:lnSpc>
                <a:spcPct val="80000"/>
              </a:lnSpc>
              <a:spcBef>
                <a:spcPts val="0"/>
              </a:spcBef>
              <a:defRPr/>
            </a:pPr>
            <a:endParaRPr lang="en-GB" dirty="0">
              <a:solidFill>
                <a:schemeClr val="tx1">
                  <a:lumMod val="65000"/>
                  <a:lumOff val="35000"/>
                </a:schemeClr>
              </a:solidFill>
            </a:endParaRPr>
          </a:p>
          <a:p>
            <a:pPr>
              <a:lnSpc>
                <a:spcPct val="80000"/>
              </a:lnSpc>
              <a:spcBef>
                <a:spcPts val="0"/>
              </a:spcBef>
              <a:defRPr/>
            </a:pPr>
            <a:r>
              <a:rPr lang="en-GB" dirty="0" smtClean="0"/>
              <a:t>Opportunities in creating an humanitarian ‘Yellow Pages’, listing private sector capacities include the following:</a:t>
            </a:r>
          </a:p>
          <a:p>
            <a:pPr>
              <a:lnSpc>
                <a:spcPct val="80000"/>
              </a:lnSpc>
              <a:spcBef>
                <a:spcPts val="0"/>
              </a:spcBef>
              <a:defRPr/>
            </a:pPr>
            <a:endParaRPr lang="en-GB" dirty="0" smtClean="0">
              <a:latin typeface="Arial" pitchFamily="34" charset="0"/>
              <a:cs typeface="Arial" pitchFamily="34" charset="0"/>
            </a:endParaRPr>
          </a:p>
          <a:p>
            <a:pPr marL="896938" indent="-896938">
              <a:spcBef>
                <a:spcPct val="20000"/>
              </a:spcBef>
              <a:buFont typeface="Arial" pitchFamily="34" charset="0"/>
              <a:buChar char="•"/>
            </a:pPr>
            <a:r>
              <a:rPr lang="en-GB" b="0" dirty="0" smtClean="0">
                <a:latin typeface="Arial" pitchFamily="34" charset="0"/>
                <a:cs typeface="Arial" pitchFamily="34" charset="0"/>
              </a:rPr>
              <a:t>national, regional and global capacities identified during a specific response may be captured and become part of preparedness</a:t>
            </a:r>
          </a:p>
          <a:p>
            <a:pPr marL="896938" indent="-896938">
              <a:spcBef>
                <a:spcPct val="20000"/>
              </a:spcBef>
              <a:buFont typeface="Arial" pitchFamily="34" charset="0"/>
              <a:buChar char="•"/>
            </a:pPr>
            <a:r>
              <a:rPr lang="en-GB" b="0" dirty="0" smtClean="0">
                <a:latin typeface="Arial" pitchFamily="34" charset="0"/>
                <a:cs typeface="Arial" pitchFamily="34" charset="0"/>
              </a:rPr>
              <a:t>capacities may be rated by governmental and humanitarian customers in terms of quality and service</a:t>
            </a:r>
          </a:p>
          <a:p>
            <a:pPr marL="896938" indent="-896938">
              <a:spcBef>
                <a:spcPct val="20000"/>
              </a:spcBef>
              <a:buFont typeface="Arial" pitchFamily="34" charset="0"/>
              <a:buChar char="•"/>
            </a:pPr>
            <a:r>
              <a:rPr lang="en-GB" b="0" dirty="0" smtClean="0">
                <a:latin typeface="Arial" pitchFamily="34" charset="0"/>
                <a:cs typeface="Arial" pitchFamily="34" charset="0"/>
              </a:rPr>
              <a:t>products may be listed against agreed existing standards and the catalogues of humanitarian agencies, such as those of Oxfam, MSF and the Red Cross Movement</a:t>
            </a:r>
          </a:p>
          <a:p>
            <a:pPr marL="896938" indent="-896938">
              <a:spcBef>
                <a:spcPct val="20000"/>
              </a:spcBef>
              <a:buFont typeface="Arial" pitchFamily="34" charset="0"/>
              <a:buChar char="•"/>
            </a:pPr>
            <a:r>
              <a:rPr lang="en-GB" b="0" dirty="0" smtClean="0">
                <a:latin typeface="Arial" pitchFamily="34" charset="0"/>
                <a:cs typeface="Arial" pitchFamily="34" charset="0"/>
              </a:rPr>
              <a:t>agreed standards may be listed</a:t>
            </a:r>
            <a:endParaRPr lang="en-GB" b="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711325" y="66675"/>
            <a:ext cx="7324725" cy="1107996"/>
          </a:xfrm>
          <a:prstGeom prst="rect">
            <a:avLst/>
          </a:prstGeom>
          <a:noFill/>
          <a:ln w="9525">
            <a:noFill/>
            <a:miter lim="800000"/>
            <a:headEnd/>
            <a:tailEnd/>
          </a:ln>
        </p:spPr>
        <p:txBody>
          <a:bodyPr tIns="0" bIns="0">
            <a:spAutoFit/>
          </a:bodyPr>
          <a:lstStyle/>
          <a:p>
            <a:pPr>
              <a:spcBef>
                <a:spcPct val="50000"/>
              </a:spcBef>
            </a:pPr>
            <a:r>
              <a:rPr lang="en-GB" sz="3600" dirty="0" smtClean="0">
                <a:solidFill>
                  <a:schemeClr val="bg1"/>
                </a:solidFill>
                <a:cs typeface="Arial" charset="0"/>
              </a:rPr>
              <a:t>4.	Proposed working group remit</a:t>
            </a:r>
            <a:endParaRPr lang="en-GB" sz="3600" dirty="0">
              <a:solidFill>
                <a:schemeClr val="bg1"/>
              </a:solidFill>
              <a:cs typeface="Arial" charset="0"/>
            </a:endParaRPr>
          </a:p>
        </p:txBody>
      </p:sp>
      <p:sp>
        <p:nvSpPr>
          <p:cNvPr id="3" name="Text Box 19"/>
          <p:cNvSpPr txBox="1">
            <a:spLocks noChangeArrowheads="1"/>
          </p:cNvSpPr>
          <p:nvPr/>
        </p:nvSpPr>
        <p:spPr bwMode="auto">
          <a:xfrm>
            <a:off x="1719376" y="792690"/>
            <a:ext cx="7467600" cy="5262979"/>
          </a:xfrm>
          <a:prstGeom prst="rect">
            <a:avLst/>
          </a:prstGeom>
          <a:noFill/>
          <a:ln w="9525">
            <a:noFill/>
            <a:miter lim="800000"/>
            <a:headEnd/>
            <a:tailEnd/>
          </a:ln>
        </p:spPr>
        <p:txBody>
          <a:bodyPr wrap="square">
            <a:spAutoFit/>
          </a:bodyPr>
          <a:lstStyle/>
          <a:p>
            <a:pPr>
              <a:lnSpc>
                <a:spcPct val="80000"/>
              </a:lnSpc>
              <a:spcBef>
                <a:spcPts val="0"/>
              </a:spcBef>
              <a:defRPr/>
            </a:pPr>
            <a:endParaRPr lang="en-GB" dirty="0">
              <a:solidFill>
                <a:schemeClr val="tx1">
                  <a:lumMod val="65000"/>
                  <a:lumOff val="35000"/>
                </a:schemeClr>
              </a:solidFill>
            </a:endParaRPr>
          </a:p>
          <a:p>
            <a:pPr>
              <a:lnSpc>
                <a:spcPct val="80000"/>
              </a:lnSpc>
              <a:spcBef>
                <a:spcPts val="0"/>
              </a:spcBef>
              <a:defRPr/>
            </a:pPr>
            <a:r>
              <a:rPr lang="en-GB" dirty="0" smtClean="0"/>
              <a:t>The working group proposed would collaborate between this forum and the next Shelter Partners forum in order to:</a:t>
            </a:r>
          </a:p>
          <a:p>
            <a:pPr>
              <a:lnSpc>
                <a:spcPct val="80000"/>
              </a:lnSpc>
              <a:spcBef>
                <a:spcPts val="0"/>
              </a:spcBef>
              <a:defRPr/>
            </a:pPr>
            <a:endParaRPr lang="en-GB" dirty="0" smtClean="0">
              <a:latin typeface="Arial" pitchFamily="34" charset="0"/>
              <a:cs typeface="Arial" pitchFamily="34" charset="0"/>
            </a:endParaRPr>
          </a:p>
          <a:p>
            <a:pPr marL="896938" indent="-896938">
              <a:spcBef>
                <a:spcPct val="20000"/>
              </a:spcBef>
              <a:buFont typeface="Arial" pitchFamily="34" charset="0"/>
              <a:buChar char="•"/>
            </a:pPr>
            <a:r>
              <a:rPr lang="en-GB" b="0" dirty="0" smtClean="0">
                <a:latin typeface="Arial" pitchFamily="34" charset="0"/>
                <a:cs typeface="Arial" pitchFamily="34" charset="0"/>
              </a:rPr>
              <a:t>determine the level of support for the proposal, within the governmental, humanitarian and private sectors</a:t>
            </a:r>
          </a:p>
          <a:p>
            <a:pPr marL="896938" indent="-896938">
              <a:spcBef>
                <a:spcPct val="20000"/>
              </a:spcBef>
              <a:buFont typeface="Arial" pitchFamily="34" charset="0"/>
              <a:buChar char="•"/>
            </a:pPr>
            <a:r>
              <a:rPr lang="en-GB" b="0" dirty="0" smtClean="0">
                <a:latin typeface="Arial" pitchFamily="34" charset="0"/>
                <a:cs typeface="Arial" pitchFamily="34" charset="0"/>
              </a:rPr>
              <a:t>explore with existing similar resources and models likely opportunities and challenges  </a:t>
            </a:r>
          </a:p>
          <a:p>
            <a:pPr marL="896938" indent="-896938">
              <a:spcBef>
                <a:spcPct val="20000"/>
              </a:spcBef>
              <a:buFont typeface="Arial" pitchFamily="34" charset="0"/>
              <a:buChar char="•"/>
            </a:pPr>
            <a:r>
              <a:rPr lang="en-GB" b="0" dirty="0" smtClean="0">
                <a:latin typeface="Arial" pitchFamily="34" charset="0"/>
                <a:cs typeface="Arial" pitchFamily="34" charset="0"/>
              </a:rPr>
              <a:t>explore potential hosting and </a:t>
            </a:r>
            <a:r>
              <a:rPr lang="en-GB" b="0" dirty="0" err="1" smtClean="0">
                <a:latin typeface="Arial" pitchFamily="34" charset="0"/>
                <a:cs typeface="Arial" pitchFamily="34" charset="0"/>
              </a:rPr>
              <a:t>maintennace</a:t>
            </a:r>
            <a:r>
              <a:rPr lang="en-GB" b="0" dirty="0" smtClean="0">
                <a:latin typeface="Arial" pitchFamily="34" charset="0"/>
                <a:cs typeface="Arial" pitchFamily="34" charset="0"/>
              </a:rPr>
              <a:t> models</a:t>
            </a:r>
            <a:endParaRPr lang="en-GB" b="0" dirty="0" smtClean="0"/>
          </a:p>
          <a:p>
            <a:pPr marL="896938" indent="-896938">
              <a:spcBef>
                <a:spcPct val="20000"/>
              </a:spcBef>
              <a:buFont typeface="Arial" pitchFamily="34" charset="0"/>
              <a:buChar char="•"/>
            </a:pPr>
            <a:r>
              <a:rPr lang="en-GB" b="0" dirty="0" smtClean="0">
                <a:latin typeface="Arial" pitchFamily="34" charset="0"/>
                <a:cs typeface="Arial" pitchFamily="34" charset="0"/>
              </a:rPr>
              <a:t>explore potential software models</a:t>
            </a:r>
            <a:endParaRPr lang="en-GB" b="0" dirty="0" smtClean="0"/>
          </a:p>
          <a:p>
            <a:pPr marL="896938" indent="-896938">
              <a:spcBef>
                <a:spcPct val="20000"/>
              </a:spcBef>
              <a:buFont typeface="Arial" pitchFamily="34" charset="0"/>
              <a:buChar char="•"/>
            </a:pPr>
            <a:r>
              <a:rPr lang="en-GB" b="0" dirty="0" smtClean="0">
                <a:latin typeface="Arial" pitchFamily="34" charset="0"/>
                <a:cs typeface="Arial" pitchFamily="34" charset="0"/>
              </a:rPr>
              <a:t>explore potential funding models</a:t>
            </a:r>
            <a:endParaRPr lang="en-GB" b="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66825" y="1558925"/>
            <a:ext cx="7010400" cy="4278094"/>
          </a:xfrm>
          <a:prstGeom prst="rect">
            <a:avLst/>
          </a:prstGeom>
        </p:spPr>
        <p:txBody>
          <a:bodyPr wrap="square">
            <a:spAutoFit/>
          </a:bodyPr>
          <a:lstStyle/>
          <a:p>
            <a:pPr marL="266700">
              <a:lnSpc>
                <a:spcPct val="115000"/>
              </a:lnSpc>
              <a:defRPr/>
            </a:pPr>
            <a:endParaRPr lang="en-GB" sz="2000" b="0" dirty="0" smtClean="0"/>
          </a:p>
          <a:p>
            <a:pPr marL="266700">
              <a:lnSpc>
                <a:spcPct val="115000"/>
              </a:lnSpc>
              <a:defRPr/>
            </a:pPr>
            <a:r>
              <a:rPr lang="en-GB" sz="2000" b="0" dirty="0" smtClean="0"/>
              <a:t>This </a:t>
            </a:r>
            <a:r>
              <a:rPr lang="en-GB" sz="2000" b="0" dirty="0"/>
              <a:t>forum was developed at the request of the participants of the last Shelter Meeting 10a (May 2010).</a:t>
            </a:r>
          </a:p>
          <a:p>
            <a:pPr marL="228600" indent="-228600">
              <a:lnSpc>
                <a:spcPct val="115000"/>
              </a:lnSpc>
              <a:defRPr/>
            </a:pPr>
            <a:endParaRPr lang="en-GB" sz="2000" b="0" i="1" dirty="0"/>
          </a:p>
          <a:p>
            <a:pPr marL="261938">
              <a:defRPr/>
            </a:pPr>
            <a:r>
              <a:rPr lang="en-GB" sz="2000" b="0" kern="0" dirty="0"/>
              <a:t>The forum </a:t>
            </a:r>
            <a:r>
              <a:rPr lang="en-GB" sz="2000" b="0" kern="0" dirty="0" smtClean="0"/>
              <a:t>purpose is to provide a regular venue for the engagement </a:t>
            </a:r>
            <a:r>
              <a:rPr lang="en-GB" sz="2000" b="0" kern="0" dirty="0"/>
              <a:t>between the private and humanitarian </a:t>
            </a:r>
            <a:r>
              <a:rPr lang="en-GB" sz="2000" b="0" kern="0" dirty="0" smtClean="0"/>
              <a:t>sectors and to complement existing initiatives for partnership between these sectors.</a:t>
            </a:r>
          </a:p>
          <a:p>
            <a:pPr marL="261938">
              <a:defRPr/>
            </a:pPr>
            <a:endParaRPr lang="en-GB" sz="2000" b="0" kern="0" dirty="0"/>
          </a:p>
          <a:p>
            <a:pPr marL="261938">
              <a:defRPr/>
            </a:pPr>
            <a:r>
              <a:rPr lang="en-GB" sz="2000" b="0" kern="0" dirty="0" smtClean="0"/>
              <a:t>The deliverable for this forum is the development of working groups designed to address some of the issues raised.</a:t>
            </a:r>
          </a:p>
          <a:p>
            <a:pPr marL="261938">
              <a:defRPr/>
            </a:pPr>
            <a:endParaRPr lang="en-GB" sz="2000" b="0" kern="0" dirty="0"/>
          </a:p>
        </p:txBody>
      </p:sp>
      <p:sp>
        <p:nvSpPr>
          <p:cNvPr id="8" name="Rectangle 6"/>
          <p:cNvSpPr>
            <a:spLocks noChangeArrowheads="1"/>
          </p:cNvSpPr>
          <p:nvPr/>
        </p:nvSpPr>
        <p:spPr bwMode="auto">
          <a:xfrm>
            <a:off x="1422400" y="-36513"/>
            <a:ext cx="7280275" cy="646113"/>
          </a:xfrm>
          <a:prstGeom prst="rect">
            <a:avLst/>
          </a:prstGeom>
          <a:noFill/>
          <a:ln w="9525">
            <a:noFill/>
            <a:miter lim="800000"/>
            <a:headEnd/>
            <a:tailEnd/>
          </a:ln>
        </p:spPr>
        <p:txBody>
          <a:bodyPr anchor="ctr">
            <a:spAutoFit/>
          </a:bodyPr>
          <a:lstStyle/>
          <a:p>
            <a:pPr marL="92075">
              <a:defRPr/>
            </a:pPr>
            <a:r>
              <a:rPr lang="en-GB" sz="3600" kern="0" dirty="0" smtClean="0">
                <a:solidFill>
                  <a:schemeClr val="bg1"/>
                </a:solidFill>
                <a:latin typeface="Arial" pitchFamily="34" charset="0"/>
              </a:rPr>
              <a:t>Forum purpose</a:t>
            </a:r>
            <a:endParaRPr lang="en-GB" sz="3600" b="0" dirty="0">
              <a:solidFill>
                <a:schemeClr val="bg1"/>
              </a:solidFill>
              <a:latin typeface="Arial" pitchFamily="34" charset="0"/>
            </a:endParaRPr>
          </a:p>
        </p:txBody>
      </p:sp>
      <p:pic>
        <p:nvPicPr>
          <p:cNvPr id="11268" name="Picture 8" descr="workshop icon.png"/>
          <p:cNvPicPr>
            <a:picLocks noChangeAspect="1"/>
          </p:cNvPicPr>
          <p:nvPr/>
        </p:nvPicPr>
        <p:blipFill>
          <a:blip r:embed="rId2" cstate="print"/>
          <a:srcRect/>
          <a:stretch>
            <a:fillRect/>
          </a:stretch>
        </p:blipFill>
        <p:spPr bwMode="auto">
          <a:xfrm>
            <a:off x="0" y="1682750"/>
            <a:ext cx="1517650" cy="1517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711325" y="66675"/>
            <a:ext cx="7324725" cy="554038"/>
          </a:xfrm>
          <a:prstGeom prst="rect">
            <a:avLst/>
          </a:prstGeom>
          <a:noFill/>
          <a:ln w="9525">
            <a:noFill/>
            <a:miter lim="800000"/>
            <a:headEnd/>
            <a:tailEnd/>
          </a:ln>
        </p:spPr>
        <p:txBody>
          <a:bodyPr tIns="0" bIns="0">
            <a:spAutoFit/>
          </a:bodyPr>
          <a:lstStyle/>
          <a:p>
            <a:pPr>
              <a:spcBef>
                <a:spcPct val="50000"/>
              </a:spcBef>
            </a:pPr>
            <a:r>
              <a:rPr lang="en-GB" sz="3600" dirty="0" smtClean="0">
                <a:solidFill>
                  <a:schemeClr val="bg1"/>
                </a:solidFill>
                <a:cs typeface="Arial" charset="0"/>
              </a:rPr>
              <a:t>5.	Plenary</a:t>
            </a:r>
            <a:endParaRPr lang="en-GB" sz="3600" dirty="0">
              <a:solidFill>
                <a:schemeClr val="bg1"/>
              </a:solidFill>
              <a:cs typeface="Arial" charset="0"/>
            </a:endParaRPr>
          </a:p>
        </p:txBody>
      </p:sp>
      <p:pic>
        <p:nvPicPr>
          <p:cNvPr id="4" name="Picture 2" descr="Z:\S1_ShelterMeeting\SM10b\Graphics\Icons\Question icon.png"/>
          <p:cNvPicPr>
            <a:picLocks noChangeAspect="1" noChangeArrowheads="1"/>
          </p:cNvPicPr>
          <p:nvPr/>
        </p:nvPicPr>
        <p:blipFill>
          <a:blip r:embed="rId2" cstate="print"/>
          <a:srcRect/>
          <a:stretch>
            <a:fillRect/>
          </a:stretch>
        </p:blipFill>
        <p:spPr bwMode="auto">
          <a:xfrm>
            <a:off x="0" y="1023314"/>
            <a:ext cx="1538509" cy="1068332"/>
          </a:xfrm>
          <a:prstGeom prst="rect">
            <a:avLst/>
          </a:prstGeom>
          <a:noFill/>
        </p:spPr>
      </p:pic>
      <p:sp>
        <p:nvSpPr>
          <p:cNvPr id="5" name="Rectangle 2"/>
          <p:cNvSpPr>
            <a:spLocks noChangeArrowheads="1"/>
          </p:cNvSpPr>
          <p:nvPr/>
        </p:nvSpPr>
        <p:spPr bwMode="auto">
          <a:xfrm>
            <a:off x="1453885" y="5405916"/>
            <a:ext cx="6886575" cy="1200329"/>
          </a:xfrm>
          <a:prstGeom prst="rect">
            <a:avLst/>
          </a:prstGeom>
          <a:noFill/>
          <a:ln w="9525">
            <a:noFill/>
            <a:miter lim="800000"/>
            <a:headEnd/>
            <a:tailEnd/>
          </a:ln>
        </p:spPr>
        <p:txBody>
          <a:bodyPr>
            <a:spAutoFit/>
          </a:bodyPr>
          <a:lstStyle/>
          <a:p>
            <a:pPr marL="182563"/>
            <a:r>
              <a:rPr lang="en-GB" dirty="0">
                <a:cs typeface="Arial" charset="0"/>
              </a:rPr>
              <a:t>For more information, questions and comments, contact </a:t>
            </a:r>
            <a:endParaRPr lang="en-GB" dirty="0" smtClean="0">
              <a:cs typeface="Arial" charset="0"/>
            </a:endParaRPr>
          </a:p>
          <a:p>
            <a:pPr marL="182563"/>
            <a:r>
              <a:rPr lang="en-GB" dirty="0" smtClean="0">
                <a:cs typeface="Arial" charset="0"/>
                <a:hlinkClick r:id="rId3"/>
              </a:rPr>
              <a:t>info@sheltercentre.org</a:t>
            </a:r>
            <a:r>
              <a:rPr lang="en-GB" dirty="0" smtClean="0">
                <a:cs typeface="Arial" charset="0"/>
              </a:rPr>
              <a:t> </a:t>
            </a:r>
            <a:endParaRPr lang="en-GB" dirty="0">
              <a:cs typeface="Arial" charset="0"/>
            </a:endParaRPr>
          </a:p>
        </p:txBody>
      </p:sp>
      <p:sp>
        <p:nvSpPr>
          <p:cNvPr id="6" name="TextBox 5"/>
          <p:cNvSpPr txBox="1"/>
          <p:nvPr/>
        </p:nvSpPr>
        <p:spPr>
          <a:xfrm>
            <a:off x="1309587" y="3588934"/>
            <a:ext cx="6473963" cy="1200329"/>
          </a:xfrm>
          <a:prstGeom prst="rect">
            <a:avLst/>
          </a:prstGeom>
        </p:spPr>
        <p:txBody>
          <a:bodyPr wrap="square" rtlCol="0">
            <a:spAutoFit/>
          </a:bodyPr>
          <a:lstStyle/>
          <a:p>
            <a:pPr marL="357188" marR="0" indent="0" algn="l" defTabSz="914400" rtl="0" eaLnBrk="1" fontAlgn="base" latinLnBrk="0" hangingPunct="1">
              <a:lnSpc>
                <a:spcPct val="100000"/>
              </a:lnSpc>
              <a:spcBef>
                <a:spcPct val="0"/>
              </a:spcBef>
              <a:spcAft>
                <a:spcPct val="0"/>
              </a:spcAft>
              <a:buClrTx/>
              <a:buSzTx/>
              <a:buFontTx/>
              <a:buNone/>
              <a:tabLst/>
            </a:pPr>
            <a:r>
              <a:rPr kumimoji="0" lang="en-GB" b="1" i="0" u="none" strike="noStrike" kern="0" cap="none" spc="0" normalizeH="0" baseline="0" noProof="0" dirty="0" smtClean="0">
                <a:ln>
                  <a:noFill/>
                </a:ln>
                <a:effectLst/>
                <a:uLnTx/>
                <a:uFillTx/>
                <a:latin typeface="+mn-lt"/>
                <a:ea typeface="+mj-ea"/>
                <a:cs typeface="+mj-cs"/>
              </a:rPr>
              <a:t>Please do</a:t>
            </a:r>
            <a:r>
              <a:rPr kumimoji="0" lang="en-GB" b="1" i="0" u="none" strike="noStrike" kern="0" cap="none" spc="0" normalizeH="0" noProof="0" dirty="0" smtClean="0">
                <a:ln>
                  <a:noFill/>
                </a:ln>
                <a:effectLst/>
                <a:uLnTx/>
                <a:uFillTx/>
                <a:latin typeface="+mn-lt"/>
                <a:ea typeface="+mj-ea"/>
                <a:cs typeface="+mj-cs"/>
              </a:rPr>
              <a:t> no</a:t>
            </a:r>
            <a:r>
              <a:rPr kumimoji="0" lang="en-GB" b="1" i="0" u="none" strike="noStrike" kern="0" cap="none" spc="0" normalizeH="0" baseline="0" noProof="0" dirty="0" smtClean="0">
                <a:ln>
                  <a:noFill/>
                </a:ln>
                <a:effectLst/>
                <a:uLnTx/>
                <a:uFillTx/>
                <a:latin typeface="+mn-lt"/>
                <a:ea typeface="+mj-ea"/>
                <a:cs typeface="+mj-cs"/>
              </a:rPr>
              <a:t>t forget to fill</a:t>
            </a:r>
            <a:r>
              <a:rPr kumimoji="0" lang="en-GB" b="1" i="0" u="none" strike="noStrike" kern="0" cap="none" spc="0" normalizeH="0" noProof="0" dirty="0" smtClean="0">
                <a:ln>
                  <a:noFill/>
                </a:ln>
                <a:effectLst/>
                <a:uLnTx/>
                <a:uFillTx/>
                <a:latin typeface="+mn-lt"/>
                <a:ea typeface="+mj-ea"/>
                <a:cs typeface="+mj-cs"/>
              </a:rPr>
              <a:t> in your feedback sheet and </a:t>
            </a:r>
            <a:r>
              <a:rPr kumimoji="0" lang="en-GB" b="1" i="0" u="none" strike="noStrike" kern="0" cap="none" spc="0" normalizeH="0" baseline="0" noProof="0" dirty="0" smtClean="0">
                <a:ln>
                  <a:noFill/>
                </a:ln>
                <a:effectLst/>
                <a:uLnTx/>
                <a:uFillTx/>
                <a:latin typeface="+mn-lt"/>
                <a:ea typeface="+mj-ea"/>
                <a:cs typeface="+mj-cs"/>
              </a:rPr>
              <a:t>hand it in to a</a:t>
            </a:r>
            <a:r>
              <a:rPr kumimoji="0" lang="en-GB" b="1" i="0" u="none" strike="noStrike" kern="0" cap="none" spc="0" normalizeH="0" noProof="0" dirty="0" smtClean="0">
                <a:ln>
                  <a:noFill/>
                </a:ln>
                <a:effectLst/>
                <a:uLnTx/>
                <a:uFillTx/>
                <a:latin typeface="+mn-lt"/>
                <a:ea typeface="+mj-ea"/>
                <a:cs typeface="+mj-cs"/>
              </a:rPr>
              <a:t> Shelter Centre assistant before leaving</a:t>
            </a:r>
            <a:endParaRPr kumimoji="0" lang="en-GB" b="1" i="0" u="none" strike="noStrike" kern="0" cap="none" spc="0" normalizeH="0" baseline="0" noProof="0" dirty="0" smtClean="0">
              <a:ln>
                <a:noFill/>
              </a:ln>
              <a:effectLst/>
              <a:uLnTx/>
              <a:uFillTx/>
              <a:latin typeface="+mn-lt"/>
              <a:ea typeface="+mj-ea"/>
              <a:cs typeface="+mj-cs"/>
            </a:endParaRPr>
          </a:p>
        </p:txBody>
      </p:sp>
      <p:pic>
        <p:nvPicPr>
          <p:cNvPr id="7" name="Picture 3"/>
          <p:cNvPicPr>
            <a:picLocks noChangeAspect="1" noChangeArrowheads="1"/>
          </p:cNvPicPr>
          <p:nvPr/>
        </p:nvPicPr>
        <p:blipFill>
          <a:blip r:embed="rId4" cstate="print"/>
          <a:srcRect l="28972" t="19779" r="28131" b="3697"/>
          <a:stretch>
            <a:fillRect/>
          </a:stretch>
        </p:blipFill>
        <p:spPr bwMode="auto">
          <a:xfrm>
            <a:off x="23283" y="3222207"/>
            <a:ext cx="1405345" cy="1999325"/>
          </a:xfrm>
          <a:prstGeom prst="rect">
            <a:avLst/>
          </a:prstGeom>
          <a:noFill/>
          <a:ln w="9525">
            <a:solidFill>
              <a:schemeClr val="tx1"/>
            </a:solidFill>
            <a:miter lim="800000"/>
            <a:headEnd/>
            <a:tailEnd/>
          </a:ln>
        </p:spPr>
      </p:pic>
      <p:pic>
        <p:nvPicPr>
          <p:cNvPr id="8" name="Picture 2" descr="Z:\S1_ShelterMeeting\SM10b\Graphics\Icons\info icon.png"/>
          <p:cNvPicPr>
            <a:picLocks noChangeAspect="1" noChangeArrowheads="1"/>
          </p:cNvPicPr>
          <p:nvPr/>
        </p:nvPicPr>
        <p:blipFill>
          <a:blip r:embed="rId5" cstate="print"/>
          <a:srcRect/>
          <a:stretch>
            <a:fillRect/>
          </a:stretch>
        </p:blipFill>
        <p:spPr bwMode="auto">
          <a:xfrm>
            <a:off x="122661" y="5428218"/>
            <a:ext cx="1081668" cy="1081668"/>
          </a:xfrm>
          <a:prstGeom prst="rect">
            <a:avLst/>
          </a:prstGeom>
          <a:noFill/>
        </p:spPr>
      </p:pic>
      <p:sp>
        <p:nvSpPr>
          <p:cNvPr id="9" name="Text Box 19"/>
          <p:cNvSpPr txBox="1">
            <a:spLocks noChangeArrowheads="1"/>
          </p:cNvSpPr>
          <p:nvPr/>
        </p:nvSpPr>
        <p:spPr bwMode="auto">
          <a:xfrm>
            <a:off x="1719376" y="792690"/>
            <a:ext cx="7467600" cy="2603790"/>
          </a:xfrm>
          <a:prstGeom prst="rect">
            <a:avLst/>
          </a:prstGeom>
          <a:noFill/>
          <a:ln w="9525">
            <a:noFill/>
            <a:miter lim="800000"/>
            <a:headEnd/>
            <a:tailEnd/>
          </a:ln>
        </p:spPr>
        <p:txBody>
          <a:bodyPr wrap="square">
            <a:spAutoFit/>
          </a:bodyPr>
          <a:lstStyle/>
          <a:p>
            <a:pPr>
              <a:lnSpc>
                <a:spcPct val="80000"/>
              </a:lnSpc>
              <a:spcBef>
                <a:spcPts val="0"/>
              </a:spcBef>
              <a:defRPr/>
            </a:pPr>
            <a:endParaRPr lang="en-GB" dirty="0">
              <a:solidFill>
                <a:schemeClr val="tx1">
                  <a:lumMod val="65000"/>
                  <a:lumOff val="35000"/>
                </a:schemeClr>
              </a:solidFill>
            </a:endParaRPr>
          </a:p>
          <a:p>
            <a:pPr>
              <a:lnSpc>
                <a:spcPct val="80000"/>
              </a:lnSpc>
              <a:spcBef>
                <a:spcPts val="0"/>
              </a:spcBef>
              <a:defRPr/>
            </a:pPr>
            <a:r>
              <a:rPr lang="en-GB" dirty="0" smtClean="0"/>
              <a:t>The questions for completion in your feedback sheet are:</a:t>
            </a:r>
            <a:endParaRPr lang="en-GB" dirty="0" smtClean="0">
              <a:latin typeface="Arial" pitchFamily="34" charset="0"/>
              <a:cs typeface="Arial" pitchFamily="34" charset="0"/>
            </a:endParaRPr>
          </a:p>
          <a:p>
            <a:pPr marL="896938" indent="-896938">
              <a:spcBef>
                <a:spcPct val="20000"/>
              </a:spcBef>
              <a:buFont typeface="Arial" pitchFamily="34" charset="0"/>
              <a:buChar char="•"/>
            </a:pPr>
            <a:r>
              <a:rPr lang="en-GB" b="0" dirty="0" smtClean="0">
                <a:latin typeface="Arial" pitchFamily="34" charset="0"/>
                <a:cs typeface="Arial" pitchFamily="34" charset="0"/>
              </a:rPr>
              <a:t>Do you feel that a humanitarian “Yellow Pages” tool would be useful?</a:t>
            </a:r>
          </a:p>
          <a:p>
            <a:pPr marL="896938" indent="-896938">
              <a:spcBef>
                <a:spcPct val="20000"/>
              </a:spcBef>
              <a:buFont typeface="Arial" pitchFamily="34" charset="0"/>
              <a:buChar char="•"/>
            </a:pPr>
            <a:r>
              <a:rPr lang="en-GB" b="0" dirty="0" smtClean="0">
                <a:latin typeface="Arial" pitchFamily="34" charset="0"/>
                <a:cs typeface="Arial" pitchFamily="34" charset="0"/>
              </a:rPr>
              <a:t>Do you want to join the working group to develop this project?</a:t>
            </a:r>
            <a:endParaRPr lang="en-GB" b="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4"/>
          <p:cNvSpPr txBox="1">
            <a:spLocks noChangeArrowheads="1"/>
          </p:cNvSpPr>
          <p:nvPr/>
        </p:nvSpPr>
        <p:spPr bwMode="auto">
          <a:xfrm>
            <a:off x="3317875" y="3427413"/>
            <a:ext cx="5572125" cy="708025"/>
          </a:xfrm>
          <a:prstGeom prst="rect">
            <a:avLst/>
          </a:prstGeom>
          <a:noFill/>
          <a:ln w="9525">
            <a:noFill/>
            <a:miter lim="800000"/>
            <a:headEnd/>
            <a:tailEnd/>
          </a:ln>
        </p:spPr>
        <p:txBody>
          <a:bodyPr>
            <a:spAutoFit/>
          </a:bodyPr>
          <a:lstStyle/>
          <a:p>
            <a:pPr marL="357188" algn="r">
              <a:defRPr/>
            </a:pPr>
            <a:r>
              <a:rPr lang="en-GB" sz="2000" kern="0" dirty="0"/>
              <a:t>Tom </a:t>
            </a:r>
            <a:r>
              <a:rPr lang="en-GB" sz="2000" kern="0" dirty="0" err="1"/>
              <a:t>Corsellis</a:t>
            </a:r>
            <a:r>
              <a:rPr lang="en-GB" sz="2000" b="0" kern="0" dirty="0"/>
              <a:t>,</a:t>
            </a:r>
            <a:r>
              <a:rPr lang="en-GB" sz="2000" kern="0" dirty="0"/>
              <a:t> </a:t>
            </a:r>
            <a:r>
              <a:rPr lang="en-GB" sz="2000" b="0" kern="0" dirty="0"/>
              <a:t>Shelter Centre</a:t>
            </a:r>
          </a:p>
          <a:p>
            <a:pPr marL="357188" algn="r">
              <a:defRPr/>
            </a:pPr>
            <a:endParaRPr lang="en-GB" sz="2000" dirty="0">
              <a:solidFill>
                <a:srgbClr val="FF0000"/>
              </a:solidFill>
            </a:endParaRPr>
          </a:p>
        </p:txBody>
      </p:sp>
      <p:sp>
        <p:nvSpPr>
          <p:cNvPr id="33796" name="TextBox 5"/>
          <p:cNvSpPr txBox="1">
            <a:spLocks noChangeArrowheads="1"/>
          </p:cNvSpPr>
          <p:nvPr/>
        </p:nvSpPr>
        <p:spPr bwMode="auto">
          <a:xfrm>
            <a:off x="1495425" y="1571625"/>
            <a:ext cx="7623175" cy="561975"/>
          </a:xfrm>
          <a:prstGeom prst="rect">
            <a:avLst/>
          </a:prstGeom>
          <a:noFill/>
          <a:ln w="9525">
            <a:noFill/>
            <a:miter lim="800000"/>
            <a:headEnd/>
            <a:tailEnd/>
          </a:ln>
        </p:spPr>
        <p:txBody>
          <a:bodyPr>
            <a:spAutoFit/>
          </a:bodyPr>
          <a:lstStyle/>
          <a:p>
            <a:pPr marL="82550">
              <a:lnSpc>
                <a:spcPct val="120000"/>
              </a:lnSpc>
            </a:pPr>
            <a:r>
              <a:rPr lang="en-GB" sz="2800" dirty="0"/>
              <a:t>Future of the Shelter Partners Forum</a:t>
            </a:r>
            <a:endParaRPr lang="en-GB" sz="2800" i="1"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9"/>
          <p:cNvSpPr txBox="1">
            <a:spLocks noChangeArrowheads="1"/>
          </p:cNvSpPr>
          <p:nvPr/>
        </p:nvSpPr>
        <p:spPr bwMode="auto">
          <a:xfrm>
            <a:off x="1541463" y="795338"/>
            <a:ext cx="7173912" cy="3687163"/>
          </a:xfrm>
          <a:prstGeom prst="rect">
            <a:avLst/>
          </a:prstGeom>
          <a:noFill/>
          <a:ln w="9525">
            <a:noFill/>
            <a:miter lim="800000"/>
            <a:headEnd/>
            <a:tailEnd/>
          </a:ln>
        </p:spPr>
        <p:txBody>
          <a:bodyPr>
            <a:spAutoFit/>
          </a:bodyPr>
          <a:lstStyle/>
          <a:p>
            <a:pPr marL="85725">
              <a:lnSpc>
                <a:spcPct val="80000"/>
              </a:lnSpc>
              <a:spcBef>
                <a:spcPts val="0"/>
              </a:spcBef>
              <a:defRPr/>
            </a:pPr>
            <a:endParaRPr lang="en-GB" dirty="0"/>
          </a:p>
          <a:p>
            <a:pPr marL="85725">
              <a:lnSpc>
                <a:spcPct val="80000"/>
              </a:lnSpc>
              <a:spcBef>
                <a:spcPts val="0"/>
              </a:spcBef>
              <a:defRPr/>
            </a:pPr>
            <a:r>
              <a:rPr lang="en-GB" sz="2800" b="0" dirty="0" smtClean="0"/>
              <a:t>The future of the Shelter Partners Forum</a:t>
            </a:r>
            <a:endParaRPr lang="en-GB" sz="2800" b="0" dirty="0"/>
          </a:p>
          <a:p>
            <a:pPr marL="85725">
              <a:lnSpc>
                <a:spcPct val="80000"/>
              </a:lnSpc>
              <a:spcBef>
                <a:spcPts val="0"/>
              </a:spcBef>
              <a:defRPr/>
            </a:pPr>
            <a:endParaRPr lang="en-GB" sz="2000" b="0" dirty="0" smtClean="0"/>
          </a:p>
          <a:p>
            <a:pPr marL="85725">
              <a:lnSpc>
                <a:spcPct val="80000"/>
              </a:lnSpc>
              <a:spcBef>
                <a:spcPts val="0"/>
              </a:spcBef>
              <a:defRPr/>
            </a:pPr>
            <a:endParaRPr lang="en-GB" sz="2000" b="0" dirty="0" smtClean="0"/>
          </a:p>
          <a:p>
            <a:pPr marL="85725">
              <a:lnSpc>
                <a:spcPct val="80000"/>
              </a:lnSpc>
              <a:spcBef>
                <a:spcPts val="0"/>
              </a:spcBef>
              <a:defRPr/>
            </a:pPr>
            <a:r>
              <a:rPr lang="en-GB" sz="2000" dirty="0" smtClean="0"/>
              <a:t>Question 1</a:t>
            </a:r>
          </a:p>
          <a:p>
            <a:pPr marL="85725">
              <a:lnSpc>
                <a:spcPct val="80000"/>
              </a:lnSpc>
              <a:spcBef>
                <a:spcPts val="0"/>
              </a:spcBef>
              <a:defRPr/>
            </a:pPr>
            <a:r>
              <a:rPr lang="en-GB" sz="2000" b="0" dirty="0" smtClean="0"/>
              <a:t>Do you feel that Shelter Partners Forum has the potential to develop engagement between the private and humanitarian sectors?</a:t>
            </a:r>
          </a:p>
          <a:p>
            <a:pPr marL="85725">
              <a:lnSpc>
                <a:spcPct val="80000"/>
              </a:lnSpc>
              <a:spcBef>
                <a:spcPts val="0"/>
              </a:spcBef>
              <a:defRPr/>
            </a:pPr>
            <a:endParaRPr lang="en-GB" sz="2000" b="0" dirty="0" smtClean="0"/>
          </a:p>
          <a:p>
            <a:pPr marL="85725">
              <a:lnSpc>
                <a:spcPct val="80000"/>
              </a:lnSpc>
              <a:spcBef>
                <a:spcPts val="0"/>
              </a:spcBef>
              <a:defRPr/>
            </a:pPr>
            <a:endParaRPr lang="en-GB" sz="2000" b="0" dirty="0" smtClean="0"/>
          </a:p>
          <a:p>
            <a:pPr marL="85725">
              <a:lnSpc>
                <a:spcPct val="80000"/>
              </a:lnSpc>
              <a:spcBef>
                <a:spcPts val="0"/>
              </a:spcBef>
              <a:defRPr/>
            </a:pPr>
            <a:r>
              <a:rPr lang="en-GB" sz="2000" dirty="0" smtClean="0"/>
              <a:t>Question 2</a:t>
            </a:r>
          </a:p>
          <a:p>
            <a:pPr marL="85725">
              <a:lnSpc>
                <a:spcPct val="80000"/>
              </a:lnSpc>
              <a:spcBef>
                <a:spcPts val="0"/>
              </a:spcBef>
              <a:defRPr/>
            </a:pPr>
            <a:r>
              <a:rPr lang="en-GB" sz="2000" b="0" dirty="0" smtClean="0"/>
              <a:t>How often would your organisation be likely to attend a Shelter Partners Forum?</a:t>
            </a:r>
          </a:p>
          <a:p>
            <a:pPr marL="542925" indent="-457200">
              <a:lnSpc>
                <a:spcPct val="80000"/>
              </a:lnSpc>
              <a:spcBef>
                <a:spcPts val="0"/>
              </a:spcBef>
              <a:buFont typeface="+mj-lt"/>
              <a:buAutoNum type="arabicPeriod"/>
              <a:defRPr/>
            </a:pPr>
            <a:endParaRPr lang="en-GB" sz="2000" b="0" dirty="0" smtClean="0"/>
          </a:p>
        </p:txBody>
      </p:sp>
      <p:sp>
        <p:nvSpPr>
          <p:cNvPr id="7" name="Rectangle 3"/>
          <p:cNvSpPr>
            <a:spLocks noChangeArrowheads="1"/>
          </p:cNvSpPr>
          <p:nvPr/>
        </p:nvSpPr>
        <p:spPr bwMode="auto">
          <a:xfrm>
            <a:off x="1360488" y="-36513"/>
            <a:ext cx="7280275" cy="646113"/>
          </a:xfrm>
          <a:prstGeom prst="rect">
            <a:avLst/>
          </a:prstGeom>
          <a:noFill/>
          <a:ln w="9525">
            <a:noFill/>
            <a:miter lim="800000"/>
            <a:headEnd/>
            <a:tailEnd/>
          </a:ln>
        </p:spPr>
        <p:txBody>
          <a:bodyPr anchor="ctr">
            <a:spAutoFit/>
          </a:bodyPr>
          <a:lstStyle/>
          <a:p>
            <a:pPr marL="177800"/>
            <a:r>
              <a:rPr lang="en-GB" sz="3600" dirty="0" smtClean="0">
                <a:solidFill>
                  <a:schemeClr val="bg1"/>
                </a:solidFill>
              </a:rPr>
              <a:t>Plenary</a:t>
            </a:r>
            <a:endParaRPr lang="en-GB" sz="3600" b="0" dirty="0">
              <a:solidFill>
                <a:schemeClr val="bg1"/>
              </a:solidFill>
            </a:endParaRPr>
          </a:p>
        </p:txBody>
      </p:sp>
      <p:pic>
        <p:nvPicPr>
          <p:cNvPr id="5" name="Picture 2" descr="Z:\S1_ShelterMeeting\SM10b\Graphics\Icons\Question icon.png"/>
          <p:cNvPicPr>
            <a:picLocks noChangeAspect="1" noChangeArrowheads="1"/>
          </p:cNvPicPr>
          <p:nvPr/>
        </p:nvPicPr>
        <p:blipFill>
          <a:blip r:embed="rId2" cstate="print"/>
          <a:srcRect/>
          <a:stretch>
            <a:fillRect/>
          </a:stretch>
        </p:blipFill>
        <p:spPr bwMode="auto">
          <a:xfrm>
            <a:off x="0" y="731214"/>
            <a:ext cx="1538509" cy="1068332"/>
          </a:xfrm>
          <a:prstGeom prst="rect">
            <a:avLst/>
          </a:prstGeom>
          <a:noFill/>
        </p:spPr>
      </p:pic>
      <p:sp>
        <p:nvSpPr>
          <p:cNvPr id="10" name="TextBox 9"/>
          <p:cNvSpPr txBox="1"/>
          <p:nvPr/>
        </p:nvSpPr>
        <p:spPr>
          <a:xfrm>
            <a:off x="1289040" y="5375244"/>
            <a:ext cx="6830802" cy="1200329"/>
          </a:xfrm>
          <a:prstGeom prst="rect">
            <a:avLst/>
          </a:prstGeom>
        </p:spPr>
        <p:txBody>
          <a:bodyPr wrap="square" rtlCol="0">
            <a:spAutoFit/>
          </a:bodyPr>
          <a:lstStyle/>
          <a:p>
            <a:pPr marL="357188" marR="0" indent="0" algn="l" defTabSz="914400" rtl="0" eaLnBrk="1" fontAlgn="base" latinLnBrk="0" hangingPunct="1">
              <a:lnSpc>
                <a:spcPct val="100000"/>
              </a:lnSpc>
              <a:spcBef>
                <a:spcPct val="0"/>
              </a:spcBef>
              <a:spcAft>
                <a:spcPct val="0"/>
              </a:spcAft>
              <a:buClrTx/>
              <a:buSzTx/>
              <a:buFontTx/>
              <a:buNone/>
              <a:tabLst/>
            </a:pPr>
            <a:r>
              <a:rPr kumimoji="0" lang="en-GB" b="1" i="0" u="none" strike="noStrike" kern="0" cap="none" spc="0" normalizeH="0" baseline="0" noProof="0" dirty="0" smtClean="0">
                <a:ln>
                  <a:noFill/>
                </a:ln>
                <a:effectLst/>
                <a:uLnTx/>
                <a:uFillTx/>
                <a:latin typeface="+mn-lt"/>
                <a:ea typeface="+mj-ea"/>
                <a:cs typeface="+mj-cs"/>
              </a:rPr>
              <a:t>Please don’t forget to fill</a:t>
            </a:r>
            <a:r>
              <a:rPr kumimoji="0" lang="en-GB" b="1" i="0" u="none" strike="noStrike" kern="0" cap="none" spc="0" normalizeH="0" noProof="0" dirty="0" smtClean="0">
                <a:ln>
                  <a:noFill/>
                </a:ln>
                <a:effectLst/>
                <a:uLnTx/>
                <a:uFillTx/>
                <a:latin typeface="+mn-lt"/>
                <a:ea typeface="+mj-ea"/>
                <a:cs typeface="+mj-cs"/>
              </a:rPr>
              <a:t> in your question sheet and </a:t>
            </a:r>
            <a:r>
              <a:rPr kumimoji="0" lang="en-GB" b="1" i="0" u="none" strike="noStrike" kern="0" cap="none" spc="0" normalizeH="0" baseline="0" noProof="0" dirty="0" smtClean="0">
                <a:ln>
                  <a:noFill/>
                </a:ln>
                <a:effectLst/>
                <a:uLnTx/>
                <a:uFillTx/>
                <a:latin typeface="+mn-lt"/>
                <a:ea typeface="+mj-ea"/>
                <a:cs typeface="+mj-cs"/>
              </a:rPr>
              <a:t>hand it in to a</a:t>
            </a:r>
            <a:r>
              <a:rPr kumimoji="0" lang="en-GB" b="1" i="0" u="none" strike="noStrike" kern="0" cap="none" spc="0" normalizeH="0" noProof="0" dirty="0" smtClean="0">
                <a:ln>
                  <a:noFill/>
                </a:ln>
                <a:effectLst/>
                <a:uLnTx/>
                <a:uFillTx/>
                <a:latin typeface="+mn-lt"/>
                <a:ea typeface="+mj-ea"/>
                <a:cs typeface="+mj-cs"/>
              </a:rPr>
              <a:t> SC assistant before leaving</a:t>
            </a:r>
            <a:endParaRPr kumimoji="0" lang="en-GB" b="1" i="0" u="none" strike="noStrike" kern="0" cap="none" spc="0" normalizeH="0" baseline="0" noProof="0" dirty="0" smtClean="0">
              <a:ln>
                <a:noFill/>
              </a:ln>
              <a:effectLst/>
              <a:uLnTx/>
              <a:uFillTx/>
              <a:latin typeface="+mn-lt"/>
              <a:ea typeface="+mj-ea"/>
              <a:cs typeface="+mj-cs"/>
            </a:endParaRPr>
          </a:p>
        </p:txBody>
      </p:sp>
      <p:pic>
        <p:nvPicPr>
          <p:cNvPr id="11" name="Picture 3"/>
          <p:cNvPicPr>
            <a:picLocks noChangeAspect="1" noChangeArrowheads="1"/>
          </p:cNvPicPr>
          <p:nvPr/>
        </p:nvPicPr>
        <p:blipFill>
          <a:blip r:embed="rId3" cstate="print"/>
          <a:srcRect l="28972" t="19779" r="28131" b="3697"/>
          <a:stretch>
            <a:fillRect/>
          </a:stretch>
        </p:blipFill>
        <p:spPr bwMode="auto">
          <a:xfrm>
            <a:off x="74653" y="4566735"/>
            <a:ext cx="1405345" cy="1999325"/>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16828" y="0"/>
            <a:ext cx="5593977" cy="646331"/>
          </a:xfrm>
          <a:prstGeom prst="rect">
            <a:avLst/>
          </a:prstGeom>
        </p:spPr>
        <p:txBody>
          <a:bodyPr wrap="square" rtlCol="0">
            <a:spAutoFit/>
          </a:bodyPr>
          <a:lstStyle/>
          <a:p>
            <a:pPr marL="1588" marR="0" algn="l" defTabSz="914400" rtl="0" eaLnBrk="1" fontAlgn="base" latinLnBrk="0" hangingPunct="1">
              <a:lnSpc>
                <a:spcPct val="100000"/>
              </a:lnSpc>
              <a:spcBef>
                <a:spcPct val="0"/>
              </a:spcBef>
              <a:spcAft>
                <a:spcPct val="0"/>
              </a:spcAft>
              <a:buClrTx/>
              <a:buSzTx/>
              <a:buFontTx/>
              <a:buNone/>
              <a:tabLst/>
            </a:pPr>
            <a:r>
              <a:rPr kumimoji="0" lang="en-GB" sz="3600" b="1" i="0" u="none" strike="noStrike" kern="0" cap="none" spc="0" normalizeH="0" baseline="0" noProof="0" dirty="0" smtClean="0">
                <a:ln>
                  <a:noFill/>
                </a:ln>
                <a:solidFill>
                  <a:schemeClr val="bg1"/>
                </a:solidFill>
                <a:effectLst/>
                <a:uLnTx/>
                <a:uFillTx/>
                <a:latin typeface="+mn-lt"/>
                <a:ea typeface="+mj-ea"/>
                <a:cs typeface="+mj-cs"/>
              </a:rPr>
              <a:t>Travel Update</a:t>
            </a:r>
          </a:p>
        </p:txBody>
      </p:sp>
      <p:sp>
        <p:nvSpPr>
          <p:cNvPr id="3" name="TextBox 2"/>
          <p:cNvSpPr txBox="1"/>
          <p:nvPr/>
        </p:nvSpPr>
        <p:spPr>
          <a:xfrm>
            <a:off x="1516828" y="1312433"/>
            <a:ext cx="7874598" cy="3539430"/>
          </a:xfrm>
          <a:prstGeom prst="rect">
            <a:avLst/>
          </a:prstGeom>
        </p:spPr>
        <p:txBody>
          <a:bodyPr wrap="square" rtlCol="0">
            <a:spAutoFit/>
          </a:bodyPr>
          <a:lstStyle/>
          <a:p>
            <a:r>
              <a:rPr lang="en-GB" sz="2800" b="0" kern="0" dirty="0" smtClean="0">
                <a:latin typeface="+mn-lt"/>
                <a:ea typeface="+mj-ea"/>
                <a:cs typeface="+mj-cs"/>
              </a:rPr>
              <a:t>Airport </a:t>
            </a:r>
            <a:r>
              <a:rPr lang="en-GB" sz="2800" b="0" kern="0" dirty="0" smtClean="0"/>
              <a:t>now </a:t>
            </a:r>
            <a:r>
              <a:rPr lang="en-GB" sz="2800" kern="0" dirty="0" smtClean="0"/>
              <a:t>open</a:t>
            </a:r>
            <a:r>
              <a:rPr lang="en-GB" sz="2800" b="0" kern="0" dirty="0" smtClean="0"/>
              <a:t> with occasional flights leaving</a:t>
            </a:r>
          </a:p>
          <a:p>
            <a:pPr marR="0" algn="l" defTabSz="914400" rtl="0" eaLnBrk="1" fontAlgn="base" latinLnBrk="0" hangingPunct="1">
              <a:lnSpc>
                <a:spcPct val="100000"/>
              </a:lnSpc>
              <a:spcBef>
                <a:spcPct val="0"/>
              </a:spcBef>
              <a:spcAft>
                <a:spcPct val="0"/>
              </a:spcAft>
              <a:buClrTx/>
              <a:buSzTx/>
              <a:buFontTx/>
              <a:buNone/>
              <a:tabLst/>
            </a:pPr>
            <a:r>
              <a:rPr lang="en-GB" sz="2800" b="0" kern="0" dirty="0" smtClean="0">
                <a:latin typeface="+mn-lt"/>
                <a:ea typeface="+mj-ea"/>
                <a:cs typeface="+mj-cs"/>
              </a:rPr>
              <a:t>033 826 800 826</a:t>
            </a:r>
          </a:p>
          <a:p>
            <a:pPr marR="0" algn="l" defTabSz="914400" rtl="0" eaLnBrk="1" fontAlgn="base" latinLnBrk="0" hangingPunct="1">
              <a:lnSpc>
                <a:spcPct val="100000"/>
              </a:lnSpc>
              <a:spcBef>
                <a:spcPct val="0"/>
              </a:spcBef>
              <a:spcAft>
                <a:spcPct val="0"/>
              </a:spcAft>
              <a:buClrTx/>
              <a:buSzTx/>
              <a:buFontTx/>
              <a:buNone/>
              <a:tabLst/>
            </a:pPr>
            <a:endParaRPr lang="en-GB" sz="2800" kern="0" baseline="0" dirty="0" smtClean="0">
              <a:latin typeface="+mn-lt"/>
              <a:ea typeface="+mj-ea"/>
              <a:cs typeface="+mj-cs"/>
            </a:endParaRPr>
          </a:p>
          <a:p>
            <a:pPr marR="0" algn="l" defTabSz="914400" rtl="0" eaLnBrk="1" fontAlgn="base" latinLnBrk="0" hangingPunct="1">
              <a:lnSpc>
                <a:spcPct val="100000"/>
              </a:lnSpc>
              <a:spcBef>
                <a:spcPct val="0"/>
              </a:spcBef>
              <a:spcAft>
                <a:spcPct val="0"/>
              </a:spcAft>
              <a:buClrTx/>
              <a:buSzTx/>
              <a:buFontTx/>
              <a:buNone/>
              <a:tabLst/>
            </a:pPr>
            <a:r>
              <a:rPr lang="en-GB" sz="2800" b="0" kern="0" baseline="0" dirty="0" smtClean="0">
                <a:latin typeface="+mn-lt"/>
                <a:ea typeface="+mj-ea"/>
                <a:cs typeface="+mj-cs"/>
              </a:rPr>
              <a:t>Airport</a:t>
            </a:r>
            <a:r>
              <a:rPr lang="en-GB" sz="2800" kern="0" dirty="0" smtClean="0">
                <a:latin typeface="+mn-lt"/>
                <a:ea typeface="+mj-ea"/>
                <a:cs typeface="+mj-cs"/>
              </a:rPr>
              <a:t> c</a:t>
            </a:r>
            <a:r>
              <a:rPr lang="en-GB" sz="2800" kern="0" baseline="0" dirty="0" smtClean="0">
                <a:latin typeface="+mn-lt"/>
                <a:ea typeface="+mj-ea"/>
                <a:cs typeface="+mj-cs"/>
              </a:rPr>
              <a:t>losed</a:t>
            </a:r>
            <a:r>
              <a:rPr lang="en-GB" sz="2800" b="0" kern="0" dirty="0" smtClean="0">
                <a:latin typeface="+mn-lt"/>
                <a:ea typeface="+mj-ea"/>
                <a:cs typeface="+mj-cs"/>
              </a:rPr>
              <a:t> until at least </a:t>
            </a:r>
            <a:r>
              <a:rPr lang="en-GB" sz="2800" kern="0" dirty="0" smtClean="0">
                <a:latin typeface="+mn-lt"/>
                <a:ea typeface="+mj-ea"/>
                <a:cs typeface="+mj-cs"/>
              </a:rPr>
              <a:t>18h00</a:t>
            </a:r>
          </a:p>
          <a:p>
            <a:pPr marR="0" algn="l" defTabSz="914400" rtl="0" eaLnBrk="1" fontAlgn="base" latinLnBrk="0" hangingPunct="1">
              <a:lnSpc>
                <a:spcPct val="100000"/>
              </a:lnSpc>
              <a:spcBef>
                <a:spcPct val="0"/>
              </a:spcBef>
              <a:spcAft>
                <a:spcPct val="0"/>
              </a:spcAft>
              <a:buClrTx/>
              <a:buSzTx/>
              <a:buFontTx/>
              <a:buNone/>
              <a:tabLst/>
            </a:pPr>
            <a:r>
              <a:rPr kumimoji="0" lang="en-GB" sz="2800" b="0" i="0" u="none" strike="noStrike" kern="0" cap="none" spc="0" normalizeH="0" baseline="0" noProof="0" dirty="0" smtClean="0">
                <a:ln>
                  <a:noFill/>
                </a:ln>
                <a:effectLst/>
                <a:uLnTx/>
                <a:uFillTx/>
                <a:latin typeface="+mn-lt"/>
                <a:ea typeface="+mj-ea"/>
                <a:cs typeface="+mj-cs"/>
              </a:rPr>
              <a:t>Further information will be available at 16h00</a:t>
            </a:r>
          </a:p>
          <a:p>
            <a:pPr marR="0" algn="l" defTabSz="914400" rtl="0" eaLnBrk="1" fontAlgn="base" latinLnBrk="0" hangingPunct="1">
              <a:lnSpc>
                <a:spcPct val="100000"/>
              </a:lnSpc>
              <a:spcBef>
                <a:spcPct val="0"/>
              </a:spcBef>
              <a:spcAft>
                <a:spcPct val="0"/>
              </a:spcAft>
              <a:buClrTx/>
              <a:buSzTx/>
              <a:buFontTx/>
              <a:buNone/>
              <a:tabLst/>
            </a:pPr>
            <a:endParaRPr lang="en-GB" sz="2800" kern="0" dirty="0" smtClean="0">
              <a:latin typeface="+mn-lt"/>
              <a:ea typeface="+mj-ea"/>
              <a:cs typeface="+mj-cs"/>
            </a:endParaRPr>
          </a:p>
          <a:p>
            <a:pPr marR="0" algn="l" defTabSz="914400" rtl="0" eaLnBrk="1" fontAlgn="base" latinLnBrk="0" hangingPunct="1">
              <a:lnSpc>
                <a:spcPct val="100000"/>
              </a:lnSpc>
              <a:spcBef>
                <a:spcPct val="0"/>
              </a:spcBef>
              <a:spcAft>
                <a:spcPct val="0"/>
              </a:spcAft>
              <a:buClrTx/>
              <a:buSzTx/>
              <a:buFontTx/>
              <a:buNone/>
              <a:tabLst/>
            </a:pPr>
            <a:r>
              <a:rPr kumimoji="0" lang="en-GB" sz="2800" b="0" i="0" u="none" strike="noStrike" kern="0" cap="none" spc="0" normalizeH="0" baseline="0" noProof="0" dirty="0" smtClean="0">
                <a:ln>
                  <a:noFill/>
                </a:ln>
                <a:effectLst/>
                <a:uLnTx/>
                <a:uFillTx/>
                <a:latin typeface="+mn-lt"/>
                <a:ea typeface="+mj-ea"/>
                <a:cs typeface="+mj-cs"/>
              </a:rPr>
              <a:t>Airport is </a:t>
            </a:r>
            <a:r>
              <a:rPr kumimoji="0" lang="en-GB" sz="2800" b="1" i="0" u="none" strike="noStrike" kern="0" cap="none" spc="0" normalizeH="0" baseline="0" noProof="0" dirty="0" smtClean="0">
                <a:ln>
                  <a:noFill/>
                </a:ln>
                <a:effectLst/>
                <a:uLnTx/>
                <a:uFillTx/>
                <a:latin typeface="+mn-lt"/>
                <a:ea typeface="+mj-ea"/>
                <a:cs typeface="+mj-cs"/>
              </a:rPr>
              <a:t>open</a:t>
            </a:r>
          </a:p>
          <a:p>
            <a:pPr marR="0" algn="l" defTabSz="914400" rtl="0" eaLnBrk="1" fontAlgn="base" latinLnBrk="0" hangingPunct="1">
              <a:lnSpc>
                <a:spcPct val="100000"/>
              </a:lnSpc>
              <a:spcBef>
                <a:spcPct val="0"/>
              </a:spcBef>
              <a:spcAft>
                <a:spcPct val="0"/>
              </a:spcAft>
              <a:buClrTx/>
              <a:buSzTx/>
              <a:buFontTx/>
              <a:buNone/>
              <a:tabLst/>
            </a:pPr>
            <a:r>
              <a:rPr lang="en-GB" sz="2800" b="0" kern="0" dirty="0" smtClean="0">
                <a:latin typeface="+mn-lt"/>
                <a:ea typeface="+mj-ea"/>
                <a:cs typeface="+mj-cs"/>
              </a:rPr>
              <a:t>0900 300 313</a:t>
            </a:r>
            <a:endParaRPr kumimoji="0" lang="en-GB" sz="2800" b="0" i="0" u="none" strike="noStrike" kern="0" cap="none" spc="0" normalizeH="0" baseline="0" noProof="0" dirty="0" smtClean="0">
              <a:ln>
                <a:noFill/>
              </a:ln>
              <a:effectLst/>
              <a:uLnTx/>
              <a:uFillTx/>
              <a:latin typeface="+mn-lt"/>
              <a:ea typeface="+mj-ea"/>
              <a:cs typeface="+mj-cs"/>
            </a:endParaRPr>
          </a:p>
        </p:txBody>
      </p:sp>
      <p:sp>
        <p:nvSpPr>
          <p:cNvPr id="4" name="Rectangle 3"/>
          <p:cNvSpPr/>
          <p:nvPr/>
        </p:nvSpPr>
        <p:spPr bwMode="auto">
          <a:xfrm>
            <a:off x="4763" y="620713"/>
            <a:ext cx="1535112" cy="6078537"/>
          </a:xfrm>
          <a:prstGeom prst="rect">
            <a:avLst/>
          </a:prstGeom>
          <a:solidFill>
            <a:srgbClr val="C0CBE1"/>
          </a:solidFill>
          <a:ln w="9525" cap="flat" cmpd="sng" algn="ctr">
            <a:noFill/>
            <a:prstDash val="solid"/>
            <a:round/>
            <a:headEnd type="none" w="med" len="med"/>
            <a:tailEnd type="none" w="med" len="med"/>
          </a:ln>
          <a:effectLst/>
        </p:spPr>
        <p:txBody>
          <a:bodyPr/>
          <a:lstStyle/>
          <a:p>
            <a:pPr>
              <a:lnSpc>
                <a:spcPct val="80000"/>
              </a:lnSpc>
              <a:spcBef>
                <a:spcPct val="20000"/>
              </a:spcBef>
              <a:defRPr/>
            </a:pPr>
            <a:endParaRPr lang="en-GB"/>
          </a:p>
        </p:txBody>
      </p:sp>
      <p:sp>
        <p:nvSpPr>
          <p:cNvPr id="5" name="TextBox 4"/>
          <p:cNvSpPr txBox="1"/>
          <p:nvPr/>
        </p:nvSpPr>
        <p:spPr>
          <a:xfrm>
            <a:off x="4763" y="1312433"/>
            <a:ext cx="1512065" cy="523220"/>
          </a:xfrm>
          <a:prstGeom prst="rect">
            <a:avLst/>
          </a:prstGeom>
        </p:spPr>
        <p:txBody>
          <a:bodyPr wrap="square" rtlCol="0">
            <a:spAutoFit/>
          </a:bodyPr>
          <a:lstStyle/>
          <a:p>
            <a:pPr marL="1588" marR="0" algn="l" defTabSz="914400" rtl="0" eaLnBrk="1" fontAlgn="base" latinLnBrk="0" hangingPunct="1">
              <a:lnSpc>
                <a:spcPct val="100000"/>
              </a:lnSpc>
              <a:spcBef>
                <a:spcPct val="0"/>
              </a:spcBef>
              <a:spcAft>
                <a:spcPct val="0"/>
              </a:spcAft>
              <a:buClrTx/>
              <a:buSzTx/>
              <a:buFontTx/>
              <a:buNone/>
              <a:tabLst/>
            </a:pPr>
            <a:r>
              <a:rPr kumimoji="0" lang="en-GB" sz="2800" b="1" i="0" u="none" strike="noStrike" kern="0" cap="none" spc="0" normalizeH="0" baseline="0" noProof="0" dirty="0" smtClean="0">
                <a:ln>
                  <a:noFill/>
                </a:ln>
                <a:effectLst/>
                <a:uLnTx/>
                <a:uFillTx/>
                <a:latin typeface="+mn-lt"/>
                <a:ea typeface="+mj-ea"/>
                <a:cs typeface="+mj-cs"/>
              </a:rPr>
              <a:t>Lyon</a:t>
            </a:r>
          </a:p>
        </p:txBody>
      </p:sp>
      <p:sp>
        <p:nvSpPr>
          <p:cNvPr id="6" name="TextBox 5"/>
          <p:cNvSpPr txBox="1"/>
          <p:nvPr/>
        </p:nvSpPr>
        <p:spPr>
          <a:xfrm>
            <a:off x="27810" y="2589848"/>
            <a:ext cx="1512065" cy="523220"/>
          </a:xfrm>
          <a:prstGeom prst="rect">
            <a:avLst/>
          </a:prstGeom>
        </p:spPr>
        <p:txBody>
          <a:bodyPr wrap="square" rtlCol="0">
            <a:spAutoFit/>
          </a:bodyPr>
          <a:lstStyle/>
          <a:p>
            <a:pPr marL="1588" marR="0" algn="l" defTabSz="914400" rtl="0" eaLnBrk="1" fontAlgn="base" latinLnBrk="0" hangingPunct="1">
              <a:lnSpc>
                <a:spcPct val="100000"/>
              </a:lnSpc>
              <a:spcBef>
                <a:spcPct val="0"/>
              </a:spcBef>
              <a:spcAft>
                <a:spcPct val="0"/>
              </a:spcAft>
              <a:buClrTx/>
              <a:buSzTx/>
              <a:buFontTx/>
              <a:buNone/>
              <a:tabLst/>
            </a:pPr>
            <a:r>
              <a:rPr kumimoji="0" lang="en-GB" sz="2800" b="1" i="0" u="none" strike="noStrike" kern="0" cap="none" spc="0" normalizeH="0" baseline="0" noProof="0" dirty="0" smtClean="0">
                <a:ln>
                  <a:noFill/>
                </a:ln>
                <a:effectLst/>
                <a:uLnTx/>
                <a:uFillTx/>
                <a:latin typeface="+mn-lt"/>
                <a:ea typeface="+mj-ea"/>
                <a:cs typeface="+mj-cs"/>
              </a:rPr>
              <a:t>Geneva</a:t>
            </a:r>
          </a:p>
        </p:txBody>
      </p:sp>
      <p:sp>
        <p:nvSpPr>
          <p:cNvPr id="7" name="TextBox 6"/>
          <p:cNvSpPr txBox="1"/>
          <p:nvPr/>
        </p:nvSpPr>
        <p:spPr>
          <a:xfrm>
            <a:off x="0" y="3926514"/>
            <a:ext cx="1512065" cy="523220"/>
          </a:xfrm>
          <a:prstGeom prst="rect">
            <a:avLst/>
          </a:prstGeom>
        </p:spPr>
        <p:txBody>
          <a:bodyPr wrap="square" rtlCol="0">
            <a:spAutoFit/>
          </a:bodyPr>
          <a:lstStyle/>
          <a:p>
            <a:pPr marL="1588" marR="0" algn="l" defTabSz="914400" rtl="0" eaLnBrk="1" fontAlgn="base" latinLnBrk="0" hangingPunct="1">
              <a:lnSpc>
                <a:spcPct val="100000"/>
              </a:lnSpc>
              <a:spcBef>
                <a:spcPct val="0"/>
              </a:spcBef>
              <a:spcAft>
                <a:spcPct val="0"/>
              </a:spcAft>
              <a:buClrTx/>
              <a:buSzTx/>
              <a:buFontTx/>
              <a:buNone/>
              <a:tabLst/>
            </a:pPr>
            <a:r>
              <a:rPr kumimoji="0" lang="en-GB" sz="2800" b="1" i="0" u="none" strike="noStrike" kern="0" cap="none" spc="0" normalizeH="0" baseline="0" noProof="0" dirty="0" smtClean="0">
                <a:ln>
                  <a:noFill/>
                </a:ln>
                <a:effectLst/>
                <a:uLnTx/>
                <a:uFillTx/>
                <a:latin typeface="+mn-lt"/>
                <a:ea typeface="+mj-ea"/>
                <a:cs typeface="+mj-cs"/>
              </a:rPr>
              <a:t>Zurich</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1360488" y="-36513"/>
            <a:ext cx="7280275" cy="646113"/>
          </a:xfrm>
          <a:prstGeom prst="rect">
            <a:avLst/>
          </a:prstGeom>
          <a:noFill/>
          <a:ln w="9525">
            <a:noFill/>
            <a:miter lim="800000"/>
            <a:headEnd/>
            <a:tailEnd/>
          </a:ln>
        </p:spPr>
        <p:txBody>
          <a:bodyPr anchor="ctr">
            <a:spAutoFit/>
          </a:bodyPr>
          <a:lstStyle/>
          <a:p>
            <a:pPr marL="177800"/>
            <a:r>
              <a:rPr lang="en-GB" sz="3600" dirty="0" smtClean="0">
                <a:solidFill>
                  <a:schemeClr val="bg1"/>
                </a:solidFill>
              </a:rPr>
              <a:t>Shelter Partners Forum</a:t>
            </a:r>
            <a:endParaRPr lang="en-GB" sz="3600" b="0" dirty="0">
              <a:solidFill>
                <a:schemeClr val="bg1"/>
              </a:solidFill>
            </a:endParaRPr>
          </a:p>
        </p:txBody>
      </p:sp>
      <p:sp>
        <p:nvSpPr>
          <p:cNvPr id="3" name="TextBox 2"/>
          <p:cNvSpPr txBox="1"/>
          <p:nvPr/>
        </p:nvSpPr>
        <p:spPr>
          <a:xfrm>
            <a:off x="2054831" y="1797978"/>
            <a:ext cx="5250095" cy="523220"/>
          </a:xfrm>
          <a:prstGeom prst="rect">
            <a:avLst/>
          </a:prstGeom>
        </p:spPr>
        <p:txBody>
          <a:bodyPr wrap="square" rtlCol="0">
            <a:spAutoFit/>
          </a:bodyPr>
          <a:lstStyle/>
          <a:p>
            <a:pPr marL="357188" marR="0" indent="0" algn="l" defTabSz="914400" rtl="0" eaLnBrk="1" fontAlgn="base" latinLnBrk="0" hangingPunct="1">
              <a:lnSpc>
                <a:spcPct val="100000"/>
              </a:lnSpc>
              <a:spcBef>
                <a:spcPct val="0"/>
              </a:spcBef>
              <a:spcAft>
                <a:spcPct val="0"/>
              </a:spcAft>
              <a:buClrTx/>
              <a:buSzTx/>
              <a:buFontTx/>
              <a:buNone/>
              <a:tabLst/>
            </a:pPr>
            <a:r>
              <a:rPr kumimoji="0" lang="en-GB" sz="2800" b="1" i="0" u="none" strike="noStrike" kern="0" cap="none" spc="0" normalizeH="0" baseline="0" noProof="0" dirty="0" smtClean="0">
                <a:ln>
                  <a:noFill/>
                </a:ln>
                <a:effectLst/>
                <a:uLnTx/>
                <a:uFillTx/>
                <a:latin typeface="+mn-lt"/>
                <a:ea typeface="+mj-ea"/>
                <a:cs typeface="+mj-cs"/>
              </a:rPr>
              <a:t>Shelter Partners</a:t>
            </a:r>
            <a:r>
              <a:rPr kumimoji="0" lang="en-GB" sz="2800" b="1" i="0" u="none" strike="noStrike" kern="0" cap="none" spc="0" normalizeH="0" noProof="0" dirty="0" smtClean="0">
                <a:ln>
                  <a:noFill/>
                </a:ln>
                <a:effectLst/>
                <a:uLnTx/>
                <a:uFillTx/>
                <a:latin typeface="+mn-lt"/>
                <a:ea typeface="+mj-ea"/>
                <a:cs typeface="+mj-cs"/>
              </a:rPr>
              <a:t> Forum 10b</a:t>
            </a:r>
          </a:p>
        </p:txBody>
      </p:sp>
      <p:sp>
        <p:nvSpPr>
          <p:cNvPr id="4" name="TextBox 3"/>
          <p:cNvSpPr txBox="1"/>
          <p:nvPr/>
        </p:nvSpPr>
        <p:spPr>
          <a:xfrm>
            <a:off x="3070263" y="2691829"/>
            <a:ext cx="3258621" cy="769441"/>
          </a:xfrm>
          <a:prstGeom prst="rect">
            <a:avLst/>
          </a:prstGeom>
        </p:spPr>
        <p:txBody>
          <a:bodyPr wrap="square" rtlCol="0">
            <a:spAutoFit/>
          </a:bodyPr>
          <a:lstStyle/>
          <a:p>
            <a:pPr marL="357188" marR="0" indent="0" algn="l" defTabSz="914400" rtl="0" eaLnBrk="1" fontAlgn="base" latinLnBrk="0" hangingPunct="1">
              <a:lnSpc>
                <a:spcPct val="100000"/>
              </a:lnSpc>
              <a:spcBef>
                <a:spcPct val="0"/>
              </a:spcBef>
              <a:spcAft>
                <a:spcPct val="0"/>
              </a:spcAft>
              <a:buClrTx/>
              <a:buSzTx/>
              <a:buFontTx/>
              <a:buNone/>
              <a:tabLst/>
            </a:pPr>
            <a:r>
              <a:rPr kumimoji="0" lang="en-GB" sz="4400" b="1" i="0" u="none" strike="noStrike" kern="0" cap="none" spc="0" normalizeH="0" baseline="0" noProof="0" dirty="0" smtClean="0">
                <a:ln>
                  <a:noFill/>
                </a:ln>
                <a:effectLst/>
                <a:uLnTx/>
                <a:uFillTx/>
                <a:latin typeface="+mn-lt"/>
                <a:ea typeface="+mj-ea"/>
                <a:cs typeface="+mj-cs"/>
              </a:rPr>
              <a:t>CLOSED</a:t>
            </a:r>
            <a:endParaRPr kumimoji="0" lang="en-GB" sz="4400" b="1" i="0" u="none" strike="noStrike" kern="0" cap="none" spc="0" normalizeH="0" noProof="0" dirty="0" smtClean="0">
              <a:ln>
                <a:noFill/>
              </a:ln>
              <a:effectLst/>
              <a:uLnTx/>
              <a:uFillTx/>
              <a:latin typeface="+mn-lt"/>
              <a:ea typeface="+mj-ea"/>
              <a:cs typeface="+mj-cs"/>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9"/>
          <p:cNvSpPr>
            <a:spLocks noChangeArrowheads="1"/>
          </p:cNvSpPr>
          <p:nvPr/>
        </p:nvSpPr>
        <p:spPr bwMode="auto">
          <a:xfrm>
            <a:off x="-3175" y="1864064"/>
            <a:ext cx="9144000" cy="404812"/>
          </a:xfrm>
          <a:prstGeom prst="rect">
            <a:avLst/>
          </a:prstGeom>
          <a:solidFill>
            <a:srgbClr val="9BAFD2"/>
          </a:solidFill>
          <a:ln w="9525" algn="ctr">
            <a:noFill/>
            <a:round/>
            <a:headEnd/>
            <a:tailEnd/>
          </a:ln>
        </p:spPr>
        <p:txBody>
          <a:bodyPr/>
          <a:lstStyle/>
          <a:p>
            <a:pPr>
              <a:lnSpc>
                <a:spcPct val="80000"/>
              </a:lnSpc>
              <a:spcBef>
                <a:spcPct val="20000"/>
              </a:spcBef>
            </a:pPr>
            <a:endParaRPr lang="en-US"/>
          </a:p>
        </p:txBody>
      </p:sp>
      <p:sp>
        <p:nvSpPr>
          <p:cNvPr id="7171" name="Rectangle 19"/>
          <p:cNvSpPr>
            <a:spLocks noChangeArrowheads="1"/>
          </p:cNvSpPr>
          <p:nvPr/>
        </p:nvSpPr>
        <p:spPr bwMode="auto">
          <a:xfrm>
            <a:off x="-3175" y="4054677"/>
            <a:ext cx="9144000" cy="1318713"/>
          </a:xfrm>
          <a:prstGeom prst="rect">
            <a:avLst/>
          </a:prstGeom>
          <a:solidFill>
            <a:srgbClr val="9BAFD2"/>
          </a:solidFill>
          <a:ln w="9525" algn="ctr">
            <a:noFill/>
            <a:round/>
            <a:headEnd/>
            <a:tailEnd/>
          </a:ln>
        </p:spPr>
        <p:txBody>
          <a:bodyPr/>
          <a:lstStyle/>
          <a:p>
            <a:pPr>
              <a:lnSpc>
                <a:spcPct val="80000"/>
              </a:lnSpc>
              <a:spcBef>
                <a:spcPct val="20000"/>
              </a:spcBef>
            </a:pPr>
            <a:endParaRPr lang="en-US"/>
          </a:p>
        </p:txBody>
      </p:sp>
      <p:sp>
        <p:nvSpPr>
          <p:cNvPr id="7172" name="Rectangle 19"/>
          <p:cNvSpPr>
            <a:spLocks noChangeArrowheads="1"/>
          </p:cNvSpPr>
          <p:nvPr/>
        </p:nvSpPr>
        <p:spPr bwMode="auto">
          <a:xfrm>
            <a:off x="-3175" y="3180983"/>
            <a:ext cx="9144000" cy="404812"/>
          </a:xfrm>
          <a:prstGeom prst="rect">
            <a:avLst/>
          </a:prstGeom>
          <a:solidFill>
            <a:srgbClr val="9BAFD2"/>
          </a:solidFill>
          <a:ln w="9525" algn="ctr">
            <a:noFill/>
            <a:round/>
            <a:headEnd/>
            <a:tailEnd/>
          </a:ln>
        </p:spPr>
        <p:txBody>
          <a:bodyPr/>
          <a:lstStyle/>
          <a:p>
            <a:pPr>
              <a:lnSpc>
                <a:spcPct val="80000"/>
              </a:lnSpc>
              <a:spcBef>
                <a:spcPct val="20000"/>
              </a:spcBef>
            </a:pPr>
            <a:endParaRPr lang="en-US"/>
          </a:p>
        </p:txBody>
      </p:sp>
      <p:sp>
        <p:nvSpPr>
          <p:cNvPr id="6" name="Text Box 19"/>
          <p:cNvSpPr txBox="1">
            <a:spLocks noChangeArrowheads="1"/>
          </p:cNvSpPr>
          <p:nvPr/>
        </p:nvSpPr>
        <p:spPr bwMode="auto">
          <a:xfrm>
            <a:off x="1789113" y="466725"/>
            <a:ext cx="7315200" cy="5816977"/>
          </a:xfrm>
          <a:prstGeom prst="rect">
            <a:avLst/>
          </a:prstGeom>
          <a:noFill/>
          <a:ln w="9525">
            <a:noFill/>
            <a:miter lim="800000"/>
            <a:headEnd/>
            <a:tailEnd/>
          </a:ln>
        </p:spPr>
        <p:txBody>
          <a:bodyPr>
            <a:spAutoFit/>
          </a:bodyPr>
          <a:lstStyle/>
          <a:p>
            <a:pPr marL="92075">
              <a:defRPr/>
            </a:pPr>
            <a:endParaRPr lang="en-GB" sz="2800" dirty="0"/>
          </a:p>
          <a:p>
            <a:pPr marL="82550">
              <a:lnSpc>
                <a:spcPct val="120000"/>
              </a:lnSpc>
              <a:defRPr/>
            </a:pPr>
            <a:r>
              <a:rPr lang="en-GB" b="0" dirty="0" smtClean="0"/>
              <a:t>The </a:t>
            </a:r>
            <a:r>
              <a:rPr lang="en-GB" b="0" dirty="0"/>
              <a:t>Transitional Shelter Prototype </a:t>
            </a:r>
            <a:r>
              <a:rPr lang="en-GB" b="0" dirty="0" smtClean="0"/>
              <a:t>project: A case study of humanitarian/private sector engagement</a:t>
            </a:r>
            <a:endParaRPr lang="en-GB" b="0" dirty="0"/>
          </a:p>
          <a:p>
            <a:pPr marL="82550">
              <a:lnSpc>
                <a:spcPct val="120000"/>
              </a:lnSpc>
              <a:defRPr/>
            </a:pPr>
            <a:r>
              <a:rPr lang="en-GB" dirty="0">
                <a:solidFill>
                  <a:schemeClr val="bg1"/>
                </a:solidFill>
              </a:rPr>
              <a:t>Coffee </a:t>
            </a:r>
            <a:r>
              <a:rPr lang="en-GB" dirty="0" smtClean="0">
                <a:solidFill>
                  <a:schemeClr val="bg1"/>
                </a:solidFill>
              </a:rPr>
              <a:t>break</a:t>
            </a:r>
            <a:endParaRPr lang="en-GB" dirty="0">
              <a:solidFill>
                <a:schemeClr val="bg1"/>
              </a:solidFill>
            </a:endParaRPr>
          </a:p>
          <a:p>
            <a:pPr marL="82550">
              <a:lnSpc>
                <a:spcPct val="120000"/>
              </a:lnSpc>
              <a:defRPr/>
            </a:pPr>
            <a:r>
              <a:rPr lang="en-GB" dirty="0">
                <a:solidFill>
                  <a:schemeClr val="bg2">
                    <a:lumMod val="75000"/>
                  </a:schemeClr>
                </a:solidFill>
              </a:rPr>
              <a:t>Demonstration</a:t>
            </a:r>
            <a:r>
              <a:rPr lang="en-GB" b="0" dirty="0"/>
              <a:t> Prototype Shelter </a:t>
            </a:r>
            <a:r>
              <a:rPr lang="en-GB" b="0" dirty="0" smtClean="0"/>
              <a:t>tour</a:t>
            </a:r>
            <a:endParaRPr lang="en-GB" b="0" dirty="0"/>
          </a:p>
          <a:p>
            <a:pPr marL="82550">
              <a:lnSpc>
                <a:spcPct val="120000"/>
              </a:lnSpc>
              <a:defRPr/>
            </a:pPr>
            <a:r>
              <a:rPr lang="en-GB" dirty="0">
                <a:solidFill>
                  <a:schemeClr val="bg2">
                    <a:lumMod val="75000"/>
                  </a:schemeClr>
                </a:solidFill>
              </a:rPr>
              <a:t>Plenary</a:t>
            </a:r>
            <a:r>
              <a:rPr lang="en-GB" b="0" dirty="0"/>
              <a:t> Transitional Shelter </a:t>
            </a:r>
            <a:r>
              <a:rPr lang="en-GB" b="0" dirty="0" smtClean="0"/>
              <a:t>Prototype Consortium</a:t>
            </a:r>
            <a:endParaRPr lang="en-GB" b="0" dirty="0"/>
          </a:p>
          <a:p>
            <a:pPr marL="82550">
              <a:lnSpc>
                <a:spcPct val="120000"/>
              </a:lnSpc>
              <a:defRPr/>
            </a:pPr>
            <a:r>
              <a:rPr lang="en-GB" dirty="0">
                <a:solidFill>
                  <a:schemeClr val="bg1"/>
                </a:solidFill>
              </a:rPr>
              <a:t>Close</a:t>
            </a:r>
          </a:p>
          <a:p>
            <a:pPr marL="82550">
              <a:lnSpc>
                <a:spcPct val="120000"/>
              </a:lnSpc>
              <a:defRPr/>
            </a:pPr>
            <a:endParaRPr lang="en-GB" dirty="0">
              <a:solidFill>
                <a:schemeClr val="bg1"/>
              </a:solidFill>
            </a:endParaRPr>
          </a:p>
          <a:p>
            <a:pPr marL="82550">
              <a:lnSpc>
                <a:spcPct val="120000"/>
              </a:lnSpc>
              <a:defRPr/>
            </a:pPr>
            <a:r>
              <a:rPr lang="en-GB" dirty="0">
                <a:solidFill>
                  <a:schemeClr val="bg1"/>
                </a:solidFill>
              </a:rPr>
              <a:t>Shelter Partners Forum and Shelter Meeting </a:t>
            </a:r>
            <a:r>
              <a:rPr lang="en-GB" dirty="0" smtClean="0">
                <a:solidFill>
                  <a:schemeClr val="bg1"/>
                </a:solidFill>
              </a:rPr>
              <a:t>dinner – </a:t>
            </a:r>
            <a:r>
              <a:rPr lang="en-GB" i="1" dirty="0" smtClean="0">
                <a:solidFill>
                  <a:schemeClr val="bg1"/>
                </a:solidFill>
              </a:rPr>
              <a:t>Il </a:t>
            </a:r>
            <a:r>
              <a:rPr lang="en-GB" i="1" dirty="0" err="1" smtClean="0">
                <a:solidFill>
                  <a:schemeClr val="bg1"/>
                </a:solidFill>
              </a:rPr>
              <a:t>Fornello</a:t>
            </a:r>
            <a:r>
              <a:rPr lang="en-GB" i="1" dirty="0" smtClean="0">
                <a:solidFill>
                  <a:schemeClr val="bg1"/>
                </a:solidFill>
              </a:rPr>
              <a:t> </a:t>
            </a:r>
            <a:r>
              <a:rPr lang="en-GB" i="1" dirty="0" err="1" smtClean="0">
                <a:solidFill>
                  <a:schemeClr val="bg1"/>
                </a:solidFill>
              </a:rPr>
              <a:t>Napoletano</a:t>
            </a:r>
            <a:r>
              <a:rPr lang="en-GB" i="1" dirty="0" smtClean="0">
                <a:solidFill>
                  <a:schemeClr val="bg1"/>
                </a:solidFill>
              </a:rPr>
              <a:t> - </a:t>
            </a:r>
            <a:r>
              <a:rPr lang="en-GB" dirty="0" smtClean="0">
                <a:solidFill>
                  <a:schemeClr val="bg1"/>
                </a:solidFill>
              </a:rPr>
              <a:t>flyer </a:t>
            </a:r>
            <a:r>
              <a:rPr lang="en-GB" dirty="0">
                <a:solidFill>
                  <a:schemeClr val="bg1"/>
                </a:solidFill>
              </a:rPr>
              <a:t>in information pack</a:t>
            </a:r>
            <a:endParaRPr lang="en-GB" b="0" i="1" dirty="0"/>
          </a:p>
          <a:p>
            <a:pPr marL="92075">
              <a:defRPr/>
            </a:pPr>
            <a:endParaRPr lang="en-GB" sz="2800" b="0" dirty="0"/>
          </a:p>
          <a:p>
            <a:pPr marL="92075">
              <a:defRPr/>
            </a:pPr>
            <a:endParaRPr lang="en-GB" sz="2800" b="0" dirty="0"/>
          </a:p>
        </p:txBody>
      </p:sp>
      <p:sp>
        <p:nvSpPr>
          <p:cNvPr id="11" name="TextBox 10"/>
          <p:cNvSpPr txBox="1"/>
          <p:nvPr/>
        </p:nvSpPr>
        <p:spPr>
          <a:xfrm>
            <a:off x="142875" y="933450"/>
            <a:ext cx="1568450" cy="3637919"/>
          </a:xfrm>
          <a:prstGeom prst="rect">
            <a:avLst/>
          </a:prstGeom>
        </p:spPr>
        <p:txBody>
          <a:bodyPr>
            <a:spAutoFit/>
          </a:bodyPr>
          <a:lstStyle/>
          <a:p>
            <a:pPr marL="82550">
              <a:lnSpc>
                <a:spcPct val="120000"/>
              </a:lnSpc>
              <a:defRPr/>
            </a:pPr>
            <a:r>
              <a:rPr lang="en-GB" b="0" dirty="0"/>
              <a:t>15:15 </a:t>
            </a:r>
          </a:p>
          <a:p>
            <a:pPr marL="82550">
              <a:lnSpc>
                <a:spcPct val="120000"/>
              </a:lnSpc>
              <a:defRPr/>
            </a:pPr>
            <a:endParaRPr lang="en-GB" b="0" dirty="0" smtClean="0">
              <a:solidFill>
                <a:schemeClr val="bg1"/>
              </a:solidFill>
            </a:endParaRPr>
          </a:p>
          <a:p>
            <a:pPr marL="82550">
              <a:lnSpc>
                <a:spcPct val="120000"/>
              </a:lnSpc>
              <a:defRPr/>
            </a:pPr>
            <a:r>
              <a:rPr lang="en-GB" b="0" dirty="0" smtClean="0">
                <a:solidFill>
                  <a:schemeClr val="bg1"/>
                </a:solidFill>
              </a:rPr>
              <a:t>15:30 </a:t>
            </a:r>
            <a:endParaRPr lang="en-GB" b="0" dirty="0">
              <a:solidFill>
                <a:schemeClr val="bg1"/>
              </a:solidFill>
            </a:endParaRPr>
          </a:p>
          <a:p>
            <a:pPr marL="82550">
              <a:lnSpc>
                <a:spcPct val="120000"/>
              </a:lnSpc>
              <a:defRPr/>
            </a:pPr>
            <a:r>
              <a:rPr lang="en-GB" b="0" dirty="0"/>
              <a:t>15:45 </a:t>
            </a:r>
          </a:p>
          <a:p>
            <a:pPr marL="82550">
              <a:lnSpc>
                <a:spcPct val="120000"/>
              </a:lnSpc>
              <a:defRPr/>
            </a:pPr>
            <a:r>
              <a:rPr lang="en-GB" b="0" dirty="0"/>
              <a:t>16:30</a:t>
            </a:r>
            <a:endParaRPr lang="en-GB" b="0" dirty="0">
              <a:solidFill>
                <a:schemeClr val="bg1"/>
              </a:solidFill>
            </a:endParaRPr>
          </a:p>
          <a:p>
            <a:pPr marL="82550">
              <a:lnSpc>
                <a:spcPct val="120000"/>
              </a:lnSpc>
              <a:defRPr/>
            </a:pPr>
            <a:r>
              <a:rPr lang="en-GB" b="0" dirty="0">
                <a:solidFill>
                  <a:schemeClr val="bg1"/>
                </a:solidFill>
              </a:rPr>
              <a:t>17:30 </a:t>
            </a:r>
          </a:p>
          <a:p>
            <a:pPr marL="82550">
              <a:lnSpc>
                <a:spcPct val="120000"/>
              </a:lnSpc>
              <a:defRPr/>
            </a:pPr>
            <a:endParaRPr lang="en-GB" b="0" dirty="0">
              <a:solidFill>
                <a:schemeClr val="bg1"/>
              </a:solidFill>
            </a:endParaRPr>
          </a:p>
          <a:p>
            <a:pPr marL="82550">
              <a:lnSpc>
                <a:spcPct val="120000"/>
              </a:lnSpc>
              <a:defRPr/>
            </a:pPr>
            <a:r>
              <a:rPr lang="en-GB" b="0" dirty="0">
                <a:solidFill>
                  <a:schemeClr val="bg1"/>
                </a:solidFill>
              </a:rPr>
              <a:t>19:30</a:t>
            </a:r>
            <a:endParaRPr lang="en-GB" kern="0" dirty="0">
              <a:solidFill>
                <a:schemeClr val="bg1"/>
              </a:solidFill>
              <a:latin typeface="+mn-lt"/>
              <a:ea typeface="+mj-ea"/>
              <a:cs typeface="+mj-cs"/>
            </a:endParaRPr>
          </a:p>
        </p:txBody>
      </p:sp>
      <p:sp>
        <p:nvSpPr>
          <p:cNvPr id="8" name="Rectangle 3"/>
          <p:cNvSpPr>
            <a:spLocks noChangeArrowheads="1"/>
          </p:cNvSpPr>
          <p:nvPr/>
        </p:nvSpPr>
        <p:spPr bwMode="auto">
          <a:xfrm>
            <a:off x="1360488" y="-36622"/>
            <a:ext cx="7280275" cy="646331"/>
          </a:xfrm>
          <a:prstGeom prst="rect">
            <a:avLst/>
          </a:prstGeom>
          <a:noFill/>
          <a:ln w="9525">
            <a:noFill/>
            <a:miter lim="800000"/>
            <a:headEnd/>
            <a:tailEnd/>
          </a:ln>
        </p:spPr>
        <p:txBody>
          <a:bodyPr anchor="ctr">
            <a:spAutoFit/>
          </a:bodyPr>
          <a:lstStyle/>
          <a:p>
            <a:pPr marL="177800"/>
            <a:r>
              <a:rPr lang="en-GB" sz="3600" dirty="0" smtClean="0">
                <a:solidFill>
                  <a:schemeClr val="bg1"/>
                </a:solidFill>
              </a:rPr>
              <a:t>Timeline for this afternoon</a:t>
            </a:r>
            <a:endParaRPr lang="en-GB" sz="3600" b="0" dirty="0">
              <a:solidFill>
                <a:schemeClr val="bg1"/>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1360488" y="-36622"/>
            <a:ext cx="7280275" cy="646331"/>
          </a:xfrm>
          <a:prstGeom prst="rect">
            <a:avLst/>
          </a:prstGeom>
          <a:noFill/>
          <a:ln w="9525">
            <a:noFill/>
            <a:miter lim="800000"/>
            <a:headEnd/>
            <a:tailEnd/>
          </a:ln>
        </p:spPr>
        <p:txBody>
          <a:bodyPr anchor="ctr">
            <a:spAutoFit/>
          </a:bodyPr>
          <a:lstStyle/>
          <a:p>
            <a:pPr marL="177800"/>
            <a:r>
              <a:rPr lang="en-GB" sz="3600" dirty="0" smtClean="0">
                <a:solidFill>
                  <a:schemeClr val="bg1"/>
                </a:solidFill>
              </a:rPr>
              <a:t>An example of engagement </a:t>
            </a:r>
            <a:endParaRPr lang="en-GB" sz="3600" b="0" dirty="0">
              <a:solidFill>
                <a:schemeClr val="bg1"/>
              </a:solidFill>
            </a:endParaRPr>
          </a:p>
        </p:txBody>
      </p:sp>
      <p:sp>
        <p:nvSpPr>
          <p:cNvPr id="4" name="Text Box 19"/>
          <p:cNvSpPr txBox="1">
            <a:spLocks noChangeArrowheads="1"/>
          </p:cNvSpPr>
          <p:nvPr/>
        </p:nvSpPr>
        <p:spPr bwMode="auto">
          <a:xfrm>
            <a:off x="1500188" y="1270000"/>
            <a:ext cx="7354887" cy="5570756"/>
          </a:xfrm>
          <a:prstGeom prst="rect">
            <a:avLst/>
          </a:prstGeom>
          <a:noFill/>
          <a:ln w="9525">
            <a:noFill/>
            <a:miter lim="800000"/>
            <a:headEnd/>
            <a:tailEnd/>
          </a:ln>
        </p:spPr>
        <p:txBody>
          <a:bodyPr rIns="36000">
            <a:spAutoFit/>
          </a:bodyPr>
          <a:lstStyle/>
          <a:p>
            <a:pPr marL="86400">
              <a:defRPr/>
            </a:pPr>
            <a:r>
              <a:rPr lang="en-US" dirty="0"/>
              <a:t>The Transitional Shelter Prototypes </a:t>
            </a:r>
            <a:r>
              <a:rPr lang="en-US" dirty="0" smtClean="0"/>
              <a:t>Project is a good case study of successful engagement between the private sector and the humanitarian sector</a:t>
            </a:r>
            <a:endParaRPr lang="en-US" dirty="0"/>
          </a:p>
          <a:p>
            <a:pPr marL="542925" indent="-533400">
              <a:defRPr/>
            </a:pPr>
            <a:endParaRPr lang="en-GB" b="0" dirty="0"/>
          </a:p>
          <a:p>
            <a:pPr marL="542925" indent="-533400">
              <a:buFont typeface="Arial" pitchFamily="34" charset="0"/>
              <a:buChar char="•"/>
              <a:defRPr/>
            </a:pPr>
            <a:r>
              <a:rPr lang="en-GB" b="0" dirty="0"/>
              <a:t>Funded by DFID: 2006 – 2011 as part of 10 deliverables</a:t>
            </a:r>
          </a:p>
          <a:p>
            <a:pPr marL="542925" indent="-533400">
              <a:buFont typeface="Arial" pitchFamily="34" charset="0"/>
              <a:buChar char="•"/>
              <a:defRPr/>
            </a:pPr>
            <a:endParaRPr lang="en-US" b="0" dirty="0"/>
          </a:p>
          <a:p>
            <a:pPr marL="542925" indent="-533400">
              <a:buFont typeface="Arial" pitchFamily="34" charset="0"/>
              <a:buChar char="•"/>
              <a:defRPr/>
            </a:pPr>
            <a:r>
              <a:rPr lang="en-US" b="0" dirty="0"/>
              <a:t>Collaborative process between the humanitarian and private sectors</a:t>
            </a:r>
          </a:p>
          <a:p>
            <a:pPr marL="542925" indent="-533400">
              <a:buFont typeface="Arial" pitchFamily="34" charset="0"/>
              <a:buChar char="•"/>
              <a:defRPr/>
            </a:pPr>
            <a:endParaRPr lang="en-US" b="0" dirty="0"/>
          </a:p>
          <a:p>
            <a:pPr marL="542925" indent="-533400">
              <a:buFont typeface="Arial" pitchFamily="34" charset="0"/>
              <a:buChar char="•"/>
              <a:defRPr/>
            </a:pPr>
            <a:r>
              <a:rPr lang="en-US" b="0" dirty="0"/>
              <a:t>Outputs expected to include standards and a field test of a prototype shelter</a:t>
            </a:r>
            <a:endParaRPr lang="en-GB" b="0" dirty="0"/>
          </a:p>
          <a:p>
            <a:pPr marL="542925" indent="-533400">
              <a:buFont typeface="Arial" pitchFamily="34" charset="0"/>
              <a:buChar char="•"/>
              <a:defRPr/>
            </a:pPr>
            <a:endParaRPr lang="en-GB" sz="2000" b="0" dirty="0"/>
          </a:p>
          <a:p>
            <a:pPr marL="542925" indent="-542925">
              <a:buFont typeface="Arial" charset="0"/>
              <a:buChar char="•"/>
              <a:defRPr/>
            </a:pPr>
            <a:endParaRPr lang="en-GB" b="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Box 4"/>
          <p:cNvSpPr txBox="1">
            <a:spLocks noChangeArrowheads="1"/>
          </p:cNvSpPr>
          <p:nvPr/>
        </p:nvSpPr>
        <p:spPr bwMode="auto">
          <a:xfrm>
            <a:off x="3317875" y="3427413"/>
            <a:ext cx="5572125" cy="400050"/>
          </a:xfrm>
          <a:prstGeom prst="rect">
            <a:avLst/>
          </a:prstGeom>
          <a:noFill/>
          <a:ln w="9525">
            <a:noFill/>
            <a:miter lim="800000"/>
            <a:headEnd/>
            <a:tailEnd/>
          </a:ln>
        </p:spPr>
        <p:txBody>
          <a:bodyPr>
            <a:spAutoFit/>
          </a:bodyPr>
          <a:lstStyle/>
          <a:p>
            <a:pPr marL="357188" algn="r">
              <a:defRPr/>
            </a:pPr>
            <a:r>
              <a:rPr lang="en-GB" sz="2000" kern="0" dirty="0"/>
              <a:t>Harry Crofton</a:t>
            </a:r>
            <a:r>
              <a:rPr lang="en-GB" sz="2000" b="0" kern="0" dirty="0"/>
              <a:t>,</a:t>
            </a:r>
            <a:r>
              <a:rPr lang="en-GB" sz="2000" kern="0" dirty="0"/>
              <a:t> </a:t>
            </a:r>
            <a:r>
              <a:rPr lang="en-GB" sz="2000" b="0" kern="0" dirty="0"/>
              <a:t>Shelter Centre</a:t>
            </a:r>
          </a:p>
        </p:txBody>
      </p:sp>
      <p:sp>
        <p:nvSpPr>
          <p:cNvPr id="34820" name="TextBox 5"/>
          <p:cNvSpPr txBox="1">
            <a:spLocks noChangeArrowheads="1"/>
          </p:cNvSpPr>
          <p:nvPr/>
        </p:nvSpPr>
        <p:spPr bwMode="auto">
          <a:xfrm>
            <a:off x="1495425" y="1476375"/>
            <a:ext cx="7623175" cy="1079500"/>
          </a:xfrm>
          <a:prstGeom prst="rect">
            <a:avLst/>
          </a:prstGeom>
          <a:noFill/>
          <a:ln w="9525">
            <a:noFill/>
            <a:miter lim="800000"/>
            <a:headEnd/>
            <a:tailEnd/>
          </a:ln>
        </p:spPr>
        <p:txBody>
          <a:bodyPr>
            <a:spAutoFit/>
          </a:bodyPr>
          <a:lstStyle/>
          <a:p>
            <a:pPr marL="82550">
              <a:lnSpc>
                <a:spcPct val="120000"/>
              </a:lnSpc>
            </a:pPr>
            <a:r>
              <a:rPr lang="en-GB" sz="2800"/>
              <a:t>Introduction to the Transitional Shelter Prototype project</a:t>
            </a:r>
            <a:endParaRPr lang="en-GB" sz="2800" i="1"/>
          </a:p>
        </p:txBody>
      </p:sp>
      <p:pic>
        <p:nvPicPr>
          <p:cNvPr id="5" name="Picture 2" descr="Haiti 2010 D1.04b.JPG"/>
          <p:cNvPicPr>
            <a:picLocks noChangeAspect="1"/>
          </p:cNvPicPr>
          <p:nvPr/>
        </p:nvPicPr>
        <p:blipFill>
          <a:blip r:embed="rId2" cstate="print"/>
          <a:srcRect/>
          <a:stretch>
            <a:fillRect/>
          </a:stretch>
        </p:blipFill>
        <p:spPr bwMode="auto">
          <a:xfrm>
            <a:off x="4191000" y="4438650"/>
            <a:ext cx="4964113" cy="226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9"/>
          <p:cNvSpPr txBox="1">
            <a:spLocks noChangeArrowheads="1"/>
          </p:cNvSpPr>
          <p:nvPr/>
        </p:nvSpPr>
        <p:spPr bwMode="auto">
          <a:xfrm>
            <a:off x="1789113" y="466725"/>
            <a:ext cx="7315200" cy="3908762"/>
          </a:xfrm>
          <a:prstGeom prst="rect">
            <a:avLst/>
          </a:prstGeom>
          <a:noFill/>
          <a:ln w="9525">
            <a:noFill/>
            <a:miter lim="800000"/>
            <a:headEnd/>
            <a:tailEnd/>
          </a:ln>
        </p:spPr>
        <p:txBody>
          <a:bodyPr>
            <a:spAutoFit/>
          </a:bodyPr>
          <a:lstStyle/>
          <a:p>
            <a:pPr marL="92075">
              <a:defRPr/>
            </a:pPr>
            <a:endParaRPr lang="en-GB" sz="2000" dirty="0"/>
          </a:p>
          <a:p>
            <a:pPr marL="539750" lvl="1" indent="-539750">
              <a:buFontTx/>
              <a:buAutoNum type="arabicPeriod"/>
              <a:defRPr/>
            </a:pPr>
            <a:r>
              <a:rPr lang="en-GB" b="0" dirty="0" smtClean="0"/>
              <a:t>Definitions</a:t>
            </a:r>
            <a:endParaRPr lang="en-GB" b="0" dirty="0"/>
          </a:p>
          <a:p>
            <a:pPr marL="539750" lvl="1" indent="-539750">
              <a:buFontTx/>
              <a:buAutoNum type="arabicPeriod"/>
              <a:defRPr/>
            </a:pPr>
            <a:endParaRPr lang="en-GB" b="0" dirty="0"/>
          </a:p>
          <a:p>
            <a:pPr marL="539750" lvl="1" indent="-539750">
              <a:buFontTx/>
              <a:buAutoNum type="arabicPeriod"/>
              <a:defRPr/>
            </a:pPr>
            <a:r>
              <a:rPr lang="en-GB" b="0" dirty="0"/>
              <a:t>The project so far</a:t>
            </a:r>
          </a:p>
          <a:p>
            <a:pPr marL="539750" indent="-539750">
              <a:defRPr/>
            </a:pPr>
            <a:endParaRPr lang="en-GB" b="0" dirty="0"/>
          </a:p>
          <a:p>
            <a:pPr marL="539750" indent="-539750">
              <a:defRPr/>
            </a:pPr>
            <a:r>
              <a:rPr lang="en-GB" b="0" dirty="0"/>
              <a:t>4. 	The evaluation at Kemble</a:t>
            </a:r>
          </a:p>
          <a:p>
            <a:pPr marL="539750" indent="-539750">
              <a:defRPr/>
            </a:pPr>
            <a:endParaRPr lang="en-GB" b="0" dirty="0"/>
          </a:p>
          <a:p>
            <a:pPr marL="539750" indent="-539750">
              <a:defRPr/>
            </a:pPr>
            <a:r>
              <a:rPr lang="en-GB" b="0" dirty="0"/>
              <a:t>5. 	Conclusion</a:t>
            </a:r>
          </a:p>
          <a:p>
            <a:pPr marL="539750" indent="-539750">
              <a:buFontTx/>
              <a:buAutoNum type="arabicPeriod"/>
              <a:defRPr/>
            </a:pPr>
            <a:endParaRPr lang="en-GB" sz="2000" b="0" dirty="0">
              <a:solidFill>
                <a:srgbClr val="FF0000"/>
              </a:solidFill>
            </a:endParaRPr>
          </a:p>
          <a:p>
            <a:pPr marL="92075">
              <a:defRPr/>
            </a:pPr>
            <a:endParaRPr lang="en-GB" sz="2000" b="0" dirty="0"/>
          </a:p>
          <a:p>
            <a:pPr marL="92075">
              <a:defRPr/>
            </a:pPr>
            <a:endParaRPr lang="en-GB" sz="2000" b="0" dirty="0"/>
          </a:p>
        </p:txBody>
      </p:sp>
      <p:cxnSp>
        <p:nvCxnSpPr>
          <p:cNvPr id="8196" name="Straight Connector 22"/>
          <p:cNvCxnSpPr>
            <a:cxnSpLocks noChangeShapeType="1"/>
          </p:cNvCxnSpPr>
          <p:nvPr/>
        </p:nvCxnSpPr>
        <p:spPr bwMode="auto">
          <a:xfrm>
            <a:off x="1200150" y="1268413"/>
            <a:ext cx="7942263" cy="0"/>
          </a:xfrm>
          <a:prstGeom prst="line">
            <a:avLst/>
          </a:prstGeom>
          <a:noFill/>
          <a:ln w="28575" algn="ctr">
            <a:solidFill>
              <a:srgbClr val="DE891B"/>
            </a:solidFill>
            <a:round/>
            <a:headEnd/>
            <a:tailEnd/>
          </a:ln>
        </p:spPr>
      </p:cxnSp>
      <p:sp>
        <p:nvSpPr>
          <p:cNvPr id="8" name="Rectangle 3"/>
          <p:cNvSpPr>
            <a:spLocks noChangeArrowheads="1"/>
          </p:cNvSpPr>
          <p:nvPr/>
        </p:nvSpPr>
        <p:spPr bwMode="auto">
          <a:xfrm>
            <a:off x="1360488" y="-36513"/>
            <a:ext cx="7280275" cy="646113"/>
          </a:xfrm>
          <a:prstGeom prst="rect">
            <a:avLst/>
          </a:prstGeom>
          <a:noFill/>
          <a:ln w="9525">
            <a:noFill/>
            <a:miter lim="800000"/>
            <a:headEnd/>
            <a:tailEnd/>
          </a:ln>
        </p:spPr>
        <p:txBody>
          <a:bodyPr anchor="ctr">
            <a:spAutoFit/>
          </a:bodyPr>
          <a:lstStyle/>
          <a:p>
            <a:pPr marL="177800"/>
            <a:r>
              <a:rPr lang="en-GB" sz="3600" dirty="0" smtClean="0">
                <a:solidFill>
                  <a:schemeClr val="bg1"/>
                </a:solidFill>
              </a:rPr>
              <a:t>Content of this presentation</a:t>
            </a:r>
            <a:endParaRPr lang="en-GB" sz="3600" b="0" dirty="0">
              <a:solidFill>
                <a:schemeClr val="bg1"/>
              </a:solidFill>
            </a:endParaRPr>
          </a:p>
        </p:txBody>
      </p:sp>
      <p:pic>
        <p:nvPicPr>
          <p:cNvPr id="9" name="Picture 2" descr="Z:\S1_ShelterMeeting\SM10b\Graphics\Icons\Bullhorn-icon-(orange).png"/>
          <p:cNvPicPr>
            <a:picLocks noChangeAspect="1" noChangeArrowheads="1"/>
          </p:cNvPicPr>
          <p:nvPr/>
        </p:nvPicPr>
        <p:blipFill>
          <a:blip r:embed="rId3" cstate="print"/>
          <a:srcRect/>
          <a:stretch>
            <a:fillRect/>
          </a:stretch>
        </p:blipFill>
        <p:spPr bwMode="auto">
          <a:xfrm>
            <a:off x="1212850" y="851786"/>
            <a:ext cx="515938" cy="285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ChangeArrowheads="1"/>
          </p:cNvSpPr>
          <p:nvPr/>
        </p:nvSpPr>
        <p:spPr bwMode="auto">
          <a:xfrm>
            <a:off x="1651000" y="-31750"/>
            <a:ext cx="7280275" cy="646113"/>
          </a:xfrm>
          <a:prstGeom prst="rect">
            <a:avLst/>
          </a:prstGeom>
          <a:noFill/>
          <a:ln w="9525">
            <a:noFill/>
            <a:miter lim="800000"/>
            <a:headEnd/>
            <a:tailEnd/>
          </a:ln>
        </p:spPr>
        <p:txBody>
          <a:bodyPr anchor="ctr">
            <a:spAutoFit/>
          </a:bodyPr>
          <a:lstStyle/>
          <a:p>
            <a:r>
              <a:rPr lang="en-GB" sz="3600" dirty="0">
                <a:solidFill>
                  <a:schemeClr val="bg1"/>
                </a:solidFill>
              </a:rPr>
              <a:t>1</a:t>
            </a:r>
            <a:r>
              <a:rPr lang="en-GB" sz="3600" dirty="0" smtClean="0">
                <a:solidFill>
                  <a:schemeClr val="bg1"/>
                </a:solidFill>
              </a:rPr>
              <a:t>. </a:t>
            </a:r>
            <a:r>
              <a:rPr lang="en-GB" sz="3600" dirty="0">
                <a:solidFill>
                  <a:schemeClr val="bg1"/>
                </a:solidFill>
              </a:rPr>
              <a:t>Definitions </a:t>
            </a:r>
          </a:p>
        </p:txBody>
      </p:sp>
      <p:sp>
        <p:nvSpPr>
          <p:cNvPr id="12291" name="Text Box 19"/>
          <p:cNvSpPr txBox="1">
            <a:spLocks noChangeArrowheads="1"/>
          </p:cNvSpPr>
          <p:nvPr/>
        </p:nvSpPr>
        <p:spPr bwMode="auto">
          <a:xfrm>
            <a:off x="1568450" y="712788"/>
            <a:ext cx="7173913" cy="5472112"/>
          </a:xfrm>
          <a:prstGeom prst="rect">
            <a:avLst/>
          </a:prstGeom>
          <a:noFill/>
          <a:ln w="9525">
            <a:noFill/>
            <a:miter lim="800000"/>
            <a:headEnd/>
            <a:tailEnd/>
          </a:ln>
        </p:spPr>
        <p:txBody>
          <a:bodyPr>
            <a:spAutoFit/>
          </a:bodyPr>
          <a:lstStyle/>
          <a:p>
            <a:pPr>
              <a:lnSpc>
                <a:spcPct val="80000"/>
              </a:lnSpc>
              <a:spcBef>
                <a:spcPts val="0"/>
              </a:spcBef>
              <a:defRPr/>
            </a:pPr>
            <a:endParaRPr lang="en-GB" dirty="0">
              <a:solidFill>
                <a:schemeClr val="tx1">
                  <a:lumMod val="65000"/>
                  <a:lumOff val="35000"/>
                </a:schemeClr>
              </a:solidFill>
            </a:endParaRPr>
          </a:p>
          <a:p>
            <a:pPr marL="85725">
              <a:lnSpc>
                <a:spcPct val="80000"/>
              </a:lnSpc>
              <a:spcBef>
                <a:spcPts val="0"/>
              </a:spcBef>
              <a:defRPr/>
            </a:pPr>
            <a:r>
              <a:rPr lang="en-GB" dirty="0"/>
              <a:t>What is a </a:t>
            </a:r>
            <a:r>
              <a:rPr lang="en-GB" dirty="0" err="1"/>
              <a:t>stockpilable</a:t>
            </a:r>
            <a:r>
              <a:rPr lang="en-GB" dirty="0"/>
              <a:t> transitional shelter?</a:t>
            </a:r>
            <a:endParaRPr lang="en-GB" b="0" dirty="0"/>
          </a:p>
          <a:p>
            <a:pPr marL="514350" indent="-428625">
              <a:lnSpc>
                <a:spcPct val="80000"/>
              </a:lnSpc>
              <a:spcBef>
                <a:spcPts val="0"/>
              </a:spcBef>
              <a:defRPr/>
            </a:pPr>
            <a:endParaRPr lang="en-GB" sz="2000" b="0" dirty="0"/>
          </a:p>
          <a:p>
            <a:pPr marL="514350" indent="-428625">
              <a:lnSpc>
                <a:spcPct val="80000"/>
              </a:lnSpc>
              <a:spcBef>
                <a:spcPts val="0"/>
              </a:spcBef>
              <a:defRPr/>
            </a:pPr>
            <a:endParaRPr lang="en-GB" sz="2000" b="0" dirty="0"/>
          </a:p>
          <a:p>
            <a:pPr marL="514350" indent="-428625">
              <a:lnSpc>
                <a:spcPct val="80000"/>
              </a:lnSpc>
              <a:spcBef>
                <a:spcPts val="0"/>
              </a:spcBef>
              <a:buFont typeface="Arial" pitchFamily="34" charset="0"/>
              <a:buChar char="•"/>
              <a:defRPr/>
            </a:pPr>
            <a:r>
              <a:rPr lang="en-US" b="0" dirty="0"/>
              <a:t>Transitional shelter is an approach, not a product</a:t>
            </a:r>
          </a:p>
          <a:p>
            <a:pPr marL="514350" indent="-428625">
              <a:lnSpc>
                <a:spcPct val="80000"/>
              </a:lnSpc>
              <a:spcBef>
                <a:spcPts val="0"/>
              </a:spcBef>
              <a:buFont typeface="Arial" pitchFamily="34" charset="0"/>
              <a:buChar char="•"/>
              <a:defRPr/>
            </a:pPr>
            <a:endParaRPr lang="en-US" b="0" dirty="0"/>
          </a:p>
          <a:p>
            <a:pPr marL="514350" indent="-428625">
              <a:lnSpc>
                <a:spcPct val="80000"/>
              </a:lnSpc>
              <a:spcBef>
                <a:spcPts val="0"/>
              </a:spcBef>
              <a:buFont typeface="Arial" pitchFamily="34" charset="0"/>
              <a:buChar char="•"/>
              <a:defRPr/>
            </a:pPr>
            <a:r>
              <a:rPr lang="en-US" b="0" dirty="0"/>
              <a:t>A </a:t>
            </a:r>
            <a:r>
              <a:rPr lang="en-US" b="0" dirty="0" err="1"/>
              <a:t>stockpilable</a:t>
            </a:r>
            <a:r>
              <a:rPr lang="en-US" b="0" dirty="0"/>
              <a:t> transitional shelter is useful in certain situations</a:t>
            </a:r>
            <a:endParaRPr lang="en-GB" b="0" dirty="0"/>
          </a:p>
          <a:p>
            <a:pPr marL="514350" indent="-428625">
              <a:lnSpc>
                <a:spcPct val="80000"/>
              </a:lnSpc>
              <a:spcBef>
                <a:spcPts val="0"/>
              </a:spcBef>
              <a:defRPr/>
            </a:pPr>
            <a:endParaRPr lang="en-GB" b="0" dirty="0"/>
          </a:p>
          <a:p>
            <a:pPr marL="92075">
              <a:defRPr/>
            </a:pPr>
            <a:endParaRPr lang="en-GB" dirty="0"/>
          </a:p>
          <a:p>
            <a:pPr marL="92075">
              <a:defRPr/>
            </a:pPr>
            <a:endParaRPr lang="en-GB" dirty="0"/>
          </a:p>
          <a:p>
            <a:pPr marL="92075">
              <a:defRPr/>
            </a:pPr>
            <a:endParaRPr lang="en-GB" dirty="0"/>
          </a:p>
          <a:p>
            <a:pPr marL="92075">
              <a:defRPr/>
            </a:pPr>
            <a:endParaRPr lang="en-GB" dirty="0"/>
          </a:p>
          <a:p>
            <a:pPr marL="92075">
              <a:defRPr/>
            </a:pPr>
            <a:endParaRPr lang="en-GB" dirty="0"/>
          </a:p>
          <a:p>
            <a:pPr marL="92075">
              <a:defRPr/>
            </a:pPr>
            <a:endParaRPr lang="en-GB" dirty="0"/>
          </a:p>
          <a:p>
            <a:pPr marL="92075">
              <a:defRPr/>
            </a:pPr>
            <a:endParaRPr lang="en-GB" sz="2000" b="0" dirty="0"/>
          </a:p>
        </p:txBody>
      </p:sp>
      <p:pic>
        <p:nvPicPr>
          <p:cNvPr id="11268" name="Picture 10"/>
          <p:cNvPicPr>
            <a:picLocks noChangeAspect="1" noChangeArrowheads="1"/>
          </p:cNvPicPr>
          <p:nvPr/>
        </p:nvPicPr>
        <p:blipFill>
          <a:blip r:embed="rId2" cstate="print"/>
          <a:srcRect l="2753"/>
          <a:stretch>
            <a:fillRect/>
          </a:stretch>
        </p:blipFill>
        <p:spPr bwMode="auto">
          <a:xfrm>
            <a:off x="5219700" y="4006850"/>
            <a:ext cx="3914775" cy="2684463"/>
          </a:xfrm>
          <a:prstGeom prst="rect">
            <a:avLst/>
          </a:prstGeom>
          <a:noFill/>
          <a:ln w="9525">
            <a:noFill/>
            <a:miter lim="800000"/>
            <a:headEnd/>
            <a:tailEnd/>
          </a:ln>
        </p:spPr>
      </p:pic>
      <p:pic>
        <p:nvPicPr>
          <p:cNvPr id="11269" name="Picture 11"/>
          <p:cNvPicPr>
            <a:picLocks noChangeAspect="1" noChangeArrowheads="1"/>
          </p:cNvPicPr>
          <p:nvPr/>
        </p:nvPicPr>
        <p:blipFill>
          <a:blip r:embed="rId3" cstate="print"/>
          <a:srcRect l="3905" r="13264"/>
          <a:stretch>
            <a:fillRect/>
          </a:stretch>
        </p:blipFill>
        <p:spPr bwMode="auto">
          <a:xfrm>
            <a:off x="1873250" y="4006850"/>
            <a:ext cx="3333750" cy="2684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66825" y="1558925"/>
            <a:ext cx="7258050" cy="2862322"/>
          </a:xfrm>
          <a:prstGeom prst="rect">
            <a:avLst/>
          </a:prstGeom>
        </p:spPr>
        <p:txBody>
          <a:bodyPr wrap="square">
            <a:spAutoFit/>
          </a:bodyPr>
          <a:lstStyle/>
          <a:p>
            <a:pPr marL="261938">
              <a:defRPr/>
            </a:pPr>
            <a:endParaRPr lang="en-GB" sz="2000" b="0" kern="0" dirty="0" smtClean="0"/>
          </a:p>
          <a:p>
            <a:pPr marL="261938">
              <a:defRPr/>
            </a:pPr>
            <a:r>
              <a:rPr lang="en-GB" sz="2000" b="0" kern="0" dirty="0" smtClean="0"/>
              <a:t>As this is the first Shelter Partners Forum, it is essential to understand if this conference is of value to the shelter sector. Your feedback will be used to determine whether the forum will be repeated in future. Please fill in and return the feedback form included in your information pack.</a:t>
            </a:r>
          </a:p>
          <a:p>
            <a:pPr marL="261938">
              <a:defRPr/>
            </a:pPr>
            <a:endParaRPr lang="en-GB" sz="2000" b="0" kern="0" dirty="0"/>
          </a:p>
          <a:p>
            <a:pPr marL="261938">
              <a:defRPr/>
            </a:pPr>
            <a:r>
              <a:rPr lang="en-GB" sz="2000" b="0" kern="0" dirty="0" smtClean="0"/>
              <a:t>In order to support future Shelter Partners events, </a:t>
            </a:r>
            <a:r>
              <a:rPr lang="en-GB" sz="2000" b="0" kern="0" dirty="0"/>
              <a:t>funding </a:t>
            </a:r>
            <a:r>
              <a:rPr lang="en-GB" sz="2000" b="0" kern="0" dirty="0" smtClean="0"/>
              <a:t>resources will be required.</a:t>
            </a:r>
            <a:endParaRPr lang="en-GB" sz="2000" b="0" kern="0" dirty="0"/>
          </a:p>
        </p:txBody>
      </p:sp>
      <p:sp>
        <p:nvSpPr>
          <p:cNvPr id="8" name="Rectangle 6"/>
          <p:cNvSpPr>
            <a:spLocks noChangeArrowheads="1"/>
          </p:cNvSpPr>
          <p:nvPr/>
        </p:nvSpPr>
        <p:spPr bwMode="auto">
          <a:xfrm>
            <a:off x="1422400" y="-36513"/>
            <a:ext cx="7280275" cy="646113"/>
          </a:xfrm>
          <a:prstGeom prst="rect">
            <a:avLst/>
          </a:prstGeom>
          <a:noFill/>
          <a:ln w="9525">
            <a:noFill/>
            <a:miter lim="800000"/>
            <a:headEnd/>
            <a:tailEnd/>
          </a:ln>
        </p:spPr>
        <p:txBody>
          <a:bodyPr anchor="ctr">
            <a:spAutoFit/>
          </a:bodyPr>
          <a:lstStyle/>
          <a:p>
            <a:pPr marL="92075">
              <a:defRPr/>
            </a:pPr>
            <a:r>
              <a:rPr lang="en-GB" sz="3600" kern="0" dirty="0" smtClean="0">
                <a:solidFill>
                  <a:schemeClr val="bg1"/>
                </a:solidFill>
                <a:latin typeface="Arial" pitchFamily="34" charset="0"/>
              </a:rPr>
              <a:t>Forum context</a:t>
            </a:r>
            <a:endParaRPr lang="en-GB" sz="3600" b="0" dirty="0">
              <a:solidFill>
                <a:schemeClr val="bg1"/>
              </a:solidFill>
              <a:latin typeface="Arial" pitchFamily="34" charset="0"/>
            </a:endParaRPr>
          </a:p>
        </p:txBody>
      </p:sp>
      <p:pic>
        <p:nvPicPr>
          <p:cNvPr id="11268" name="Picture 8" descr="workshop icon.png"/>
          <p:cNvPicPr>
            <a:picLocks noChangeAspect="1"/>
          </p:cNvPicPr>
          <p:nvPr/>
        </p:nvPicPr>
        <p:blipFill>
          <a:blip r:embed="rId2" cstate="print"/>
          <a:srcRect/>
          <a:stretch>
            <a:fillRect/>
          </a:stretch>
        </p:blipFill>
        <p:spPr bwMode="auto">
          <a:xfrm>
            <a:off x="0" y="1682750"/>
            <a:ext cx="1517650" cy="1517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ChangeArrowheads="1"/>
          </p:cNvSpPr>
          <p:nvPr/>
        </p:nvSpPr>
        <p:spPr bwMode="auto">
          <a:xfrm>
            <a:off x="1651000" y="-31750"/>
            <a:ext cx="7280275" cy="646113"/>
          </a:xfrm>
          <a:prstGeom prst="rect">
            <a:avLst/>
          </a:prstGeom>
          <a:noFill/>
          <a:ln w="9525">
            <a:noFill/>
            <a:miter lim="800000"/>
            <a:headEnd/>
            <a:tailEnd/>
          </a:ln>
        </p:spPr>
        <p:txBody>
          <a:bodyPr anchor="ctr">
            <a:spAutoFit/>
          </a:bodyPr>
          <a:lstStyle/>
          <a:p>
            <a:r>
              <a:rPr lang="en-GB" sz="3600" dirty="0">
                <a:solidFill>
                  <a:schemeClr val="bg1"/>
                </a:solidFill>
              </a:rPr>
              <a:t>1</a:t>
            </a:r>
            <a:r>
              <a:rPr lang="en-GB" sz="3600" dirty="0" smtClean="0">
                <a:solidFill>
                  <a:schemeClr val="bg1"/>
                </a:solidFill>
              </a:rPr>
              <a:t>. </a:t>
            </a:r>
            <a:r>
              <a:rPr lang="en-GB" sz="3600" dirty="0">
                <a:solidFill>
                  <a:schemeClr val="bg1"/>
                </a:solidFill>
              </a:rPr>
              <a:t>Definitions </a:t>
            </a:r>
          </a:p>
        </p:txBody>
      </p:sp>
      <p:sp>
        <p:nvSpPr>
          <p:cNvPr id="12291" name="Text Box 19"/>
          <p:cNvSpPr txBox="1">
            <a:spLocks noChangeArrowheads="1"/>
          </p:cNvSpPr>
          <p:nvPr/>
        </p:nvSpPr>
        <p:spPr bwMode="auto">
          <a:xfrm>
            <a:off x="1568450" y="712788"/>
            <a:ext cx="7173913" cy="6062662"/>
          </a:xfrm>
          <a:prstGeom prst="rect">
            <a:avLst/>
          </a:prstGeom>
          <a:noFill/>
          <a:ln w="9525">
            <a:noFill/>
            <a:miter lim="800000"/>
            <a:headEnd/>
            <a:tailEnd/>
          </a:ln>
        </p:spPr>
        <p:txBody>
          <a:bodyPr>
            <a:spAutoFit/>
          </a:bodyPr>
          <a:lstStyle/>
          <a:p>
            <a:pPr>
              <a:lnSpc>
                <a:spcPct val="80000"/>
              </a:lnSpc>
              <a:spcBef>
                <a:spcPts val="0"/>
              </a:spcBef>
              <a:defRPr/>
            </a:pPr>
            <a:endParaRPr lang="en-GB" dirty="0">
              <a:solidFill>
                <a:schemeClr val="tx1">
                  <a:lumMod val="65000"/>
                  <a:lumOff val="35000"/>
                </a:schemeClr>
              </a:solidFill>
            </a:endParaRPr>
          </a:p>
          <a:p>
            <a:pPr marL="85725">
              <a:lnSpc>
                <a:spcPct val="80000"/>
              </a:lnSpc>
              <a:spcBef>
                <a:spcPts val="0"/>
              </a:spcBef>
              <a:defRPr/>
            </a:pPr>
            <a:r>
              <a:rPr lang="en-GB" dirty="0"/>
              <a:t>What is a </a:t>
            </a:r>
            <a:r>
              <a:rPr lang="en-GB" dirty="0" err="1"/>
              <a:t>stockpilable</a:t>
            </a:r>
            <a:r>
              <a:rPr lang="en-GB" dirty="0"/>
              <a:t> transitional shelter?</a:t>
            </a:r>
            <a:endParaRPr lang="en-GB" b="0" dirty="0"/>
          </a:p>
          <a:p>
            <a:pPr marL="514350" indent="-428625">
              <a:lnSpc>
                <a:spcPct val="80000"/>
              </a:lnSpc>
              <a:spcBef>
                <a:spcPts val="0"/>
              </a:spcBef>
              <a:defRPr/>
            </a:pPr>
            <a:endParaRPr lang="en-GB" sz="2000" b="0" dirty="0"/>
          </a:p>
          <a:p>
            <a:pPr marL="514350" indent="-428625">
              <a:lnSpc>
                <a:spcPct val="80000"/>
              </a:lnSpc>
              <a:spcBef>
                <a:spcPts val="0"/>
              </a:spcBef>
              <a:defRPr/>
            </a:pPr>
            <a:endParaRPr lang="en-GB" sz="2000" b="0" dirty="0"/>
          </a:p>
          <a:p>
            <a:pPr marL="514350" indent="-428625">
              <a:lnSpc>
                <a:spcPct val="80000"/>
              </a:lnSpc>
              <a:spcBef>
                <a:spcPts val="0"/>
              </a:spcBef>
              <a:buFont typeface="Arial" pitchFamily="34" charset="0"/>
              <a:buChar char="•"/>
              <a:defRPr/>
            </a:pPr>
            <a:r>
              <a:rPr lang="en-US" b="0" dirty="0" err="1"/>
              <a:t>Stockpilable</a:t>
            </a:r>
            <a:r>
              <a:rPr lang="en-US" b="0" dirty="0"/>
              <a:t> transitional shelters are not a panacea!</a:t>
            </a:r>
          </a:p>
          <a:p>
            <a:pPr marL="514350" indent="-428625">
              <a:lnSpc>
                <a:spcPct val="80000"/>
              </a:lnSpc>
              <a:spcBef>
                <a:spcPts val="0"/>
              </a:spcBef>
              <a:buFont typeface="Arial" pitchFamily="34" charset="0"/>
              <a:buChar char="•"/>
              <a:defRPr/>
            </a:pPr>
            <a:endParaRPr lang="en-US" b="0" dirty="0"/>
          </a:p>
          <a:p>
            <a:pPr marL="514350" indent="-428625">
              <a:lnSpc>
                <a:spcPct val="80000"/>
              </a:lnSpc>
              <a:spcBef>
                <a:spcPts val="0"/>
              </a:spcBef>
              <a:buFont typeface="Arial" pitchFamily="34" charset="0"/>
              <a:buChar char="•"/>
              <a:defRPr/>
            </a:pPr>
            <a:r>
              <a:rPr lang="en-US" b="0" dirty="0"/>
              <a:t>Response is not necessarily linear – transitional shelters can be used to fill current or future gaps</a:t>
            </a:r>
          </a:p>
          <a:p>
            <a:pPr marL="514350" indent="-428625">
              <a:lnSpc>
                <a:spcPct val="80000"/>
              </a:lnSpc>
              <a:spcBef>
                <a:spcPts val="0"/>
              </a:spcBef>
              <a:buFont typeface="Arial" pitchFamily="34" charset="0"/>
              <a:buChar char="•"/>
              <a:defRPr/>
            </a:pPr>
            <a:endParaRPr lang="en-US" b="0" dirty="0"/>
          </a:p>
          <a:p>
            <a:pPr marL="514350" indent="-428625">
              <a:lnSpc>
                <a:spcPct val="80000"/>
              </a:lnSpc>
              <a:spcBef>
                <a:spcPts val="0"/>
              </a:spcBef>
              <a:defRPr/>
            </a:pPr>
            <a:endParaRPr lang="en-GB" b="0" dirty="0"/>
          </a:p>
          <a:p>
            <a:pPr marL="92075">
              <a:defRPr/>
            </a:pPr>
            <a:endParaRPr lang="en-GB" dirty="0"/>
          </a:p>
          <a:p>
            <a:pPr marL="92075">
              <a:defRPr/>
            </a:pPr>
            <a:endParaRPr lang="en-GB" dirty="0"/>
          </a:p>
          <a:p>
            <a:pPr marL="92075">
              <a:defRPr/>
            </a:pPr>
            <a:endParaRPr lang="en-GB" dirty="0"/>
          </a:p>
          <a:p>
            <a:pPr marL="92075">
              <a:defRPr/>
            </a:pPr>
            <a:endParaRPr lang="en-GB" dirty="0"/>
          </a:p>
          <a:p>
            <a:pPr marL="92075">
              <a:defRPr/>
            </a:pPr>
            <a:endParaRPr lang="en-GB" dirty="0"/>
          </a:p>
          <a:p>
            <a:pPr marL="92075">
              <a:defRPr/>
            </a:pPr>
            <a:endParaRPr lang="en-GB" dirty="0"/>
          </a:p>
          <a:p>
            <a:pPr marL="92075">
              <a:defRPr/>
            </a:pPr>
            <a:endParaRPr lang="en-GB" sz="2000" b="0" dirty="0"/>
          </a:p>
        </p:txBody>
      </p:sp>
      <p:pic>
        <p:nvPicPr>
          <p:cNvPr id="12292" name="Picture 3"/>
          <p:cNvPicPr>
            <a:picLocks noChangeAspect="1" noChangeArrowheads="1"/>
          </p:cNvPicPr>
          <p:nvPr/>
        </p:nvPicPr>
        <p:blipFill>
          <a:blip r:embed="rId2" cstate="print"/>
          <a:srcRect t="11601"/>
          <a:stretch>
            <a:fillRect/>
          </a:stretch>
        </p:blipFill>
        <p:spPr bwMode="auto">
          <a:xfrm>
            <a:off x="4276725" y="3971925"/>
            <a:ext cx="4867275" cy="2719388"/>
          </a:xfrm>
          <a:prstGeom prst="rect">
            <a:avLst/>
          </a:prstGeom>
          <a:noFill/>
          <a:ln w="9525">
            <a:noFill/>
            <a:miter lim="800000"/>
            <a:headEnd/>
            <a:tailEnd/>
          </a:ln>
        </p:spPr>
      </p:pic>
      <p:sp>
        <p:nvSpPr>
          <p:cNvPr id="12" name="Text Box 4"/>
          <p:cNvSpPr txBox="1">
            <a:spLocks noChangeArrowheads="1"/>
          </p:cNvSpPr>
          <p:nvPr/>
        </p:nvSpPr>
        <p:spPr bwMode="auto">
          <a:xfrm>
            <a:off x="4276725" y="3721100"/>
            <a:ext cx="4865688" cy="250825"/>
          </a:xfrm>
          <a:prstGeom prst="rect">
            <a:avLst/>
          </a:prstGeom>
          <a:solidFill>
            <a:schemeClr val="tx1">
              <a:lumMod val="65000"/>
              <a:lumOff val="35000"/>
            </a:schemeClr>
          </a:solidFill>
          <a:ln w="19050">
            <a:noFill/>
            <a:miter lim="800000"/>
            <a:headEnd/>
            <a:tailEnd/>
          </a:ln>
        </p:spPr>
        <p:txBody>
          <a:bodyPr tIns="28800" rIns="36000" bIns="28800">
            <a:spAutoFit/>
          </a:bodyPr>
          <a:lstStyle/>
          <a:p>
            <a:pPr marL="536575">
              <a:lnSpc>
                <a:spcPct val="90000"/>
              </a:lnSpc>
              <a:defRPr/>
            </a:pPr>
            <a:r>
              <a:rPr lang="en-GB" sz="1400" b="0" dirty="0">
                <a:solidFill>
                  <a:schemeClr val="bg1"/>
                </a:solidFill>
                <a:latin typeface="+mn-lt"/>
                <a:cs typeface="Arial" pitchFamily="34" charset="0"/>
              </a:rPr>
              <a:t>Pakistan, 2010, photo by Swiss Labour Association</a:t>
            </a:r>
          </a:p>
        </p:txBody>
      </p:sp>
      <p:pic>
        <p:nvPicPr>
          <p:cNvPr id="12294" name="Picture 5" descr="camera"/>
          <p:cNvPicPr>
            <a:picLocks noChangeAspect="1" noChangeArrowheads="1"/>
          </p:cNvPicPr>
          <p:nvPr/>
        </p:nvPicPr>
        <p:blipFill>
          <a:blip r:embed="rId3" cstate="print"/>
          <a:srcRect/>
          <a:stretch>
            <a:fillRect/>
          </a:stretch>
        </p:blipFill>
        <p:spPr bwMode="auto">
          <a:xfrm>
            <a:off x="4418013" y="3730625"/>
            <a:ext cx="296862" cy="192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9"/>
          <p:cNvSpPr txBox="1">
            <a:spLocks noChangeArrowheads="1"/>
          </p:cNvSpPr>
          <p:nvPr/>
        </p:nvSpPr>
        <p:spPr bwMode="auto">
          <a:xfrm>
            <a:off x="1789113" y="466725"/>
            <a:ext cx="7315200" cy="3970318"/>
          </a:xfrm>
          <a:prstGeom prst="rect">
            <a:avLst/>
          </a:prstGeom>
          <a:noFill/>
          <a:ln w="9525">
            <a:noFill/>
            <a:miter lim="800000"/>
            <a:headEnd/>
            <a:tailEnd/>
          </a:ln>
        </p:spPr>
        <p:txBody>
          <a:bodyPr>
            <a:spAutoFit/>
          </a:bodyPr>
          <a:lstStyle/>
          <a:p>
            <a:pPr marL="539750" lvl="1" indent="-539750">
              <a:defRPr/>
            </a:pPr>
            <a:endParaRPr lang="en-GB" b="0" dirty="0"/>
          </a:p>
          <a:p>
            <a:pPr marL="539750" lvl="1" indent="-539750">
              <a:buFontTx/>
              <a:buAutoNum type="arabicPeriod"/>
              <a:defRPr/>
            </a:pPr>
            <a:r>
              <a:rPr lang="en-GB" b="0" dirty="0"/>
              <a:t>Definitions</a:t>
            </a:r>
          </a:p>
          <a:p>
            <a:pPr marL="539750" lvl="1" indent="-539750">
              <a:buFontTx/>
              <a:buAutoNum type="arabicPeriod"/>
              <a:defRPr/>
            </a:pPr>
            <a:endParaRPr lang="en-GB" b="0" dirty="0"/>
          </a:p>
          <a:p>
            <a:pPr marL="539750" lvl="1" indent="-539750">
              <a:buFontTx/>
              <a:buAutoNum type="arabicPeriod"/>
              <a:defRPr/>
            </a:pPr>
            <a:r>
              <a:rPr lang="en-GB" b="0" dirty="0"/>
              <a:t>The project so far</a:t>
            </a:r>
          </a:p>
          <a:p>
            <a:pPr marL="539750" indent="-539750">
              <a:defRPr/>
            </a:pPr>
            <a:endParaRPr lang="en-GB" b="0" dirty="0"/>
          </a:p>
          <a:p>
            <a:pPr marL="539750" indent="-539750">
              <a:defRPr/>
            </a:pPr>
            <a:r>
              <a:rPr lang="en-GB" b="0" dirty="0"/>
              <a:t>4. 	The evaluation at Kemble</a:t>
            </a:r>
          </a:p>
          <a:p>
            <a:pPr marL="539750" indent="-539750">
              <a:defRPr/>
            </a:pPr>
            <a:endParaRPr lang="en-GB" b="0" dirty="0"/>
          </a:p>
          <a:p>
            <a:pPr marL="539750" indent="-539750">
              <a:defRPr/>
            </a:pPr>
            <a:r>
              <a:rPr lang="en-GB" b="0" dirty="0"/>
              <a:t>5. 	Conclusion</a:t>
            </a:r>
          </a:p>
          <a:p>
            <a:pPr marL="539750" indent="-539750">
              <a:buFontTx/>
              <a:buAutoNum type="arabicPeriod"/>
              <a:defRPr/>
            </a:pPr>
            <a:endParaRPr lang="en-GB" sz="2000" b="0" dirty="0">
              <a:solidFill>
                <a:srgbClr val="FF0000"/>
              </a:solidFill>
            </a:endParaRPr>
          </a:p>
          <a:p>
            <a:pPr marL="92075">
              <a:defRPr/>
            </a:pPr>
            <a:endParaRPr lang="en-GB" sz="2000" b="0" dirty="0"/>
          </a:p>
          <a:p>
            <a:pPr marL="92075">
              <a:defRPr/>
            </a:pPr>
            <a:endParaRPr lang="en-GB" sz="2000" b="0" dirty="0"/>
          </a:p>
        </p:txBody>
      </p:sp>
      <p:cxnSp>
        <p:nvCxnSpPr>
          <p:cNvPr id="13316" name="Straight Connector 22"/>
          <p:cNvCxnSpPr>
            <a:cxnSpLocks noChangeShapeType="1"/>
          </p:cNvCxnSpPr>
          <p:nvPr/>
        </p:nvCxnSpPr>
        <p:spPr bwMode="auto">
          <a:xfrm>
            <a:off x="1200150" y="2076229"/>
            <a:ext cx="7942263" cy="0"/>
          </a:xfrm>
          <a:prstGeom prst="line">
            <a:avLst/>
          </a:prstGeom>
          <a:noFill/>
          <a:ln w="28575" algn="ctr">
            <a:solidFill>
              <a:srgbClr val="DE891B"/>
            </a:solidFill>
            <a:round/>
            <a:headEnd/>
            <a:tailEnd/>
          </a:ln>
        </p:spPr>
      </p:cxnSp>
      <p:pic>
        <p:nvPicPr>
          <p:cNvPr id="13317" name="Picture 2" descr="Z:\S1_ShelterMeeting\SM10b\Graphics\Icons\Bullhorn-icon-(orange).png"/>
          <p:cNvPicPr>
            <a:picLocks noChangeAspect="1" noChangeArrowheads="1"/>
          </p:cNvPicPr>
          <p:nvPr/>
        </p:nvPicPr>
        <p:blipFill>
          <a:blip r:embed="rId3" cstate="print"/>
          <a:srcRect/>
          <a:stretch>
            <a:fillRect/>
          </a:stretch>
        </p:blipFill>
        <p:spPr bwMode="auto">
          <a:xfrm>
            <a:off x="1212850" y="1657129"/>
            <a:ext cx="515938" cy="285750"/>
          </a:xfrm>
          <a:prstGeom prst="rect">
            <a:avLst/>
          </a:prstGeom>
          <a:noFill/>
          <a:ln w="9525">
            <a:noFill/>
            <a:miter lim="800000"/>
            <a:headEnd/>
            <a:tailEnd/>
          </a:ln>
        </p:spPr>
      </p:pic>
      <p:sp>
        <p:nvSpPr>
          <p:cNvPr id="7" name="Rectangle 3"/>
          <p:cNvSpPr>
            <a:spLocks noChangeArrowheads="1"/>
          </p:cNvSpPr>
          <p:nvPr/>
        </p:nvSpPr>
        <p:spPr bwMode="auto">
          <a:xfrm>
            <a:off x="1360488" y="-36513"/>
            <a:ext cx="7280275" cy="646113"/>
          </a:xfrm>
          <a:prstGeom prst="rect">
            <a:avLst/>
          </a:prstGeom>
          <a:noFill/>
          <a:ln w="9525">
            <a:noFill/>
            <a:miter lim="800000"/>
            <a:headEnd/>
            <a:tailEnd/>
          </a:ln>
        </p:spPr>
        <p:txBody>
          <a:bodyPr anchor="ctr">
            <a:spAutoFit/>
          </a:bodyPr>
          <a:lstStyle/>
          <a:p>
            <a:pPr marL="177800"/>
            <a:r>
              <a:rPr lang="en-GB" sz="3600" dirty="0" smtClean="0">
                <a:solidFill>
                  <a:schemeClr val="bg1"/>
                </a:solidFill>
              </a:rPr>
              <a:t>Content of this presentation</a:t>
            </a:r>
            <a:endParaRPr lang="en-GB" sz="3600" b="0" dirty="0">
              <a:solidFill>
                <a:schemeClr val="bg1"/>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ChangeArrowheads="1"/>
          </p:cNvSpPr>
          <p:nvPr/>
        </p:nvSpPr>
        <p:spPr bwMode="auto">
          <a:xfrm>
            <a:off x="1651000" y="-31750"/>
            <a:ext cx="7280275" cy="646113"/>
          </a:xfrm>
          <a:prstGeom prst="rect">
            <a:avLst/>
          </a:prstGeom>
          <a:noFill/>
          <a:ln w="9525">
            <a:noFill/>
            <a:miter lim="800000"/>
            <a:headEnd/>
            <a:tailEnd/>
          </a:ln>
        </p:spPr>
        <p:txBody>
          <a:bodyPr anchor="ctr">
            <a:spAutoFit/>
          </a:bodyPr>
          <a:lstStyle/>
          <a:p>
            <a:r>
              <a:rPr lang="en-GB" sz="3600" dirty="0">
                <a:solidFill>
                  <a:schemeClr val="bg1"/>
                </a:solidFill>
              </a:rPr>
              <a:t>2</a:t>
            </a:r>
            <a:r>
              <a:rPr lang="en-GB" sz="3600" dirty="0" smtClean="0">
                <a:solidFill>
                  <a:schemeClr val="bg1"/>
                </a:solidFill>
              </a:rPr>
              <a:t>. </a:t>
            </a:r>
            <a:r>
              <a:rPr lang="en-GB" sz="3600" dirty="0">
                <a:solidFill>
                  <a:schemeClr val="bg1"/>
                </a:solidFill>
              </a:rPr>
              <a:t>The project so far</a:t>
            </a:r>
          </a:p>
        </p:txBody>
      </p:sp>
      <p:sp>
        <p:nvSpPr>
          <p:cNvPr id="12291" name="Text Box 19"/>
          <p:cNvSpPr txBox="1">
            <a:spLocks noChangeArrowheads="1"/>
          </p:cNvSpPr>
          <p:nvPr/>
        </p:nvSpPr>
        <p:spPr bwMode="auto">
          <a:xfrm>
            <a:off x="1568450" y="712788"/>
            <a:ext cx="7173913" cy="4094162"/>
          </a:xfrm>
          <a:prstGeom prst="rect">
            <a:avLst/>
          </a:prstGeom>
          <a:noFill/>
          <a:ln w="9525">
            <a:noFill/>
            <a:miter lim="800000"/>
            <a:headEnd/>
            <a:tailEnd/>
          </a:ln>
        </p:spPr>
        <p:txBody>
          <a:bodyPr>
            <a:spAutoFit/>
          </a:bodyPr>
          <a:lstStyle/>
          <a:p>
            <a:pPr>
              <a:lnSpc>
                <a:spcPct val="80000"/>
              </a:lnSpc>
              <a:spcBef>
                <a:spcPts val="0"/>
              </a:spcBef>
              <a:defRPr/>
            </a:pPr>
            <a:endParaRPr lang="en-GB" dirty="0">
              <a:solidFill>
                <a:schemeClr val="tx1">
                  <a:lumMod val="65000"/>
                  <a:lumOff val="35000"/>
                </a:schemeClr>
              </a:solidFill>
            </a:endParaRPr>
          </a:p>
          <a:p>
            <a:pPr marL="514350" indent="-428625">
              <a:lnSpc>
                <a:spcPct val="80000"/>
              </a:lnSpc>
              <a:spcBef>
                <a:spcPts val="0"/>
              </a:spcBef>
              <a:buFont typeface="Arial" pitchFamily="34" charset="0"/>
              <a:buChar char="•"/>
              <a:defRPr/>
            </a:pPr>
            <a:r>
              <a:rPr lang="en-US" b="0" dirty="0"/>
              <a:t>Shelter Centre developed a prototype shelter in 2006</a:t>
            </a:r>
          </a:p>
          <a:p>
            <a:pPr marL="514350" indent="-428625">
              <a:lnSpc>
                <a:spcPct val="80000"/>
              </a:lnSpc>
              <a:spcBef>
                <a:spcPts val="0"/>
              </a:spcBef>
              <a:buFont typeface="Arial" pitchFamily="34" charset="0"/>
              <a:buChar char="•"/>
              <a:defRPr/>
            </a:pPr>
            <a:endParaRPr lang="en-US" b="0" dirty="0"/>
          </a:p>
          <a:p>
            <a:pPr marL="514350" indent="-428625">
              <a:lnSpc>
                <a:spcPct val="80000"/>
              </a:lnSpc>
              <a:spcBef>
                <a:spcPts val="0"/>
              </a:spcBef>
              <a:defRPr/>
            </a:pPr>
            <a:endParaRPr lang="en-GB" b="0" dirty="0"/>
          </a:p>
          <a:p>
            <a:pPr marL="92075">
              <a:defRPr/>
            </a:pPr>
            <a:endParaRPr lang="en-GB" dirty="0"/>
          </a:p>
          <a:p>
            <a:pPr marL="92075">
              <a:defRPr/>
            </a:pPr>
            <a:endParaRPr lang="en-GB" dirty="0"/>
          </a:p>
          <a:p>
            <a:pPr marL="92075">
              <a:defRPr/>
            </a:pPr>
            <a:endParaRPr lang="en-GB" dirty="0"/>
          </a:p>
          <a:p>
            <a:pPr marL="92075">
              <a:defRPr/>
            </a:pPr>
            <a:endParaRPr lang="en-GB" dirty="0"/>
          </a:p>
          <a:p>
            <a:pPr marL="92075">
              <a:defRPr/>
            </a:pPr>
            <a:endParaRPr lang="en-GB" dirty="0"/>
          </a:p>
          <a:p>
            <a:pPr marL="92075">
              <a:defRPr/>
            </a:pPr>
            <a:endParaRPr lang="en-GB" dirty="0"/>
          </a:p>
          <a:p>
            <a:pPr marL="92075">
              <a:defRPr/>
            </a:pPr>
            <a:endParaRPr lang="en-GB" sz="2000" b="0" dirty="0"/>
          </a:p>
        </p:txBody>
      </p:sp>
      <p:pic>
        <p:nvPicPr>
          <p:cNvPr id="14340" name="Picture 2"/>
          <p:cNvPicPr>
            <a:picLocks noChangeAspect="1" noChangeArrowheads="1"/>
          </p:cNvPicPr>
          <p:nvPr/>
        </p:nvPicPr>
        <p:blipFill>
          <a:blip r:embed="rId2" cstate="print"/>
          <a:srcRect/>
          <a:stretch>
            <a:fillRect/>
          </a:stretch>
        </p:blipFill>
        <p:spPr bwMode="auto">
          <a:xfrm>
            <a:off x="2157413" y="2600325"/>
            <a:ext cx="3071812" cy="4095750"/>
          </a:xfrm>
          <a:prstGeom prst="rect">
            <a:avLst/>
          </a:prstGeom>
          <a:noFill/>
          <a:ln w="9525">
            <a:noFill/>
            <a:miter lim="800000"/>
            <a:headEnd/>
            <a:tailEnd/>
          </a:ln>
        </p:spPr>
      </p:pic>
      <p:pic>
        <p:nvPicPr>
          <p:cNvPr id="14341" name="Picture 3" descr="DSC00736"/>
          <p:cNvPicPr>
            <a:picLocks noChangeAspect="1" noChangeArrowheads="1"/>
          </p:cNvPicPr>
          <p:nvPr/>
        </p:nvPicPr>
        <p:blipFill>
          <a:blip r:embed="rId3" cstate="print"/>
          <a:srcRect l="15320" r="12994"/>
          <a:stretch>
            <a:fillRect/>
          </a:stretch>
        </p:blipFill>
        <p:spPr bwMode="auto">
          <a:xfrm>
            <a:off x="5229225" y="2600325"/>
            <a:ext cx="3914775" cy="4095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ChangeArrowheads="1"/>
          </p:cNvSpPr>
          <p:nvPr/>
        </p:nvSpPr>
        <p:spPr bwMode="auto">
          <a:xfrm>
            <a:off x="1651000" y="-31750"/>
            <a:ext cx="7280275" cy="646113"/>
          </a:xfrm>
          <a:prstGeom prst="rect">
            <a:avLst/>
          </a:prstGeom>
          <a:noFill/>
          <a:ln w="9525">
            <a:noFill/>
            <a:miter lim="800000"/>
            <a:headEnd/>
            <a:tailEnd/>
          </a:ln>
        </p:spPr>
        <p:txBody>
          <a:bodyPr anchor="ctr">
            <a:spAutoFit/>
          </a:bodyPr>
          <a:lstStyle/>
          <a:p>
            <a:r>
              <a:rPr lang="en-GB" sz="3600" dirty="0">
                <a:solidFill>
                  <a:schemeClr val="bg1"/>
                </a:solidFill>
              </a:rPr>
              <a:t>2</a:t>
            </a:r>
            <a:r>
              <a:rPr lang="en-GB" sz="3600" dirty="0" smtClean="0">
                <a:solidFill>
                  <a:schemeClr val="bg1"/>
                </a:solidFill>
              </a:rPr>
              <a:t>. </a:t>
            </a:r>
            <a:r>
              <a:rPr lang="en-GB" sz="3600" dirty="0">
                <a:solidFill>
                  <a:schemeClr val="bg1"/>
                </a:solidFill>
              </a:rPr>
              <a:t>The project so far</a:t>
            </a:r>
          </a:p>
        </p:txBody>
      </p:sp>
      <p:sp>
        <p:nvSpPr>
          <p:cNvPr id="12291" name="Text Box 19"/>
          <p:cNvSpPr txBox="1">
            <a:spLocks noChangeArrowheads="1"/>
          </p:cNvSpPr>
          <p:nvPr/>
        </p:nvSpPr>
        <p:spPr bwMode="auto">
          <a:xfrm>
            <a:off x="1568450" y="712788"/>
            <a:ext cx="7173913" cy="4389437"/>
          </a:xfrm>
          <a:prstGeom prst="rect">
            <a:avLst/>
          </a:prstGeom>
          <a:noFill/>
          <a:ln w="9525">
            <a:noFill/>
            <a:miter lim="800000"/>
            <a:headEnd/>
            <a:tailEnd/>
          </a:ln>
        </p:spPr>
        <p:txBody>
          <a:bodyPr>
            <a:spAutoFit/>
          </a:bodyPr>
          <a:lstStyle/>
          <a:p>
            <a:pPr>
              <a:lnSpc>
                <a:spcPct val="80000"/>
              </a:lnSpc>
              <a:spcBef>
                <a:spcPts val="0"/>
              </a:spcBef>
              <a:defRPr/>
            </a:pPr>
            <a:endParaRPr lang="en-GB" dirty="0">
              <a:solidFill>
                <a:schemeClr val="tx1">
                  <a:lumMod val="65000"/>
                  <a:lumOff val="35000"/>
                </a:schemeClr>
              </a:solidFill>
            </a:endParaRPr>
          </a:p>
          <a:p>
            <a:pPr marL="514350" indent="-428625">
              <a:lnSpc>
                <a:spcPct val="80000"/>
              </a:lnSpc>
              <a:spcBef>
                <a:spcPts val="0"/>
              </a:spcBef>
              <a:buFont typeface="Arial" pitchFamily="34" charset="0"/>
              <a:buChar char="•"/>
              <a:defRPr/>
            </a:pPr>
            <a:r>
              <a:rPr lang="en-US" b="0" dirty="0"/>
              <a:t>A consortium of humanitarian agencies was formed at the beginning of the prototypes project in 2006</a:t>
            </a:r>
          </a:p>
          <a:p>
            <a:pPr marL="514350" indent="-428625">
              <a:lnSpc>
                <a:spcPct val="80000"/>
              </a:lnSpc>
              <a:spcBef>
                <a:spcPts val="0"/>
              </a:spcBef>
              <a:buFont typeface="Arial" pitchFamily="34" charset="0"/>
              <a:buChar char="•"/>
              <a:defRPr/>
            </a:pPr>
            <a:endParaRPr lang="en-US" b="0" dirty="0"/>
          </a:p>
          <a:p>
            <a:pPr marL="514350" indent="-428625">
              <a:lnSpc>
                <a:spcPct val="80000"/>
              </a:lnSpc>
              <a:spcBef>
                <a:spcPts val="0"/>
              </a:spcBef>
              <a:defRPr/>
            </a:pPr>
            <a:endParaRPr lang="en-GB" b="0" dirty="0"/>
          </a:p>
          <a:p>
            <a:pPr marL="92075">
              <a:defRPr/>
            </a:pPr>
            <a:endParaRPr lang="en-GB" dirty="0"/>
          </a:p>
          <a:p>
            <a:pPr marL="92075">
              <a:defRPr/>
            </a:pPr>
            <a:endParaRPr lang="en-GB" dirty="0"/>
          </a:p>
          <a:p>
            <a:pPr marL="92075">
              <a:defRPr/>
            </a:pPr>
            <a:endParaRPr lang="en-GB" dirty="0"/>
          </a:p>
          <a:p>
            <a:pPr marL="92075">
              <a:defRPr/>
            </a:pPr>
            <a:endParaRPr lang="en-GB" dirty="0"/>
          </a:p>
          <a:p>
            <a:pPr marL="92075">
              <a:defRPr/>
            </a:pPr>
            <a:endParaRPr lang="en-GB" dirty="0"/>
          </a:p>
          <a:p>
            <a:pPr marL="92075">
              <a:defRPr/>
            </a:pPr>
            <a:endParaRPr lang="en-GB" dirty="0"/>
          </a:p>
          <a:p>
            <a:pPr marL="92075">
              <a:defRPr/>
            </a:pPr>
            <a:endParaRPr lang="en-GB" sz="2000" b="0" dirty="0"/>
          </a:p>
        </p:txBody>
      </p:sp>
      <p:pic>
        <p:nvPicPr>
          <p:cNvPr id="15364" name="Picture 2"/>
          <p:cNvPicPr>
            <a:picLocks noChangeAspect="1" noChangeArrowheads="1"/>
          </p:cNvPicPr>
          <p:nvPr/>
        </p:nvPicPr>
        <p:blipFill>
          <a:blip r:embed="rId2" cstate="print"/>
          <a:srcRect/>
          <a:stretch>
            <a:fillRect/>
          </a:stretch>
        </p:blipFill>
        <p:spPr bwMode="auto">
          <a:xfrm>
            <a:off x="3351213" y="2995613"/>
            <a:ext cx="5791200" cy="36972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1651000" y="-31750"/>
            <a:ext cx="7280275" cy="646113"/>
          </a:xfrm>
          <a:prstGeom prst="rect">
            <a:avLst/>
          </a:prstGeom>
          <a:noFill/>
          <a:ln w="9525">
            <a:noFill/>
            <a:miter lim="800000"/>
            <a:headEnd/>
            <a:tailEnd/>
          </a:ln>
        </p:spPr>
        <p:txBody>
          <a:bodyPr anchor="ctr">
            <a:spAutoFit/>
          </a:bodyPr>
          <a:lstStyle/>
          <a:p>
            <a:r>
              <a:rPr lang="en-GB" sz="3600" dirty="0">
                <a:solidFill>
                  <a:schemeClr val="bg1"/>
                </a:solidFill>
              </a:rPr>
              <a:t>2</a:t>
            </a:r>
            <a:r>
              <a:rPr lang="en-GB" sz="3600" dirty="0" smtClean="0">
                <a:solidFill>
                  <a:schemeClr val="bg1"/>
                </a:solidFill>
              </a:rPr>
              <a:t>. </a:t>
            </a:r>
            <a:r>
              <a:rPr lang="en-GB" sz="3600" dirty="0">
                <a:solidFill>
                  <a:schemeClr val="bg1"/>
                </a:solidFill>
              </a:rPr>
              <a:t>The project so far</a:t>
            </a:r>
          </a:p>
        </p:txBody>
      </p:sp>
      <p:sp>
        <p:nvSpPr>
          <p:cNvPr id="12291" name="Text Box 19"/>
          <p:cNvSpPr txBox="1">
            <a:spLocks noChangeArrowheads="1"/>
          </p:cNvSpPr>
          <p:nvPr/>
        </p:nvSpPr>
        <p:spPr bwMode="auto">
          <a:xfrm>
            <a:off x="1568450" y="712788"/>
            <a:ext cx="7173913" cy="6161087"/>
          </a:xfrm>
          <a:prstGeom prst="rect">
            <a:avLst/>
          </a:prstGeom>
          <a:noFill/>
          <a:ln w="9525">
            <a:noFill/>
            <a:miter lim="800000"/>
            <a:headEnd/>
            <a:tailEnd/>
          </a:ln>
        </p:spPr>
        <p:txBody>
          <a:bodyPr>
            <a:spAutoFit/>
          </a:bodyPr>
          <a:lstStyle/>
          <a:p>
            <a:pPr>
              <a:lnSpc>
                <a:spcPct val="80000"/>
              </a:lnSpc>
              <a:spcBef>
                <a:spcPts val="0"/>
              </a:spcBef>
              <a:defRPr/>
            </a:pPr>
            <a:endParaRPr lang="en-GB" dirty="0">
              <a:solidFill>
                <a:schemeClr val="tx1">
                  <a:lumMod val="65000"/>
                  <a:lumOff val="35000"/>
                </a:schemeClr>
              </a:solidFill>
            </a:endParaRPr>
          </a:p>
          <a:p>
            <a:pPr marL="514350" indent="-428625">
              <a:lnSpc>
                <a:spcPct val="80000"/>
              </a:lnSpc>
              <a:spcBef>
                <a:spcPts val="0"/>
              </a:spcBef>
              <a:buFont typeface="Arial" pitchFamily="34" charset="0"/>
              <a:buChar char="•"/>
              <a:defRPr/>
            </a:pPr>
            <a:r>
              <a:rPr lang="en-US" b="0" dirty="0"/>
              <a:t>The private sector was engaged at ‘Aid and Trade’ in 2008</a:t>
            </a:r>
          </a:p>
          <a:p>
            <a:pPr marL="514350" indent="-428625">
              <a:lnSpc>
                <a:spcPct val="80000"/>
              </a:lnSpc>
              <a:spcBef>
                <a:spcPts val="0"/>
              </a:spcBef>
              <a:buFont typeface="Arial" pitchFamily="34" charset="0"/>
              <a:buChar char="•"/>
              <a:defRPr/>
            </a:pPr>
            <a:endParaRPr lang="en-US" b="0" dirty="0"/>
          </a:p>
          <a:p>
            <a:pPr marL="514350" indent="-428625">
              <a:lnSpc>
                <a:spcPct val="80000"/>
              </a:lnSpc>
              <a:spcBef>
                <a:spcPts val="0"/>
              </a:spcBef>
              <a:buFont typeface="Arial" pitchFamily="34" charset="0"/>
              <a:buChar char="•"/>
              <a:defRPr/>
            </a:pPr>
            <a:r>
              <a:rPr lang="en-US" b="0" dirty="0"/>
              <a:t>At the same time the first Transitional Shelter Standards were launched</a:t>
            </a:r>
          </a:p>
          <a:p>
            <a:pPr marL="514350" indent="-428625">
              <a:lnSpc>
                <a:spcPct val="80000"/>
              </a:lnSpc>
              <a:spcBef>
                <a:spcPts val="0"/>
              </a:spcBef>
              <a:buFont typeface="Arial" pitchFamily="34" charset="0"/>
              <a:buChar char="•"/>
              <a:defRPr/>
            </a:pPr>
            <a:endParaRPr lang="en-US" b="0" dirty="0"/>
          </a:p>
          <a:p>
            <a:pPr marL="514350" indent="-428625">
              <a:lnSpc>
                <a:spcPct val="80000"/>
              </a:lnSpc>
              <a:spcBef>
                <a:spcPts val="0"/>
              </a:spcBef>
              <a:buFont typeface="Arial" pitchFamily="34" charset="0"/>
              <a:buChar char="•"/>
              <a:defRPr/>
            </a:pPr>
            <a:r>
              <a:rPr lang="en-US" b="0" dirty="0"/>
              <a:t>Manufacturers Prototypes at SM10a</a:t>
            </a:r>
          </a:p>
          <a:p>
            <a:pPr marL="514350" indent="-428625">
              <a:lnSpc>
                <a:spcPct val="80000"/>
              </a:lnSpc>
              <a:spcBef>
                <a:spcPts val="0"/>
              </a:spcBef>
              <a:buFont typeface="Arial" pitchFamily="34" charset="0"/>
              <a:buChar char="•"/>
              <a:defRPr/>
            </a:pPr>
            <a:endParaRPr lang="en-US" b="0" dirty="0"/>
          </a:p>
          <a:p>
            <a:pPr marL="514350" indent="-428625">
              <a:lnSpc>
                <a:spcPct val="80000"/>
              </a:lnSpc>
              <a:spcBef>
                <a:spcPts val="0"/>
              </a:spcBef>
              <a:buFont typeface="Arial" pitchFamily="34" charset="0"/>
              <a:buChar char="•"/>
              <a:defRPr/>
            </a:pPr>
            <a:endParaRPr lang="en-US" b="0" dirty="0"/>
          </a:p>
          <a:p>
            <a:pPr marL="514350" indent="-428625">
              <a:lnSpc>
                <a:spcPct val="80000"/>
              </a:lnSpc>
              <a:spcBef>
                <a:spcPts val="0"/>
              </a:spcBef>
              <a:buFont typeface="Arial" pitchFamily="34" charset="0"/>
              <a:buChar char="•"/>
              <a:defRPr/>
            </a:pPr>
            <a:endParaRPr lang="en-US" b="0" dirty="0"/>
          </a:p>
          <a:p>
            <a:pPr marL="514350" indent="-428625">
              <a:lnSpc>
                <a:spcPct val="80000"/>
              </a:lnSpc>
              <a:spcBef>
                <a:spcPts val="0"/>
              </a:spcBef>
              <a:defRPr/>
            </a:pPr>
            <a:endParaRPr lang="en-GB" b="0" dirty="0"/>
          </a:p>
          <a:p>
            <a:pPr marL="92075">
              <a:defRPr/>
            </a:pPr>
            <a:endParaRPr lang="en-GB" dirty="0"/>
          </a:p>
          <a:p>
            <a:pPr marL="92075">
              <a:defRPr/>
            </a:pPr>
            <a:endParaRPr lang="en-GB" dirty="0"/>
          </a:p>
          <a:p>
            <a:pPr marL="92075">
              <a:defRPr/>
            </a:pPr>
            <a:endParaRPr lang="en-GB" dirty="0"/>
          </a:p>
          <a:p>
            <a:pPr marL="92075">
              <a:defRPr/>
            </a:pPr>
            <a:endParaRPr lang="en-GB" dirty="0"/>
          </a:p>
          <a:p>
            <a:pPr marL="92075">
              <a:defRPr/>
            </a:pPr>
            <a:endParaRPr lang="en-GB" dirty="0"/>
          </a:p>
          <a:p>
            <a:pPr marL="92075">
              <a:defRPr/>
            </a:pPr>
            <a:endParaRPr lang="en-GB" dirty="0"/>
          </a:p>
          <a:p>
            <a:pPr marL="92075">
              <a:defRPr/>
            </a:pPr>
            <a:endParaRPr lang="en-GB" sz="2000" b="0" dirty="0"/>
          </a:p>
        </p:txBody>
      </p:sp>
      <p:pic>
        <p:nvPicPr>
          <p:cNvPr id="16388" name="Picture 3" descr="Z:\S1_ShelterMeeting\SM10a\SM10a Presentations FINAL\26 Wed Presentations\TS_Day_10a - 0950_Evenproducts_ Jenny Rohde_v2.pps.jpg"/>
          <p:cNvPicPr>
            <a:picLocks noChangeAspect="1" noChangeArrowheads="1"/>
          </p:cNvPicPr>
          <p:nvPr/>
        </p:nvPicPr>
        <p:blipFill>
          <a:blip r:embed="rId2" cstate="print"/>
          <a:srcRect/>
          <a:stretch>
            <a:fillRect/>
          </a:stretch>
        </p:blipFill>
        <p:spPr bwMode="auto">
          <a:xfrm>
            <a:off x="4413250" y="4902200"/>
            <a:ext cx="2360613" cy="1778000"/>
          </a:xfrm>
          <a:prstGeom prst="rect">
            <a:avLst/>
          </a:prstGeom>
          <a:noFill/>
          <a:ln w="9525">
            <a:noFill/>
            <a:miter lim="800000"/>
            <a:headEnd/>
            <a:tailEnd/>
          </a:ln>
        </p:spPr>
      </p:pic>
      <p:pic>
        <p:nvPicPr>
          <p:cNvPr id="16389" name="Picture 4" descr="Z:\S1_ShelterMeeting\SM10a\SM10a Presentations FINAL\26 Wed Presentations\TS_Day_10a - 1000_H.-Sheikh-Nor-ud-Din-&amp;-Sons_Farhaj Sarwar.exe.jpg"/>
          <p:cNvPicPr>
            <a:picLocks noChangeAspect="1" noChangeArrowheads="1"/>
          </p:cNvPicPr>
          <p:nvPr/>
        </p:nvPicPr>
        <p:blipFill>
          <a:blip r:embed="rId3" cstate="print"/>
          <a:srcRect/>
          <a:stretch>
            <a:fillRect/>
          </a:stretch>
        </p:blipFill>
        <p:spPr bwMode="auto">
          <a:xfrm>
            <a:off x="2344738" y="4902200"/>
            <a:ext cx="2068512" cy="1811338"/>
          </a:xfrm>
          <a:prstGeom prst="rect">
            <a:avLst/>
          </a:prstGeom>
          <a:noFill/>
          <a:ln w="9525">
            <a:noFill/>
            <a:miter lim="800000"/>
            <a:headEnd/>
            <a:tailEnd/>
          </a:ln>
        </p:spPr>
      </p:pic>
      <p:pic>
        <p:nvPicPr>
          <p:cNvPr id="16390" name="Picture 5" descr="Z:\S1_ShelterMeeting\SM10a\SM10a Presentations FINAL\26 Wed Presentations\TS_Day_10a - 1010_Maddel International_Alan McGaw.pptx.jpg"/>
          <p:cNvPicPr>
            <a:picLocks noChangeAspect="1" noChangeArrowheads="1"/>
          </p:cNvPicPr>
          <p:nvPr/>
        </p:nvPicPr>
        <p:blipFill>
          <a:blip r:embed="rId4" cstate="print"/>
          <a:srcRect/>
          <a:stretch>
            <a:fillRect/>
          </a:stretch>
        </p:blipFill>
        <p:spPr bwMode="auto">
          <a:xfrm>
            <a:off x="6762750" y="4902200"/>
            <a:ext cx="2381250" cy="1781175"/>
          </a:xfrm>
          <a:prstGeom prst="rect">
            <a:avLst/>
          </a:prstGeom>
          <a:noFill/>
          <a:ln w="9525">
            <a:noFill/>
            <a:miter lim="800000"/>
            <a:headEnd/>
            <a:tailEnd/>
          </a:ln>
        </p:spPr>
      </p:pic>
      <p:pic>
        <p:nvPicPr>
          <p:cNvPr id="16391" name="Picture 6" descr="Z:\S1_ShelterMeeting\SM10a\SM10a Presentations FINAL\26 Wed Presentations\TS_Day_10a - 1020_Losberger_Frank Merks.pps.jpg"/>
          <p:cNvPicPr>
            <a:picLocks noChangeAspect="1" noChangeArrowheads="1"/>
          </p:cNvPicPr>
          <p:nvPr/>
        </p:nvPicPr>
        <p:blipFill>
          <a:blip r:embed="rId5" cstate="print"/>
          <a:srcRect/>
          <a:stretch>
            <a:fillRect/>
          </a:stretch>
        </p:blipFill>
        <p:spPr bwMode="auto">
          <a:xfrm>
            <a:off x="4381500" y="3216275"/>
            <a:ext cx="2381250" cy="1657350"/>
          </a:xfrm>
          <a:prstGeom prst="rect">
            <a:avLst/>
          </a:prstGeom>
          <a:noFill/>
          <a:ln w="9525">
            <a:noFill/>
            <a:miter lim="800000"/>
            <a:headEnd/>
            <a:tailEnd/>
          </a:ln>
        </p:spPr>
      </p:pic>
      <p:pic>
        <p:nvPicPr>
          <p:cNvPr id="16392" name="Picture 7" descr="Z:\S1_ShelterMeeting\SM10a\SM10a Presentations FINAL\26 Wed Presentations\TS_Day_10a - 1030_Worldwide Shelters_Ryan Huddock.ppt.jpg"/>
          <p:cNvPicPr>
            <a:picLocks noChangeAspect="1" noChangeArrowheads="1"/>
          </p:cNvPicPr>
          <p:nvPr/>
        </p:nvPicPr>
        <p:blipFill>
          <a:blip r:embed="rId6" cstate="print"/>
          <a:srcRect/>
          <a:stretch>
            <a:fillRect/>
          </a:stretch>
        </p:blipFill>
        <p:spPr bwMode="auto">
          <a:xfrm>
            <a:off x="6773863" y="3092450"/>
            <a:ext cx="2381250" cy="1781175"/>
          </a:xfrm>
          <a:prstGeom prst="rect">
            <a:avLst/>
          </a:prstGeom>
          <a:noFill/>
          <a:ln w="9525">
            <a:noFill/>
            <a:miter lim="800000"/>
            <a:headEnd/>
            <a:tailEnd/>
          </a:ln>
        </p:spPr>
      </p:pic>
      <p:pic>
        <p:nvPicPr>
          <p:cNvPr id="16393" name="Picture 12"/>
          <p:cNvPicPr>
            <a:picLocks noChangeAspect="1" noChangeArrowheads="1"/>
          </p:cNvPicPr>
          <p:nvPr/>
        </p:nvPicPr>
        <p:blipFill>
          <a:blip r:embed="rId7" cstate="print"/>
          <a:srcRect/>
          <a:stretch>
            <a:fillRect/>
          </a:stretch>
        </p:blipFill>
        <p:spPr bwMode="auto">
          <a:xfrm>
            <a:off x="-39688" y="5732463"/>
            <a:ext cx="1800226" cy="696912"/>
          </a:xfrm>
          <a:prstGeom prst="rect">
            <a:avLst/>
          </a:prstGeom>
          <a:noFill/>
          <a:ln w="9525">
            <a:noFill/>
            <a:miter lim="800000"/>
            <a:headEnd/>
            <a:tailEnd/>
          </a:ln>
        </p:spPr>
      </p:pic>
      <p:pic>
        <p:nvPicPr>
          <p:cNvPr id="16394" name="Picture 3"/>
          <p:cNvPicPr>
            <a:picLocks noChangeAspect="1" noChangeArrowheads="1"/>
          </p:cNvPicPr>
          <p:nvPr/>
        </p:nvPicPr>
        <p:blipFill>
          <a:blip r:embed="rId8" cstate="print"/>
          <a:srcRect/>
          <a:stretch>
            <a:fillRect/>
          </a:stretch>
        </p:blipFill>
        <p:spPr bwMode="auto">
          <a:xfrm>
            <a:off x="-28575" y="3133725"/>
            <a:ext cx="1720850" cy="603250"/>
          </a:xfrm>
          <a:prstGeom prst="rect">
            <a:avLst/>
          </a:prstGeom>
          <a:noFill/>
          <a:ln w="9525">
            <a:noFill/>
            <a:miter lim="800000"/>
            <a:headEnd/>
            <a:tailEnd/>
          </a:ln>
        </p:spPr>
      </p:pic>
      <p:pic>
        <p:nvPicPr>
          <p:cNvPr id="16395" name="Picture 5"/>
          <p:cNvPicPr>
            <a:picLocks noChangeAspect="1" noChangeArrowheads="1"/>
          </p:cNvPicPr>
          <p:nvPr/>
        </p:nvPicPr>
        <p:blipFill>
          <a:blip r:embed="rId9" cstate="print"/>
          <a:srcRect/>
          <a:stretch>
            <a:fillRect/>
          </a:stretch>
        </p:blipFill>
        <p:spPr bwMode="auto">
          <a:xfrm>
            <a:off x="-42863" y="4105275"/>
            <a:ext cx="1662113" cy="522288"/>
          </a:xfrm>
          <a:prstGeom prst="rect">
            <a:avLst/>
          </a:prstGeom>
          <a:noFill/>
          <a:ln w="9525">
            <a:noFill/>
            <a:miter lim="800000"/>
            <a:headEnd/>
            <a:tailEnd/>
          </a:ln>
        </p:spPr>
      </p:pic>
      <p:pic>
        <p:nvPicPr>
          <p:cNvPr id="16396" name="Picture 6"/>
          <p:cNvPicPr>
            <a:picLocks noChangeAspect="1" noChangeArrowheads="1"/>
          </p:cNvPicPr>
          <p:nvPr/>
        </p:nvPicPr>
        <p:blipFill>
          <a:blip r:embed="rId10" cstate="print"/>
          <a:srcRect l="5803"/>
          <a:stretch>
            <a:fillRect/>
          </a:stretch>
        </p:blipFill>
        <p:spPr bwMode="auto">
          <a:xfrm>
            <a:off x="-6350" y="2205038"/>
            <a:ext cx="1652588" cy="650875"/>
          </a:xfrm>
          <a:prstGeom prst="rect">
            <a:avLst/>
          </a:prstGeom>
          <a:noFill/>
          <a:ln w="9525">
            <a:noFill/>
            <a:miter lim="800000"/>
            <a:headEnd/>
            <a:tailEnd/>
          </a:ln>
        </p:spPr>
      </p:pic>
      <p:pic>
        <p:nvPicPr>
          <p:cNvPr id="16397" name="Picture 8"/>
          <p:cNvPicPr>
            <a:picLocks noChangeAspect="1" noChangeArrowheads="1"/>
          </p:cNvPicPr>
          <p:nvPr/>
        </p:nvPicPr>
        <p:blipFill>
          <a:blip r:embed="rId11" cstate="print"/>
          <a:srcRect/>
          <a:stretch>
            <a:fillRect/>
          </a:stretch>
        </p:blipFill>
        <p:spPr bwMode="auto">
          <a:xfrm>
            <a:off x="320675" y="4902200"/>
            <a:ext cx="1066800" cy="523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ChangeArrowheads="1"/>
          </p:cNvSpPr>
          <p:nvPr/>
        </p:nvSpPr>
        <p:spPr bwMode="auto">
          <a:xfrm>
            <a:off x="1651000" y="-31750"/>
            <a:ext cx="7280275" cy="646113"/>
          </a:xfrm>
          <a:prstGeom prst="rect">
            <a:avLst/>
          </a:prstGeom>
          <a:noFill/>
          <a:ln w="9525">
            <a:noFill/>
            <a:miter lim="800000"/>
            <a:headEnd/>
            <a:tailEnd/>
          </a:ln>
        </p:spPr>
        <p:txBody>
          <a:bodyPr anchor="ctr">
            <a:spAutoFit/>
          </a:bodyPr>
          <a:lstStyle/>
          <a:p>
            <a:r>
              <a:rPr lang="en-GB" sz="3600" dirty="0">
                <a:solidFill>
                  <a:schemeClr val="bg1"/>
                </a:solidFill>
              </a:rPr>
              <a:t>2</a:t>
            </a:r>
            <a:r>
              <a:rPr lang="en-GB" sz="3600" dirty="0" smtClean="0">
                <a:solidFill>
                  <a:schemeClr val="bg1"/>
                </a:solidFill>
              </a:rPr>
              <a:t>. </a:t>
            </a:r>
            <a:r>
              <a:rPr lang="en-GB" sz="3600" dirty="0">
                <a:solidFill>
                  <a:schemeClr val="bg1"/>
                </a:solidFill>
              </a:rPr>
              <a:t>The project so far</a:t>
            </a:r>
          </a:p>
        </p:txBody>
      </p:sp>
      <p:sp>
        <p:nvSpPr>
          <p:cNvPr id="12291" name="Text Box 19"/>
          <p:cNvSpPr txBox="1">
            <a:spLocks noChangeArrowheads="1"/>
          </p:cNvSpPr>
          <p:nvPr/>
        </p:nvSpPr>
        <p:spPr bwMode="auto">
          <a:xfrm>
            <a:off x="1568450" y="712788"/>
            <a:ext cx="7173913" cy="4389437"/>
          </a:xfrm>
          <a:prstGeom prst="rect">
            <a:avLst/>
          </a:prstGeom>
          <a:noFill/>
          <a:ln w="9525">
            <a:noFill/>
            <a:miter lim="800000"/>
            <a:headEnd/>
            <a:tailEnd/>
          </a:ln>
        </p:spPr>
        <p:txBody>
          <a:bodyPr>
            <a:spAutoFit/>
          </a:bodyPr>
          <a:lstStyle/>
          <a:p>
            <a:pPr>
              <a:lnSpc>
                <a:spcPct val="80000"/>
              </a:lnSpc>
              <a:spcBef>
                <a:spcPts val="0"/>
              </a:spcBef>
              <a:defRPr/>
            </a:pPr>
            <a:endParaRPr lang="en-GB" dirty="0">
              <a:solidFill>
                <a:schemeClr val="tx1">
                  <a:lumMod val="65000"/>
                  <a:lumOff val="35000"/>
                </a:schemeClr>
              </a:solidFill>
            </a:endParaRPr>
          </a:p>
          <a:p>
            <a:pPr marL="514350" indent="-428625">
              <a:lnSpc>
                <a:spcPct val="80000"/>
              </a:lnSpc>
              <a:spcBef>
                <a:spcPts val="0"/>
              </a:spcBef>
              <a:buFont typeface="Arial" pitchFamily="34" charset="0"/>
              <a:buChar char="•"/>
              <a:defRPr/>
            </a:pPr>
            <a:r>
              <a:rPr lang="en-US" b="0" dirty="0"/>
              <a:t>Standards are in development and are in the process of </a:t>
            </a:r>
            <a:r>
              <a:rPr lang="en-US" b="0" dirty="0" err="1"/>
              <a:t>finalisation</a:t>
            </a:r>
            <a:endParaRPr lang="en-US" b="0" dirty="0"/>
          </a:p>
          <a:p>
            <a:pPr marL="514350" indent="-428625">
              <a:lnSpc>
                <a:spcPct val="80000"/>
              </a:lnSpc>
              <a:spcBef>
                <a:spcPts val="0"/>
              </a:spcBef>
              <a:buFont typeface="Arial" pitchFamily="34" charset="0"/>
              <a:buChar char="•"/>
              <a:defRPr/>
            </a:pPr>
            <a:endParaRPr lang="en-US" b="0" dirty="0"/>
          </a:p>
          <a:p>
            <a:pPr marL="514350" indent="-428625">
              <a:lnSpc>
                <a:spcPct val="80000"/>
              </a:lnSpc>
              <a:spcBef>
                <a:spcPts val="0"/>
              </a:spcBef>
              <a:buFont typeface="Arial" pitchFamily="34" charset="0"/>
              <a:buChar char="•"/>
              <a:defRPr/>
            </a:pPr>
            <a:endParaRPr lang="en-US" b="0" dirty="0"/>
          </a:p>
          <a:p>
            <a:pPr marL="514350" indent="-428625">
              <a:lnSpc>
                <a:spcPct val="80000"/>
              </a:lnSpc>
              <a:spcBef>
                <a:spcPts val="0"/>
              </a:spcBef>
              <a:defRPr/>
            </a:pPr>
            <a:endParaRPr lang="en-GB" b="0" dirty="0"/>
          </a:p>
          <a:p>
            <a:pPr marL="92075">
              <a:defRPr/>
            </a:pPr>
            <a:endParaRPr lang="en-GB" dirty="0"/>
          </a:p>
          <a:p>
            <a:pPr marL="92075">
              <a:defRPr/>
            </a:pPr>
            <a:endParaRPr lang="en-GB" dirty="0"/>
          </a:p>
          <a:p>
            <a:pPr marL="92075">
              <a:defRPr/>
            </a:pPr>
            <a:endParaRPr lang="en-GB" dirty="0"/>
          </a:p>
          <a:p>
            <a:pPr marL="92075">
              <a:defRPr/>
            </a:pPr>
            <a:endParaRPr lang="en-GB" dirty="0"/>
          </a:p>
          <a:p>
            <a:pPr marL="92075">
              <a:defRPr/>
            </a:pPr>
            <a:endParaRPr lang="en-GB" dirty="0"/>
          </a:p>
          <a:p>
            <a:pPr marL="92075">
              <a:defRPr/>
            </a:pPr>
            <a:endParaRPr lang="en-GB" dirty="0"/>
          </a:p>
          <a:p>
            <a:pPr marL="92075">
              <a:defRPr/>
            </a:pPr>
            <a:endParaRPr lang="en-GB" sz="2000" b="0" dirty="0"/>
          </a:p>
        </p:txBody>
      </p:sp>
      <p:pic>
        <p:nvPicPr>
          <p:cNvPr id="17412" name="Picture 2"/>
          <p:cNvPicPr>
            <a:picLocks noChangeAspect="1" noChangeArrowheads="1"/>
          </p:cNvPicPr>
          <p:nvPr/>
        </p:nvPicPr>
        <p:blipFill>
          <a:blip r:embed="rId2" cstate="print"/>
          <a:srcRect/>
          <a:stretch>
            <a:fillRect/>
          </a:stretch>
        </p:blipFill>
        <p:spPr bwMode="auto">
          <a:xfrm>
            <a:off x="4211638" y="3200400"/>
            <a:ext cx="4932362" cy="3481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9"/>
          <p:cNvSpPr txBox="1">
            <a:spLocks noChangeArrowheads="1"/>
          </p:cNvSpPr>
          <p:nvPr/>
        </p:nvSpPr>
        <p:spPr bwMode="auto">
          <a:xfrm>
            <a:off x="1789113" y="466725"/>
            <a:ext cx="7315200" cy="3908762"/>
          </a:xfrm>
          <a:prstGeom prst="rect">
            <a:avLst/>
          </a:prstGeom>
          <a:noFill/>
          <a:ln w="9525">
            <a:noFill/>
            <a:miter lim="800000"/>
            <a:headEnd/>
            <a:tailEnd/>
          </a:ln>
        </p:spPr>
        <p:txBody>
          <a:bodyPr>
            <a:spAutoFit/>
          </a:bodyPr>
          <a:lstStyle/>
          <a:p>
            <a:pPr marL="92075">
              <a:defRPr/>
            </a:pPr>
            <a:endParaRPr lang="en-GB" sz="2000" dirty="0" smtClean="0"/>
          </a:p>
          <a:p>
            <a:pPr marL="539750" lvl="1" indent="-539750">
              <a:buFontTx/>
              <a:buAutoNum type="arabicPeriod"/>
              <a:defRPr/>
            </a:pPr>
            <a:r>
              <a:rPr lang="en-GB" b="0" dirty="0" smtClean="0"/>
              <a:t>Definitions</a:t>
            </a:r>
            <a:endParaRPr lang="en-GB" b="0" dirty="0"/>
          </a:p>
          <a:p>
            <a:pPr marL="539750" lvl="1" indent="-539750">
              <a:buFontTx/>
              <a:buAutoNum type="arabicPeriod"/>
              <a:defRPr/>
            </a:pPr>
            <a:endParaRPr lang="en-GB" b="0" dirty="0"/>
          </a:p>
          <a:p>
            <a:pPr marL="539750" lvl="1" indent="-539750">
              <a:buFontTx/>
              <a:buAutoNum type="arabicPeriod"/>
              <a:defRPr/>
            </a:pPr>
            <a:r>
              <a:rPr lang="en-GB" b="0" dirty="0"/>
              <a:t>The project so far</a:t>
            </a:r>
          </a:p>
          <a:p>
            <a:pPr marL="539750" indent="-539750">
              <a:defRPr/>
            </a:pPr>
            <a:endParaRPr lang="en-GB" b="0" dirty="0"/>
          </a:p>
          <a:p>
            <a:pPr marL="539750" indent="-539750">
              <a:defRPr/>
            </a:pPr>
            <a:r>
              <a:rPr lang="en-GB" b="0" dirty="0"/>
              <a:t>4. 	The evaluation at Kemble</a:t>
            </a:r>
          </a:p>
          <a:p>
            <a:pPr marL="539750" indent="-539750">
              <a:defRPr/>
            </a:pPr>
            <a:endParaRPr lang="en-GB" b="0" dirty="0"/>
          </a:p>
          <a:p>
            <a:pPr marL="539750" indent="-539750">
              <a:defRPr/>
            </a:pPr>
            <a:r>
              <a:rPr lang="en-GB" b="0" dirty="0"/>
              <a:t>5. 	Conclusion</a:t>
            </a:r>
          </a:p>
          <a:p>
            <a:pPr marL="539750" indent="-539750">
              <a:buFontTx/>
              <a:buAutoNum type="arabicPeriod"/>
              <a:defRPr/>
            </a:pPr>
            <a:endParaRPr lang="en-GB" sz="2000" b="0" dirty="0">
              <a:solidFill>
                <a:srgbClr val="FF0000"/>
              </a:solidFill>
            </a:endParaRPr>
          </a:p>
          <a:p>
            <a:pPr marL="92075">
              <a:defRPr/>
            </a:pPr>
            <a:endParaRPr lang="en-GB" sz="2000" b="0" dirty="0"/>
          </a:p>
          <a:p>
            <a:pPr marL="92075">
              <a:defRPr/>
            </a:pPr>
            <a:endParaRPr lang="en-GB" sz="2000" b="0" dirty="0"/>
          </a:p>
        </p:txBody>
      </p:sp>
      <p:cxnSp>
        <p:nvCxnSpPr>
          <p:cNvPr id="18436" name="Straight Connector 22"/>
          <p:cNvCxnSpPr>
            <a:cxnSpLocks noChangeShapeType="1"/>
          </p:cNvCxnSpPr>
          <p:nvPr/>
        </p:nvCxnSpPr>
        <p:spPr bwMode="auto">
          <a:xfrm>
            <a:off x="1200150" y="2707663"/>
            <a:ext cx="7942263" cy="0"/>
          </a:xfrm>
          <a:prstGeom prst="line">
            <a:avLst/>
          </a:prstGeom>
          <a:noFill/>
          <a:ln w="28575" algn="ctr">
            <a:solidFill>
              <a:srgbClr val="DE891B"/>
            </a:solidFill>
            <a:round/>
            <a:headEnd/>
            <a:tailEnd/>
          </a:ln>
        </p:spPr>
      </p:cxnSp>
      <p:pic>
        <p:nvPicPr>
          <p:cNvPr id="18437" name="Picture 2" descr="Z:\S1_ShelterMeeting\SM10b\Graphics\Icons\Bullhorn-icon-(orange).png"/>
          <p:cNvPicPr>
            <a:picLocks noChangeAspect="1" noChangeArrowheads="1"/>
          </p:cNvPicPr>
          <p:nvPr/>
        </p:nvPicPr>
        <p:blipFill>
          <a:blip r:embed="rId3" cstate="print"/>
          <a:srcRect/>
          <a:stretch>
            <a:fillRect/>
          </a:stretch>
        </p:blipFill>
        <p:spPr bwMode="auto">
          <a:xfrm>
            <a:off x="1212850" y="2288563"/>
            <a:ext cx="515938" cy="285750"/>
          </a:xfrm>
          <a:prstGeom prst="rect">
            <a:avLst/>
          </a:prstGeom>
          <a:noFill/>
          <a:ln w="9525">
            <a:noFill/>
            <a:miter lim="800000"/>
            <a:headEnd/>
            <a:tailEnd/>
          </a:ln>
        </p:spPr>
      </p:pic>
      <p:sp>
        <p:nvSpPr>
          <p:cNvPr id="7" name="Rectangle 3"/>
          <p:cNvSpPr>
            <a:spLocks noChangeArrowheads="1"/>
          </p:cNvSpPr>
          <p:nvPr/>
        </p:nvSpPr>
        <p:spPr bwMode="auto">
          <a:xfrm>
            <a:off x="1360488" y="-36513"/>
            <a:ext cx="7280275" cy="646113"/>
          </a:xfrm>
          <a:prstGeom prst="rect">
            <a:avLst/>
          </a:prstGeom>
          <a:noFill/>
          <a:ln w="9525">
            <a:noFill/>
            <a:miter lim="800000"/>
            <a:headEnd/>
            <a:tailEnd/>
          </a:ln>
        </p:spPr>
        <p:txBody>
          <a:bodyPr anchor="ctr">
            <a:spAutoFit/>
          </a:bodyPr>
          <a:lstStyle/>
          <a:p>
            <a:pPr marL="177800"/>
            <a:r>
              <a:rPr lang="en-GB" sz="3600" dirty="0" smtClean="0">
                <a:solidFill>
                  <a:schemeClr val="bg1"/>
                </a:solidFill>
              </a:rPr>
              <a:t>Content of this presentation</a:t>
            </a:r>
            <a:endParaRPr lang="en-GB" sz="3600" b="0" dirty="0">
              <a:solidFill>
                <a:schemeClr val="bg1"/>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ChangeArrowheads="1"/>
          </p:cNvSpPr>
          <p:nvPr/>
        </p:nvSpPr>
        <p:spPr bwMode="auto">
          <a:xfrm>
            <a:off x="1651000" y="-31750"/>
            <a:ext cx="7280275" cy="646113"/>
          </a:xfrm>
          <a:prstGeom prst="rect">
            <a:avLst/>
          </a:prstGeom>
          <a:noFill/>
          <a:ln w="9525">
            <a:noFill/>
            <a:miter lim="800000"/>
            <a:headEnd/>
            <a:tailEnd/>
          </a:ln>
        </p:spPr>
        <p:txBody>
          <a:bodyPr anchor="ctr">
            <a:spAutoFit/>
          </a:bodyPr>
          <a:lstStyle/>
          <a:p>
            <a:r>
              <a:rPr lang="en-US" sz="3600" dirty="0">
                <a:solidFill>
                  <a:schemeClr val="bg1"/>
                </a:solidFill>
              </a:rPr>
              <a:t>3</a:t>
            </a:r>
            <a:r>
              <a:rPr lang="en-US" sz="3600" dirty="0" smtClean="0">
                <a:solidFill>
                  <a:schemeClr val="bg1"/>
                </a:solidFill>
              </a:rPr>
              <a:t>. </a:t>
            </a:r>
            <a:r>
              <a:rPr lang="en-US" sz="3600" dirty="0">
                <a:solidFill>
                  <a:schemeClr val="bg1"/>
                </a:solidFill>
              </a:rPr>
              <a:t>The evaluation at Kemble</a:t>
            </a:r>
            <a:endParaRPr lang="en-GB" sz="3600" dirty="0">
              <a:solidFill>
                <a:schemeClr val="bg1"/>
              </a:solidFill>
            </a:endParaRPr>
          </a:p>
        </p:txBody>
      </p:sp>
      <p:sp>
        <p:nvSpPr>
          <p:cNvPr id="12291" name="Text Box 19"/>
          <p:cNvSpPr txBox="1">
            <a:spLocks noChangeArrowheads="1"/>
          </p:cNvSpPr>
          <p:nvPr/>
        </p:nvSpPr>
        <p:spPr bwMode="auto">
          <a:xfrm>
            <a:off x="1568450" y="712788"/>
            <a:ext cx="7173913" cy="5865812"/>
          </a:xfrm>
          <a:prstGeom prst="rect">
            <a:avLst/>
          </a:prstGeom>
          <a:noFill/>
          <a:ln w="9525">
            <a:noFill/>
            <a:miter lim="800000"/>
            <a:headEnd/>
            <a:tailEnd/>
          </a:ln>
        </p:spPr>
        <p:txBody>
          <a:bodyPr>
            <a:spAutoFit/>
          </a:bodyPr>
          <a:lstStyle/>
          <a:p>
            <a:pPr>
              <a:lnSpc>
                <a:spcPct val="80000"/>
              </a:lnSpc>
              <a:spcBef>
                <a:spcPts val="0"/>
              </a:spcBef>
              <a:defRPr/>
            </a:pPr>
            <a:endParaRPr lang="en-GB" dirty="0">
              <a:solidFill>
                <a:schemeClr val="tx1">
                  <a:lumMod val="65000"/>
                  <a:lumOff val="35000"/>
                </a:schemeClr>
              </a:solidFill>
            </a:endParaRPr>
          </a:p>
          <a:p>
            <a:pPr marL="514350" indent="-428625">
              <a:lnSpc>
                <a:spcPct val="80000"/>
              </a:lnSpc>
              <a:spcBef>
                <a:spcPts val="0"/>
              </a:spcBef>
              <a:buFont typeface="Arial" pitchFamily="34" charset="0"/>
              <a:buChar char="•"/>
              <a:defRPr/>
            </a:pPr>
            <a:r>
              <a:rPr lang="en-US" b="0" dirty="0"/>
              <a:t>Focused evaluation of two shelters at the DFID facility in Kemble, UK</a:t>
            </a:r>
          </a:p>
          <a:p>
            <a:pPr marL="514350" indent="-428625">
              <a:lnSpc>
                <a:spcPct val="80000"/>
              </a:lnSpc>
              <a:spcBef>
                <a:spcPts val="0"/>
              </a:spcBef>
              <a:buFont typeface="Arial" pitchFamily="34" charset="0"/>
              <a:buChar char="•"/>
              <a:defRPr/>
            </a:pPr>
            <a:endParaRPr lang="en-US" b="0" dirty="0"/>
          </a:p>
          <a:p>
            <a:pPr marL="514350" indent="-428625">
              <a:lnSpc>
                <a:spcPct val="80000"/>
              </a:lnSpc>
              <a:spcBef>
                <a:spcPts val="0"/>
              </a:spcBef>
              <a:buFont typeface="Arial" pitchFamily="34" charset="0"/>
              <a:buChar char="•"/>
              <a:defRPr/>
            </a:pPr>
            <a:r>
              <a:rPr lang="en-US" b="0" dirty="0"/>
              <a:t>Wide participation from the humanitarian, private and academic sectors</a:t>
            </a:r>
          </a:p>
          <a:p>
            <a:pPr marL="514350" indent="-428625">
              <a:lnSpc>
                <a:spcPct val="80000"/>
              </a:lnSpc>
              <a:spcBef>
                <a:spcPts val="0"/>
              </a:spcBef>
              <a:buFont typeface="Arial" pitchFamily="34" charset="0"/>
              <a:buChar char="•"/>
              <a:defRPr/>
            </a:pPr>
            <a:endParaRPr lang="en-US" b="0" dirty="0"/>
          </a:p>
          <a:p>
            <a:pPr marL="514350" indent="-428625">
              <a:lnSpc>
                <a:spcPct val="80000"/>
              </a:lnSpc>
              <a:spcBef>
                <a:spcPts val="0"/>
              </a:spcBef>
              <a:buFont typeface="Arial" pitchFamily="34" charset="0"/>
              <a:buChar char="•"/>
              <a:defRPr/>
            </a:pPr>
            <a:r>
              <a:rPr lang="en-US" b="0" dirty="0"/>
              <a:t>Expert commentary on the displayed shelters </a:t>
            </a:r>
          </a:p>
          <a:p>
            <a:pPr marL="514350" indent="-428625">
              <a:lnSpc>
                <a:spcPct val="80000"/>
              </a:lnSpc>
              <a:spcBef>
                <a:spcPts val="0"/>
              </a:spcBef>
              <a:buFont typeface="Arial" pitchFamily="34" charset="0"/>
              <a:buChar char="•"/>
              <a:defRPr/>
            </a:pPr>
            <a:endParaRPr lang="en-US" b="0" dirty="0"/>
          </a:p>
          <a:p>
            <a:pPr marL="514350" indent="-428625">
              <a:lnSpc>
                <a:spcPct val="80000"/>
              </a:lnSpc>
              <a:spcBef>
                <a:spcPts val="0"/>
              </a:spcBef>
              <a:buFont typeface="Arial" pitchFamily="34" charset="0"/>
              <a:buChar char="•"/>
              <a:defRPr/>
            </a:pPr>
            <a:endParaRPr lang="en-US" b="0" dirty="0"/>
          </a:p>
          <a:p>
            <a:pPr marL="514350" indent="-428625">
              <a:lnSpc>
                <a:spcPct val="80000"/>
              </a:lnSpc>
              <a:spcBef>
                <a:spcPts val="0"/>
              </a:spcBef>
              <a:defRPr/>
            </a:pPr>
            <a:endParaRPr lang="en-GB" b="0" dirty="0"/>
          </a:p>
          <a:p>
            <a:pPr marL="92075">
              <a:defRPr/>
            </a:pPr>
            <a:endParaRPr lang="en-GB" dirty="0"/>
          </a:p>
          <a:p>
            <a:pPr marL="92075">
              <a:defRPr/>
            </a:pPr>
            <a:endParaRPr lang="en-GB" dirty="0"/>
          </a:p>
          <a:p>
            <a:pPr marL="92075">
              <a:defRPr/>
            </a:pPr>
            <a:endParaRPr lang="en-GB" dirty="0"/>
          </a:p>
          <a:p>
            <a:pPr marL="92075">
              <a:defRPr/>
            </a:pPr>
            <a:endParaRPr lang="en-GB" dirty="0"/>
          </a:p>
          <a:p>
            <a:pPr marL="92075">
              <a:defRPr/>
            </a:pPr>
            <a:endParaRPr lang="en-GB" dirty="0"/>
          </a:p>
          <a:p>
            <a:pPr marL="92075">
              <a:defRPr/>
            </a:pPr>
            <a:endParaRPr lang="en-GB" dirty="0"/>
          </a:p>
          <a:p>
            <a:pPr marL="92075">
              <a:defRPr/>
            </a:pPr>
            <a:endParaRPr lang="en-GB" sz="2000" b="0" dirty="0"/>
          </a:p>
        </p:txBody>
      </p:sp>
      <p:pic>
        <p:nvPicPr>
          <p:cNvPr id="19460" name="Picture 3"/>
          <p:cNvPicPr>
            <a:picLocks noChangeAspect="1" noChangeArrowheads="1"/>
          </p:cNvPicPr>
          <p:nvPr/>
        </p:nvPicPr>
        <p:blipFill>
          <a:blip r:embed="rId2" cstate="print"/>
          <a:srcRect/>
          <a:stretch>
            <a:fillRect/>
          </a:stretch>
        </p:blipFill>
        <p:spPr bwMode="auto">
          <a:xfrm>
            <a:off x="3771900" y="3873500"/>
            <a:ext cx="5372100" cy="2809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ChangeArrowheads="1"/>
          </p:cNvSpPr>
          <p:nvPr/>
        </p:nvSpPr>
        <p:spPr bwMode="auto">
          <a:xfrm>
            <a:off x="1651000" y="-31750"/>
            <a:ext cx="7280275" cy="646113"/>
          </a:xfrm>
          <a:prstGeom prst="rect">
            <a:avLst/>
          </a:prstGeom>
          <a:noFill/>
          <a:ln w="9525">
            <a:noFill/>
            <a:miter lim="800000"/>
            <a:headEnd/>
            <a:tailEnd/>
          </a:ln>
        </p:spPr>
        <p:txBody>
          <a:bodyPr anchor="ctr">
            <a:spAutoFit/>
          </a:bodyPr>
          <a:lstStyle/>
          <a:p>
            <a:r>
              <a:rPr lang="en-US" sz="3600" dirty="0">
                <a:solidFill>
                  <a:schemeClr val="bg1"/>
                </a:solidFill>
              </a:rPr>
              <a:t>3</a:t>
            </a:r>
            <a:r>
              <a:rPr lang="en-US" sz="3600" dirty="0" smtClean="0">
                <a:solidFill>
                  <a:schemeClr val="bg1"/>
                </a:solidFill>
              </a:rPr>
              <a:t>. </a:t>
            </a:r>
            <a:r>
              <a:rPr lang="en-US" sz="3600" dirty="0">
                <a:solidFill>
                  <a:schemeClr val="bg1"/>
                </a:solidFill>
              </a:rPr>
              <a:t>The evaluation at Kemble</a:t>
            </a:r>
            <a:endParaRPr lang="en-GB" sz="3600" dirty="0">
              <a:solidFill>
                <a:schemeClr val="bg1"/>
              </a:solidFill>
            </a:endParaRPr>
          </a:p>
        </p:txBody>
      </p:sp>
      <p:sp>
        <p:nvSpPr>
          <p:cNvPr id="12291" name="Text Box 19"/>
          <p:cNvSpPr txBox="1">
            <a:spLocks noChangeArrowheads="1"/>
          </p:cNvSpPr>
          <p:nvPr/>
        </p:nvSpPr>
        <p:spPr bwMode="auto">
          <a:xfrm>
            <a:off x="1568450" y="712788"/>
            <a:ext cx="7173913" cy="6753225"/>
          </a:xfrm>
          <a:prstGeom prst="rect">
            <a:avLst/>
          </a:prstGeom>
          <a:noFill/>
          <a:ln w="9525">
            <a:noFill/>
            <a:miter lim="800000"/>
            <a:headEnd/>
            <a:tailEnd/>
          </a:ln>
        </p:spPr>
        <p:txBody>
          <a:bodyPr>
            <a:spAutoFit/>
          </a:bodyPr>
          <a:lstStyle/>
          <a:p>
            <a:pPr>
              <a:lnSpc>
                <a:spcPct val="80000"/>
              </a:lnSpc>
              <a:spcBef>
                <a:spcPts val="0"/>
              </a:spcBef>
              <a:defRPr/>
            </a:pPr>
            <a:endParaRPr lang="en-GB" dirty="0">
              <a:solidFill>
                <a:schemeClr val="tx1">
                  <a:lumMod val="65000"/>
                  <a:lumOff val="35000"/>
                </a:schemeClr>
              </a:solidFill>
            </a:endParaRPr>
          </a:p>
          <a:p>
            <a:pPr marL="514350" indent="-428625">
              <a:lnSpc>
                <a:spcPct val="80000"/>
              </a:lnSpc>
              <a:spcBef>
                <a:spcPts val="0"/>
              </a:spcBef>
              <a:defRPr/>
            </a:pPr>
            <a:r>
              <a:rPr lang="en-GB" dirty="0" smtClean="0"/>
              <a:t>Lessons learned</a:t>
            </a:r>
          </a:p>
          <a:p>
            <a:pPr marL="514350" indent="-428625">
              <a:lnSpc>
                <a:spcPct val="80000"/>
              </a:lnSpc>
              <a:spcBef>
                <a:spcPts val="0"/>
              </a:spcBef>
              <a:buFont typeface="Arial" pitchFamily="34" charset="0"/>
              <a:buChar char="•"/>
              <a:defRPr/>
            </a:pPr>
            <a:endParaRPr lang="en-GB" b="0" dirty="0" smtClean="0"/>
          </a:p>
          <a:p>
            <a:pPr marL="514350" indent="-428625">
              <a:lnSpc>
                <a:spcPct val="80000"/>
              </a:lnSpc>
              <a:spcBef>
                <a:spcPts val="0"/>
              </a:spcBef>
              <a:buFont typeface="Arial" pitchFamily="34" charset="0"/>
              <a:buChar char="•"/>
              <a:defRPr/>
            </a:pPr>
            <a:r>
              <a:rPr lang="en-GB" b="0" dirty="0" smtClean="0"/>
              <a:t>Upgradability options for hazard resistance are very important</a:t>
            </a:r>
          </a:p>
          <a:p>
            <a:pPr marL="514350" indent="-428625">
              <a:lnSpc>
                <a:spcPct val="80000"/>
              </a:lnSpc>
              <a:spcBef>
                <a:spcPts val="0"/>
              </a:spcBef>
              <a:buFont typeface="Arial" pitchFamily="34" charset="0"/>
              <a:buChar char="•"/>
              <a:defRPr/>
            </a:pPr>
            <a:endParaRPr lang="en-GB" b="0" dirty="0" smtClean="0"/>
          </a:p>
          <a:p>
            <a:pPr marL="514350" indent="-428625">
              <a:lnSpc>
                <a:spcPct val="80000"/>
              </a:lnSpc>
              <a:spcBef>
                <a:spcPts val="0"/>
              </a:spcBef>
              <a:buFont typeface="Arial" pitchFamily="34" charset="0"/>
              <a:buChar char="•"/>
              <a:defRPr/>
            </a:pPr>
            <a:r>
              <a:rPr lang="en-GB" b="0" dirty="0" smtClean="0"/>
              <a:t>Whole life cycle costs must be taken into account</a:t>
            </a:r>
          </a:p>
          <a:p>
            <a:pPr marL="514350" indent="-428625">
              <a:lnSpc>
                <a:spcPct val="80000"/>
              </a:lnSpc>
              <a:spcBef>
                <a:spcPts val="0"/>
              </a:spcBef>
              <a:buFont typeface="Arial" pitchFamily="34" charset="0"/>
              <a:buChar char="•"/>
              <a:defRPr/>
            </a:pPr>
            <a:endParaRPr lang="en-GB" b="0" dirty="0" smtClean="0"/>
          </a:p>
          <a:p>
            <a:pPr marL="514350" indent="-428625">
              <a:lnSpc>
                <a:spcPct val="80000"/>
              </a:lnSpc>
              <a:spcBef>
                <a:spcPts val="0"/>
              </a:spcBef>
              <a:buFont typeface="Arial" pitchFamily="34" charset="0"/>
              <a:buChar char="•"/>
              <a:defRPr/>
            </a:pPr>
            <a:r>
              <a:rPr lang="en-GB" b="0" dirty="0" smtClean="0"/>
              <a:t>Many organisations cannot afford a ‘super shelter’ that does everything</a:t>
            </a:r>
          </a:p>
          <a:p>
            <a:pPr marL="514350" indent="-428625">
              <a:lnSpc>
                <a:spcPct val="80000"/>
              </a:lnSpc>
              <a:spcBef>
                <a:spcPts val="0"/>
              </a:spcBef>
              <a:buFont typeface="Arial" pitchFamily="34" charset="0"/>
              <a:buChar char="•"/>
              <a:defRPr/>
            </a:pPr>
            <a:endParaRPr lang="en-US" b="0" dirty="0"/>
          </a:p>
          <a:p>
            <a:pPr marL="514350" indent="-428625">
              <a:lnSpc>
                <a:spcPct val="80000"/>
              </a:lnSpc>
              <a:spcBef>
                <a:spcPts val="0"/>
              </a:spcBef>
              <a:buFont typeface="Arial" pitchFamily="34" charset="0"/>
              <a:buChar char="•"/>
              <a:defRPr/>
            </a:pPr>
            <a:endParaRPr lang="en-US" b="0" dirty="0"/>
          </a:p>
          <a:p>
            <a:pPr marL="514350" indent="-428625">
              <a:lnSpc>
                <a:spcPct val="80000"/>
              </a:lnSpc>
              <a:spcBef>
                <a:spcPts val="0"/>
              </a:spcBef>
              <a:defRPr/>
            </a:pPr>
            <a:endParaRPr lang="en-GB" b="0" dirty="0"/>
          </a:p>
          <a:p>
            <a:pPr marL="92075">
              <a:defRPr/>
            </a:pPr>
            <a:endParaRPr lang="en-GB" dirty="0"/>
          </a:p>
          <a:p>
            <a:pPr marL="92075">
              <a:defRPr/>
            </a:pPr>
            <a:endParaRPr lang="en-GB" dirty="0"/>
          </a:p>
          <a:p>
            <a:pPr marL="92075">
              <a:defRPr/>
            </a:pPr>
            <a:endParaRPr lang="en-GB" dirty="0"/>
          </a:p>
          <a:p>
            <a:pPr marL="92075">
              <a:defRPr/>
            </a:pPr>
            <a:endParaRPr lang="en-GB" dirty="0"/>
          </a:p>
          <a:p>
            <a:pPr marL="92075">
              <a:defRPr/>
            </a:pPr>
            <a:endParaRPr lang="en-GB" dirty="0"/>
          </a:p>
          <a:p>
            <a:pPr marL="92075">
              <a:defRPr/>
            </a:pPr>
            <a:endParaRPr lang="en-GB" dirty="0"/>
          </a:p>
          <a:p>
            <a:pPr marL="92075">
              <a:defRPr/>
            </a:pPr>
            <a:endParaRPr lang="en-GB" sz="2000" b="0" dirty="0"/>
          </a:p>
        </p:txBody>
      </p:sp>
      <p:pic>
        <p:nvPicPr>
          <p:cNvPr id="20484" name="Picture 2"/>
          <p:cNvPicPr>
            <a:picLocks noChangeAspect="1" noChangeArrowheads="1"/>
          </p:cNvPicPr>
          <p:nvPr/>
        </p:nvPicPr>
        <p:blipFill>
          <a:blip r:embed="rId2" cstate="print"/>
          <a:srcRect t="5969"/>
          <a:stretch>
            <a:fillRect/>
          </a:stretch>
        </p:blipFill>
        <p:spPr bwMode="auto">
          <a:xfrm>
            <a:off x="5324475" y="4286250"/>
            <a:ext cx="3819525" cy="2395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9"/>
          <p:cNvSpPr txBox="1">
            <a:spLocks noChangeArrowheads="1"/>
          </p:cNvSpPr>
          <p:nvPr/>
        </p:nvSpPr>
        <p:spPr bwMode="auto">
          <a:xfrm>
            <a:off x="1789113" y="466725"/>
            <a:ext cx="7315200" cy="3970318"/>
          </a:xfrm>
          <a:prstGeom prst="rect">
            <a:avLst/>
          </a:prstGeom>
          <a:noFill/>
          <a:ln w="9525">
            <a:noFill/>
            <a:miter lim="800000"/>
            <a:headEnd/>
            <a:tailEnd/>
          </a:ln>
        </p:spPr>
        <p:txBody>
          <a:bodyPr>
            <a:spAutoFit/>
          </a:bodyPr>
          <a:lstStyle/>
          <a:p>
            <a:pPr marL="92075">
              <a:defRPr/>
            </a:pPr>
            <a:endParaRPr lang="en-GB" dirty="0"/>
          </a:p>
          <a:p>
            <a:pPr marL="539750" lvl="1" indent="-539750">
              <a:buFontTx/>
              <a:buAutoNum type="arabicPeriod"/>
              <a:defRPr/>
            </a:pPr>
            <a:r>
              <a:rPr lang="en-GB" b="0" dirty="0" smtClean="0"/>
              <a:t>Definitions</a:t>
            </a:r>
            <a:endParaRPr lang="en-GB" b="0" dirty="0"/>
          </a:p>
          <a:p>
            <a:pPr marL="539750" lvl="1" indent="-539750">
              <a:buFontTx/>
              <a:buAutoNum type="arabicPeriod"/>
              <a:defRPr/>
            </a:pPr>
            <a:endParaRPr lang="en-GB" b="0" dirty="0"/>
          </a:p>
          <a:p>
            <a:pPr marL="539750" lvl="1" indent="-539750">
              <a:buFontTx/>
              <a:buAutoNum type="arabicPeriod"/>
              <a:defRPr/>
            </a:pPr>
            <a:r>
              <a:rPr lang="en-GB" b="0" dirty="0"/>
              <a:t>The project so far</a:t>
            </a:r>
          </a:p>
          <a:p>
            <a:pPr marL="539750" indent="-539750">
              <a:defRPr/>
            </a:pPr>
            <a:endParaRPr lang="en-GB" b="0" dirty="0"/>
          </a:p>
          <a:p>
            <a:pPr marL="539750" indent="-539750">
              <a:defRPr/>
            </a:pPr>
            <a:r>
              <a:rPr lang="en-GB" b="0" dirty="0"/>
              <a:t>4. 	The evaluation at Kemble</a:t>
            </a:r>
          </a:p>
          <a:p>
            <a:pPr marL="539750" indent="-539750">
              <a:defRPr/>
            </a:pPr>
            <a:endParaRPr lang="en-GB" b="0" dirty="0"/>
          </a:p>
          <a:p>
            <a:pPr marL="539750" indent="-539750">
              <a:defRPr/>
            </a:pPr>
            <a:r>
              <a:rPr lang="en-GB" b="0" dirty="0"/>
              <a:t>5. 	Conclusion</a:t>
            </a:r>
          </a:p>
          <a:p>
            <a:pPr marL="539750" indent="-539750">
              <a:buFontTx/>
              <a:buAutoNum type="arabicPeriod"/>
              <a:defRPr/>
            </a:pPr>
            <a:endParaRPr lang="en-GB" sz="2000" b="0" dirty="0">
              <a:solidFill>
                <a:srgbClr val="FF0000"/>
              </a:solidFill>
            </a:endParaRPr>
          </a:p>
          <a:p>
            <a:pPr marL="92075">
              <a:defRPr/>
            </a:pPr>
            <a:endParaRPr lang="en-GB" sz="2000" b="0" dirty="0"/>
          </a:p>
          <a:p>
            <a:pPr marL="92075">
              <a:defRPr/>
            </a:pPr>
            <a:endParaRPr lang="en-GB" sz="2000" b="0" dirty="0"/>
          </a:p>
        </p:txBody>
      </p:sp>
      <p:cxnSp>
        <p:nvCxnSpPr>
          <p:cNvPr id="21508" name="Straight Connector 22"/>
          <p:cNvCxnSpPr>
            <a:cxnSpLocks noChangeShapeType="1"/>
          </p:cNvCxnSpPr>
          <p:nvPr/>
        </p:nvCxnSpPr>
        <p:spPr bwMode="auto">
          <a:xfrm>
            <a:off x="1200150" y="3517288"/>
            <a:ext cx="7942263" cy="0"/>
          </a:xfrm>
          <a:prstGeom prst="line">
            <a:avLst/>
          </a:prstGeom>
          <a:noFill/>
          <a:ln w="28575" algn="ctr">
            <a:solidFill>
              <a:srgbClr val="DE891B"/>
            </a:solidFill>
            <a:round/>
            <a:headEnd/>
            <a:tailEnd/>
          </a:ln>
        </p:spPr>
      </p:cxnSp>
      <p:pic>
        <p:nvPicPr>
          <p:cNvPr id="21509" name="Picture 2" descr="Z:\S1_ShelterMeeting\SM10b\Graphics\Icons\Bullhorn-icon-(orange).png"/>
          <p:cNvPicPr>
            <a:picLocks noChangeAspect="1" noChangeArrowheads="1"/>
          </p:cNvPicPr>
          <p:nvPr/>
        </p:nvPicPr>
        <p:blipFill>
          <a:blip r:embed="rId3" cstate="print"/>
          <a:srcRect/>
          <a:stretch>
            <a:fillRect/>
          </a:stretch>
        </p:blipFill>
        <p:spPr bwMode="auto">
          <a:xfrm>
            <a:off x="1212850" y="3098188"/>
            <a:ext cx="515938" cy="285750"/>
          </a:xfrm>
          <a:prstGeom prst="rect">
            <a:avLst/>
          </a:prstGeom>
          <a:noFill/>
          <a:ln w="9525">
            <a:noFill/>
            <a:miter lim="800000"/>
            <a:headEnd/>
            <a:tailEnd/>
          </a:ln>
        </p:spPr>
      </p:pic>
      <p:sp>
        <p:nvSpPr>
          <p:cNvPr id="7" name="Rectangle 3"/>
          <p:cNvSpPr>
            <a:spLocks noChangeArrowheads="1"/>
          </p:cNvSpPr>
          <p:nvPr/>
        </p:nvSpPr>
        <p:spPr bwMode="auto">
          <a:xfrm>
            <a:off x="1360488" y="-36513"/>
            <a:ext cx="7280275" cy="646113"/>
          </a:xfrm>
          <a:prstGeom prst="rect">
            <a:avLst/>
          </a:prstGeom>
          <a:noFill/>
          <a:ln w="9525">
            <a:noFill/>
            <a:miter lim="800000"/>
            <a:headEnd/>
            <a:tailEnd/>
          </a:ln>
        </p:spPr>
        <p:txBody>
          <a:bodyPr anchor="ctr">
            <a:spAutoFit/>
          </a:bodyPr>
          <a:lstStyle/>
          <a:p>
            <a:pPr marL="177800"/>
            <a:r>
              <a:rPr lang="en-GB" sz="3600" dirty="0" smtClean="0">
                <a:solidFill>
                  <a:schemeClr val="bg1"/>
                </a:solidFill>
              </a:rPr>
              <a:t>Content of this presentation</a:t>
            </a:r>
            <a:endParaRPr lang="en-GB" sz="3600" b="0" dirty="0">
              <a:solidFill>
                <a:schemeClr val="bg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cstate="print"/>
          <a:srcRect l="2492" t="13147" r="2374" b="6465"/>
          <a:stretch>
            <a:fillRect/>
          </a:stretch>
        </p:blipFill>
        <p:spPr bwMode="auto">
          <a:xfrm>
            <a:off x="3348346" y="2784299"/>
            <a:ext cx="5785846" cy="3899043"/>
          </a:xfrm>
          <a:prstGeom prst="rect">
            <a:avLst/>
          </a:prstGeom>
          <a:noFill/>
          <a:ln w="9525">
            <a:noFill/>
            <a:miter lim="800000"/>
            <a:headEnd/>
            <a:tailEnd/>
          </a:ln>
        </p:spPr>
      </p:pic>
      <p:sp>
        <p:nvSpPr>
          <p:cNvPr id="4" name="Rectangle 6"/>
          <p:cNvSpPr>
            <a:spLocks noChangeArrowheads="1"/>
          </p:cNvSpPr>
          <p:nvPr/>
        </p:nvSpPr>
        <p:spPr bwMode="auto">
          <a:xfrm>
            <a:off x="1422400" y="-36513"/>
            <a:ext cx="7280275" cy="646113"/>
          </a:xfrm>
          <a:prstGeom prst="rect">
            <a:avLst/>
          </a:prstGeom>
          <a:noFill/>
          <a:ln w="9525">
            <a:noFill/>
            <a:miter lim="800000"/>
            <a:headEnd/>
            <a:tailEnd/>
          </a:ln>
        </p:spPr>
        <p:txBody>
          <a:bodyPr anchor="ctr">
            <a:spAutoFit/>
          </a:bodyPr>
          <a:lstStyle/>
          <a:p>
            <a:pPr marL="92075">
              <a:defRPr/>
            </a:pPr>
            <a:r>
              <a:rPr lang="en-GB" sz="3600" kern="0" dirty="0" smtClean="0">
                <a:solidFill>
                  <a:schemeClr val="bg1"/>
                </a:solidFill>
                <a:latin typeface="Arial" pitchFamily="34" charset="0"/>
              </a:rPr>
              <a:t>Current initiatives</a:t>
            </a:r>
            <a:endParaRPr lang="en-GB" sz="3600" b="0" dirty="0">
              <a:solidFill>
                <a:schemeClr val="bg1"/>
              </a:solidFill>
              <a:latin typeface="Arial" pitchFamily="34" charset="0"/>
            </a:endParaRPr>
          </a:p>
        </p:txBody>
      </p:sp>
      <p:sp>
        <p:nvSpPr>
          <p:cNvPr id="9" name="Text Box 19"/>
          <p:cNvSpPr txBox="1">
            <a:spLocks noChangeArrowheads="1"/>
          </p:cNvSpPr>
          <p:nvPr/>
        </p:nvSpPr>
        <p:spPr bwMode="auto">
          <a:xfrm>
            <a:off x="1541462" y="614363"/>
            <a:ext cx="7421563" cy="5472267"/>
          </a:xfrm>
          <a:prstGeom prst="rect">
            <a:avLst/>
          </a:prstGeom>
          <a:noFill/>
          <a:ln w="9525">
            <a:noFill/>
            <a:miter lim="800000"/>
            <a:headEnd/>
            <a:tailEnd/>
          </a:ln>
        </p:spPr>
        <p:txBody>
          <a:bodyPr wrap="square">
            <a:spAutoFit/>
          </a:bodyPr>
          <a:lstStyle/>
          <a:p>
            <a:pPr marL="85725">
              <a:lnSpc>
                <a:spcPct val="80000"/>
              </a:lnSpc>
              <a:spcBef>
                <a:spcPts val="0"/>
              </a:spcBef>
              <a:defRPr/>
            </a:pPr>
            <a:endParaRPr lang="en-GB" dirty="0"/>
          </a:p>
          <a:p>
            <a:pPr marL="85725">
              <a:lnSpc>
                <a:spcPct val="80000"/>
              </a:lnSpc>
              <a:spcBef>
                <a:spcPts val="0"/>
              </a:spcBef>
              <a:defRPr/>
            </a:pPr>
            <a:r>
              <a:rPr lang="en-GB" sz="2800" b="0" dirty="0" smtClean="0"/>
              <a:t>Shelter Partners Forum should complement current initiatives such as:</a:t>
            </a:r>
            <a:endParaRPr lang="en-GB" sz="2800" b="0" dirty="0"/>
          </a:p>
          <a:p>
            <a:pPr marL="514350" indent="-428625">
              <a:lnSpc>
                <a:spcPct val="80000"/>
              </a:lnSpc>
              <a:spcBef>
                <a:spcPts val="0"/>
              </a:spcBef>
              <a:defRPr/>
            </a:pPr>
            <a:endParaRPr lang="en-GB" sz="2000" b="0" dirty="0"/>
          </a:p>
          <a:p>
            <a:pPr marL="542925" indent="-457200">
              <a:lnSpc>
                <a:spcPct val="80000"/>
              </a:lnSpc>
              <a:spcBef>
                <a:spcPts val="0"/>
              </a:spcBef>
              <a:buFont typeface="+mj-lt"/>
              <a:buAutoNum type="arabicPeriod"/>
              <a:defRPr/>
            </a:pPr>
            <a:r>
              <a:rPr lang="en-GB" sz="2000" b="0" dirty="0" smtClean="0"/>
              <a:t>The World Economic Forum</a:t>
            </a:r>
          </a:p>
          <a:p>
            <a:pPr marL="542925" indent="-457200">
              <a:lnSpc>
                <a:spcPct val="80000"/>
              </a:lnSpc>
              <a:spcBef>
                <a:spcPts val="0"/>
              </a:spcBef>
              <a:defRPr/>
            </a:pPr>
            <a:endParaRPr lang="en-GB" sz="2000" b="0" dirty="0"/>
          </a:p>
          <a:p>
            <a:pPr marL="542925" indent="-457200">
              <a:lnSpc>
                <a:spcPct val="80000"/>
              </a:lnSpc>
              <a:spcBef>
                <a:spcPts val="0"/>
              </a:spcBef>
              <a:buFont typeface="+mj-lt"/>
              <a:buAutoNum type="arabicPeriod"/>
              <a:defRPr/>
            </a:pPr>
            <a:endParaRPr lang="en-GB" sz="2000" b="0" dirty="0"/>
          </a:p>
          <a:p>
            <a:pPr marL="514350" indent="-428625">
              <a:lnSpc>
                <a:spcPct val="80000"/>
              </a:lnSpc>
              <a:spcBef>
                <a:spcPts val="0"/>
              </a:spcBef>
              <a:defRPr/>
            </a:pPr>
            <a:endParaRPr lang="en-GB" b="0" dirty="0"/>
          </a:p>
          <a:p>
            <a:pPr marL="514350" indent="-428625">
              <a:lnSpc>
                <a:spcPct val="80000"/>
              </a:lnSpc>
              <a:spcBef>
                <a:spcPts val="0"/>
              </a:spcBef>
              <a:defRPr/>
            </a:pPr>
            <a:endParaRPr lang="en-GB" b="0" dirty="0" smtClean="0"/>
          </a:p>
          <a:p>
            <a:pPr marL="514350" indent="-428625">
              <a:lnSpc>
                <a:spcPct val="80000"/>
              </a:lnSpc>
              <a:spcBef>
                <a:spcPts val="0"/>
              </a:spcBef>
              <a:defRPr/>
            </a:pPr>
            <a:endParaRPr lang="en-GB" b="0" dirty="0"/>
          </a:p>
          <a:p>
            <a:pPr marL="92075">
              <a:defRPr/>
            </a:pPr>
            <a:endParaRPr lang="en-GB" dirty="0"/>
          </a:p>
          <a:p>
            <a:pPr marL="92075">
              <a:defRPr/>
            </a:pPr>
            <a:endParaRPr lang="en-GB" dirty="0"/>
          </a:p>
          <a:p>
            <a:pPr marL="92075">
              <a:defRPr/>
            </a:pPr>
            <a:endParaRPr lang="en-GB" dirty="0"/>
          </a:p>
          <a:p>
            <a:pPr marL="92075">
              <a:defRPr/>
            </a:pPr>
            <a:endParaRPr lang="en-GB" dirty="0"/>
          </a:p>
          <a:p>
            <a:pPr marL="92075">
              <a:defRPr/>
            </a:pPr>
            <a:endParaRPr lang="en-GB" dirty="0"/>
          </a:p>
          <a:p>
            <a:pPr marL="92075">
              <a:defRPr/>
            </a:pPr>
            <a:endParaRPr lang="en-GB" dirty="0"/>
          </a:p>
          <a:p>
            <a:pPr marL="92075">
              <a:defRPr/>
            </a:pPr>
            <a:endParaRPr lang="en-GB" sz="2000" b="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ChangeArrowheads="1"/>
          </p:cNvSpPr>
          <p:nvPr/>
        </p:nvSpPr>
        <p:spPr bwMode="auto">
          <a:xfrm>
            <a:off x="1651000" y="-31750"/>
            <a:ext cx="7280275" cy="646113"/>
          </a:xfrm>
          <a:prstGeom prst="rect">
            <a:avLst/>
          </a:prstGeom>
          <a:noFill/>
          <a:ln w="9525">
            <a:noFill/>
            <a:miter lim="800000"/>
            <a:headEnd/>
            <a:tailEnd/>
          </a:ln>
        </p:spPr>
        <p:txBody>
          <a:bodyPr anchor="ctr">
            <a:spAutoFit/>
          </a:bodyPr>
          <a:lstStyle/>
          <a:p>
            <a:r>
              <a:rPr lang="en-US" sz="3600" dirty="0">
                <a:solidFill>
                  <a:schemeClr val="bg1"/>
                </a:solidFill>
              </a:rPr>
              <a:t>4</a:t>
            </a:r>
            <a:r>
              <a:rPr lang="en-US" sz="3600" dirty="0" smtClean="0">
                <a:solidFill>
                  <a:schemeClr val="bg1"/>
                </a:solidFill>
              </a:rPr>
              <a:t>. </a:t>
            </a:r>
            <a:r>
              <a:rPr lang="en-US" sz="3600" dirty="0">
                <a:solidFill>
                  <a:schemeClr val="bg1"/>
                </a:solidFill>
              </a:rPr>
              <a:t>Conclusion</a:t>
            </a:r>
            <a:endParaRPr lang="en-GB" sz="3600" dirty="0">
              <a:solidFill>
                <a:schemeClr val="bg1"/>
              </a:solidFill>
            </a:endParaRPr>
          </a:p>
        </p:txBody>
      </p:sp>
      <p:sp>
        <p:nvSpPr>
          <p:cNvPr id="12291" name="Text Box 19"/>
          <p:cNvSpPr txBox="1">
            <a:spLocks noChangeArrowheads="1"/>
          </p:cNvSpPr>
          <p:nvPr/>
        </p:nvSpPr>
        <p:spPr bwMode="auto">
          <a:xfrm>
            <a:off x="1568450" y="712788"/>
            <a:ext cx="7173913" cy="5865812"/>
          </a:xfrm>
          <a:prstGeom prst="rect">
            <a:avLst/>
          </a:prstGeom>
          <a:noFill/>
          <a:ln w="9525">
            <a:noFill/>
            <a:miter lim="800000"/>
            <a:headEnd/>
            <a:tailEnd/>
          </a:ln>
        </p:spPr>
        <p:txBody>
          <a:bodyPr>
            <a:spAutoFit/>
          </a:bodyPr>
          <a:lstStyle/>
          <a:p>
            <a:pPr marL="514350" indent="-428625">
              <a:lnSpc>
                <a:spcPct val="80000"/>
              </a:lnSpc>
              <a:spcBef>
                <a:spcPts val="0"/>
              </a:spcBef>
              <a:defRPr/>
            </a:pPr>
            <a:endParaRPr lang="en-US" b="0" dirty="0"/>
          </a:p>
          <a:p>
            <a:pPr marL="514350" indent="-428625">
              <a:lnSpc>
                <a:spcPct val="80000"/>
              </a:lnSpc>
              <a:spcBef>
                <a:spcPts val="0"/>
              </a:spcBef>
              <a:buFont typeface="Arial" pitchFamily="34" charset="0"/>
              <a:buChar char="•"/>
              <a:defRPr/>
            </a:pPr>
            <a:r>
              <a:rPr lang="en-US" b="0" dirty="0"/>
              <a:t>Standards will be presented on Friday</a:t>
            </a:r>
          </a:p>
          <a:p>
            <a:pPr marL="514350" indent="-428625">
              <a:lnSpc>
                <a:spcPct val="80000"/>
              </a:lnSpc>
              <a:spcBef>
                <a:spcPts val="0"/>
              </a:spcBef>
              <a:buFont typeface="Arial" pitchFamily="34" charset="0"/>
              <a:buChar char="•"/>
              <a:defRPr/>
            </a:pPr>
            <a:endParaRPr lang="en-US" b="0" dirty="0"/>
          </a:p>
          <a:p>
            <a:pPr marL="514350" indent="-428625">
              <a:lnSpc>
                <a:spcPct val="80000"/>
              </a:lnSpc>
              <a:spcBef>
                <a:spcPts val="0"/>
              </a:spcBef>
              <a:buFont typeface="Arial" pitchFamily="34" charset="0"/>
              <a:buChar char="•"/>
              <a:defRPr/>
            </a:pPr>
            <a:r>
              <a:rPr lang="en-US" b="0" dirty="0"/>
              <a:t>What are the barriers to procurement? </a:t>
            </a:r>
          </a:p>
          <a:p>
            <a:pPr marL="514350" indent="-428625">
              <a:lnSpc>
                <a:spcPct val="80000"/>
              </a:lnSpc>
              <a:spcBef>
                <a:spcPts val="0"/>
              </a:spcBef>
              <a:buFont typeface="Arial" pitchFamily="34" charset="0"/>
              <a:buChar char="•"/>
              <a:defRPr/>
            </a:pPr>
            <a:endParaRPr lang="en-US" b="0" dirty="0"/>
          </a:p>
          <a:p>
            <a:pPr marL="514350" indent="-428625">
              <a:lnSpc>
                <a:spcPct val="80000"/>
              </a:lnSpc>
              <a:spcBef>
                <a:spcPts val="0"/>
              </a:spcBef>
              <a:buFont typeface="Arial" pitchFamily="34" charset="0"/>
              <a:buChar char="•"/>
              <a:defRPr/>
            </a:pPr>
            <a:r>
              <a:rPr lang="en-US" b="0" dirty="0"/>
              <a:t>Feedback and more information: </a:t>
            </a:r>
            <a:r>
              <a:rPr lang="en-US" b="0" dirty="0">
                <a:solidFill>
                  <a:srgbClr val="0000FF"/>
                </a:solidFill>
              </a:rPr>
              <a:t>prototypes@sheltercentre.org</a:t>
            </a:r>
            <a:r>
              <a:rPr lang="en-US" b="0" dirty="0"/>
              <a:t> </a:t>
            </a:r>
          </a:p>
          <a:p>
            <a:pPr marL="514350" indent="-428625">
              <a:lnSpc>
                <a:spcPct val="80000"/>
              </a:lnSpc>
              <a:spcBef>
                <a:spcPts val="0"/>
              </a:spcBef>
              <a:buFont typeface="Arial" pitchFamily="34" charset="0"/>
              <a:buChar char="•"/>
              <a:defRPr/>
            </a:pPr>
            <a:endParaRPr lang="en-US" b="0" dirty="0"/>
          </a:p>
          <a:p>
            <a:pPr marL="514350" indent="-428625">
              <a:lnSpc>
                <a:spcPct val="80000"/>
              </a:lnSpc>
              <a:spcBef>
                <a:spcPts val="0"/>
              </a:spcBef>
              <a:defRPr/>
            </a:pPr>
            <a:endParaRPr lang="en-US" b="0" dirty="0"/>
          </a:p>
          <a:p>
            <a:pPr marL="514350" indent="-428625">
              <a:lnSpc>
                <a:spcPct val="80000"/>
              </a:lnSpc>
              <a:spcBef>
                <a:spcPts val="0"/>
              </a:spcBef>
              <a:buFont typeface="Arial" pitchFamily="34" charset="0"/>
              <a:buChar char="•"/>
              <a:defRPr/>
            </a:pPr>
            <a:endParaRPr lang="en-US" b="0" dirty="0"/>
          </a:p>
          <a:p>
            <a:pPr marL="514350" indent="-428625">
              <a:lnSpc>
                <a:spcPct val="80000"/>
              </a:lnSpc>
              <a:spcBef>
                <a:spcPts val="0"/>
              </a:spcBef>
              <a:defRPr/>
            </a:pPr>
            <a:endParaRPr lang="en-GB" b="0" dirty="0"/>
          </a:p>
          <a:p>
            <a:pPr marL="92075">
              <a:defRPr/>
            </a:pPr>
            <a:endParaRPr lang="en-GB" dirty="0"/>
          </a:p>
          <a:p>
            <a:pPr marL="92075">
              <a:defRPr/>
            </a:pPr>
            <a:endParaRPr lang="en-GB" dirty="0"/>
          </a:p>
          <a:p>
            <a:pPr marL="92075">
              <a:defRPr/>
            </a:pPr>
            <a:endParaRPr lang="en-GB" dirty="0"/>
          </a:p>
          <a:p>
            <a:pPr marL="92075">
              <a:defRPr/>
            </a:pPr>
            <a:endParaRPr lang="en-GB" dirty="0"/>
          </a:p>
          <a:p>
            <a:pPr marL="92075">
              <a:defRPr/>
            </a:pPr>
            <a:endParaRPr lang="en-GB" dirty="0"/>
          </a:p>
          <a:p>
            <a:pPr marL="92075">
              <a:defRPr/>
            </a:pPr>
            <a:endParaRPr lang="en-GB" dirty="0"/>
          </a:p>
          <a:p>
            <a:pPr marL="92075">
              <a:defRPr/>
            </a:pPr>
            <a:endParaRPr lang="en-GB" sz="2000" b="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ChangeArrowheads="1"/>
          </p:cNvSpPr>
          <p:nvPr/>
        </p:nvSpPr>
        <p:spPr bwMode="auto">
          <a:xfrm>
            <a:off x="0" y="2276475"/>
            <a:ext cx="9144000" cy="830263"/>
          </a:xfrm>
          <a:prstGeom prst="rect">
            <a:avLst/>
          </a:prstGeom>
          <a:noFill/>
          <a:ln w="9525">
            <a:noFill/>
            <a:miter lim="800000"/>
            <a:headEnd/>
            <a:tailEnd/>
          </a:ln>
        </p:spPr>
        <p:txBody>
          <a:bodyPr>
            <a:spAutoFit/>
          </a:bodyPr>
          <a:lstStyle/>
          <a:p>
            <a:pPr algn="ctr">
              <a:spcBef>
                <a:spcPct val="20000"/>
              </a:spcBef>
            </a:pPr>
            <a:r>
              <a:rPr lang="en-GB" sz="4800">
                <a:solidFill>
                  <a:srgbClr val="FF9933"/>
                </a:solidFill>
              </a:rPr>
              <a:t>Thank you</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33525" y="1734723"/>
            <a:ext cx="5553075" cy="954107"/>
          </a:xfrm>
          <a:prstGeom prst="rect">
            <a:avLst/>
          </a:prstGeom>
        </p:spPr>
        <p:txBody>
          <a:bodyPr>
            <a:spAutoFit/>
          </a:bodyPr>
          <a:lstStyle/>
          <a:p>
            <a:pPr marL="1588">
              <a:defRPr/>
            </a:pPr>
            <a:r>
              <a:rPr lang="en-GB" sz="2800" kern="0" dirty="0">
                <a:solidFill>
                  <a:srgbClr val="F39900"/>
                </a:solidFill>
              </a:rPr>
              <a:t>Coffee break</a:t>
            </a:r>
          </a:p>
          <a:p>
            <a:pPr marL="1588">
              <a:defRPr/>
            </a:pPr>
            <a:endParaRPr lang="en-GB" sz="2800" kern="0" dirty="0">
              <a:solidFill>
                <a:srgbClr val="F39900"/>
              </a:solidFill>
            </a:endParaRPr>
          </a:p>
        </p:txBody>
      </p:sp>
      <p:sp>
        <p:nvSpPr>
          <p:cNvPr id="6" name="TextBox 5"/>
          <p:cNvSpPr txBox="1"/>
          <p:nvPr/>
        </p:nvSpPr>
        <p:spPr>
          <a:xfrm>
            <a:off x="942975" y="0"/>
            <a:ext cx="7556500" cy="646113"/>
          </a:xfrm>
          <a:prstGeom prst="rect">
            <a:avLst/>
          </a:prstGeom>
        </p:spPr>
        <p:txBody>
          <a:bodyPr>
            <a:spAutoFit/>
          </a:bodyPr>
          <a:lstStyle/>
          <a:p>
            <a:pPr marL="541338">
              <a:defRPr/>
            </a:pPr>
            <a:r>
              <a:rPr lang="en-GB" sz="3600" kern="0" dirty="0">
                <a:solidFill>
                  <a:schemeClr val="bg1"/>
                </a:solidFill>
                <a:latin typeface="+mj-lt"/>
                <a:ea typeface="+mj-ea"/>
                <a:cs typeface="+mj-cs"/>
              </a:rPr>
              <a:t>Shelter Partners Forum</a:t>
            </a:r>
          </a:p>
        </p:txBody>
      </p:sp>
      <p:pic>
        <p:nvPicPr>
          <p:cNvPr id="35844" name="Picture 6" descr="coffee break icon (blue).png"/>
          <p:cNvPicPr>
            <a:picLocks noChangeAspect="1"/>
          </p:cNvPicPr>
          <p:nvPr/>
        </p:nvPicPr>
        <p:blipFill>
          <a:blip r:embed="rId2" cstate="print"/>
          <a:srcRect/>
          <a:stretch>
            <a:fillRect/>
          </a:stretch>
        </p:blipFill>
        <p:spPr bwMode="auto">
          <a:xfrm>
            <a:off x="0" y="1581150"/>
            <a:ext cx="1533525" cy="1533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9"/>
          <p:cNvSpPr>
            <a:spLocks noChangeArrowheads="1"/>
          </p:cNvSpPr>
          <p:nvPr/>
        </p:nvSpPr>
        <p:spPr bwMode="auto">
          <a:xfrm>
            <a:off x="-3175" y="6180138"/>
            <a:ext cx="9144000" cy="477837"/>
          </a:xfrm>
          <a:prstGeom prst="rect">
            <a:avLst/>
          </a:prstGeom>
          <a:solidFill>
            <a:srgbClr val="9BAFD2"/>
          </a:solidFill>
          <a:ln w="9525" algn="ctr">
            <a:noFill/>
            <a:round/>
            <a:headEnd/>
            <a:tailEnd/>
          </a:ln>
        </p:spPr>
        <p:txBody>
          <a:bodyPr/>
          <a:lstStyle/>
          <a:p>
            <a:pPr>
              <a:lnSpc>
                <a:spcPct val="80000"/>
              </a:lnSpc>
              <a:spcBef>
                <a:spcPct val="20000"/>
              </a:spcBef>
            </a:pPr>
            <a:endParaRPr lang="en-US"/>
          </a:p>
        </p:txBody>
      </p:sp>
      <p:grpSp>
        <p:nvGrpSpPr>
          <p:cNvPr id="36867" name="Group 24"/>
          <p:cNvGrpSpPr>
            <a:grpSpLocks/>
          </p:cNvGrpSpPr>
          <p:nvPr/>
        </p:nvGrpSpPr>
        <p:grpSpPr bwMode="auto">
          <a:xfrm>
            <a:off x="-3175" y="735013"/>
            <a:ext cx="9239250" cy="6297612"/>
            <a:chOff x="-2426" y="735013"/>
            <a:chExt cx="9238886" cy="6297704"/>
          </a:xfrm>
        </p:grpSpPr>
        <p:sp>
          <p:nvSpPr>
            <p:cNvPr id="36871" name="Rectangle 14"/>
            <p:cNvSpPr>
              <a:spLocks noChangeArrowheads="1"/>
            </p:cNvSpPr>
            <p:nvPr/>
          </p:nvSpPr>
          <p:spPr bwMode="auto">
            <a:xfrm>
              <a:off x="-2426" y="806451"/>
              <a:ext cx="9144000" cy="272256"/>
            </a:xfrm>
            <a:prstGeom prst="rect">
              <a:avLst/>
            </a:prstGeom>
            <a:solidFill>
              <a:srgbClr val="9BAFD2"/>
            </a:solidFill>
            <a:ln w="9525" algn="ctr">
              <a:noFill/>
              <a:round/>
              <a:headEnd/>
              <a:tailEnd/>
            </a:ln>
          </p:spPr>
          <p:txBody>
            <a:bodyPr/>
            <a:lstStyle/>
            <a:p>
              <a:pPr>
                <a:lnSpc>
                  <a:spcPct val="80000"/>
                </a:lnSpc>
                <a:spcBef>
                  <a:spcPct val="20000"/>
                </a:spcBef>
              </a:pPr>
              <a:endParaRPr lang="en-US"/>
            </a:p>
          </p:txBody>
        </p:sp>
        <p:sp>
          <p:nvSpPr>
            <p:cNvPr id="36872" name="Rectangle 16"/>
            <p:cNvSpPr>
              <a:spLocks noChangeArrowheads="1"/>
            </p:cNvSpPr>
            <p:nvPr/>
          </p:nvSpPr>
          <p:spPr bwMode="auto">
            <a:xfrm>
              <a:off x="0" y="2859650"/>
              <a:ext cx="9144000" cy="272256"/>
            </a:xfrm>
            <a:prstGeom prst="rect">
              <a:avLst/>
            </a:prstGeom>
            <a:solidFill>
              <a:srgbClr val="9BAFD2"/>
            </a:solidFill>
            <a:ln w="9525" algn="ctr">
              <a:noFill/>
              <a:round/>
              <a:headEnd/>
              <a:tailEnd/>
            </a:ln>
          </p:spPr>
          <p:txBody>
            <a:bodyPr/>
            <a:lstStyle/>
            <a:p>
              <a:pPr>
                <a:lnSpc>
                  <a:spcPct val="80000"/>
                </a:lnSpc>
                <a:spcBef>
                  <a:spcPct val="20000"/>
                </a:spcBef>
              </a:pPr>
              <a:endParaRPr lang="en-US"/>
            </a:p>
          </p:txBody>
        </p:sp>
        <p:sp>
          <p:nvSpPr>
            <p:cNvPr id="36873" name="Rectangle 17"/>
            <p:cNvSpPr>
              <a:spLocks noChangeArrowheads="1"/>
            </p:cNvSpPr>
            <p:nvPr/>
          </p:nvSpPr>
          <p:spPr bwMode="auto">
            <a:xfrm>
              <a:off x="0" y="3445277"/>
              <a:ext cx="9144000" cy="272256"/>
            </a:xfrm>
            <a:prstGeom prst="rect">
              <a:avLst/>
            </a:prstGeom>
            <a:solidFill>
              <a:srgbClr val="9BAFD2"/>
            </a:solidFill>
            <a:ln w="9525" algn="ctr">
              <a:noFill/>
              <a:round/>
              <a:headEnd/>
              <a:tailEnd/>
            </a:ln>
          </p:spPr>
          <p:txBody>
            <a:bodyPr/>
            <a:lstStyle/>
            <a:p>
              <a:pPr>
                <a:lnSpc>
                  <a:spcPct val="80000"/>
                </a:lnSpc>
                <a:spcBef>
                  <a:spcPct val="20000"/>
                </a:spcBef>
              </a:pPr>
              <a:endParaRPr lang="en-US"/>
            </a:p>
          </p:txBody>
        </p:sp>
        <p:sp>
          <p:nvSpPr>
            <p:cNvPr id="36874" name="Rectangle 18"/>
            <p:cNvSpPr>
              <a:spLocks noChangeArrowheads="1"/>
            </p:cNvSpPr>
            <p:nvPr/>
          </p:nvSpPr>
          <p:spPr bwMode="auto">
            <a:xfrm>
              <a:off x="0" y="4875119"/>
              <a:ext cx="9144000" cy="272256"/>
            </a:xfrm>
            <a:prstGeom prst="rect">
              <a:avLst/>
            </a:prstGeom>
            <a:solidFill>
              <a:srgbClr val="9BAFD2"/>
            </a:solidFill>
            <a:ln w="9525" algn="ctr">
              <a:noFill/>
              <a:round/>
              <a:headEnd/>
              <a:tailEnd/>
            </a:ln>
          </p:spPr>
          <p:txBody>
            <a:bodyPr/>
            <a:lstStyle/>
            <a:p>
              <a:pPr>
                <a:lnSpc>
                  <a:spcPct val="80000"/>
                </a:lnSpc>
                <a:spcBef>
                  <a:spcPct val="20000"/>
                </a:spcBef>
              </a:pPr>
              <a:endParaRPr lang="en-US"/>
            </a:p>
          </p:txBody>
        </p:sp>
        <p:sp>
          <p:nvSpPr>
            <p:cNvPr id="36875" name="Rectangle 19"/>
            <p:cNvSpPr>
              <a:spLocks noChangeArrowheads="1"/>
            </p:cNvSpPr>
            <p:nvPr/>
          </p:nvSpPr>
          <p:spPr bwMode="auto">
            <a:xfrm>
              <a:off x="-2426" y="5748426"/>
              <a:ext cx="9144000" cy="272256"/>
            </a:xfrm>
            <a:prstGeom prst="rect">
              <a:avLst/>
            </a:prstGeom>
            <a:solidFill>
              <a:srgbClr val="9BAFD2"/>
            </a:solidFill>
            <a:ln w="9525" algn="ctr">
              <a:noFill/>
              <a:round/>
              <a:headEnd/>
              <a:tailEnd/>
            </a:ln>
          </p:spPr>
          <p:txBody>
            <a:bodyPr/>
            <a:lstStyle/>
            <a:p>
              <a:pPr>
                <a:lnSpc>
                  <a:spcPct val="80000"/>
                </a:lnSpc>
                <a:spcBef>
                  <a:spcPct val="20000"/>
                </a:spcBef>
              </a:pPr>
              <a:endParaRPr lang="en-US"/>
            </a:p>
          </p:txBody>
        </p:sp>
        <p:sp>
          <p:nvSpPr>
            <p:cNvPr id="36876" name="Rectangle 12"/>
            <p:cNvSpPr>
              <a:spLocks noChangeArrowheads="1"/>
            </p:cNvSpPr>
            <p:nvPr/>
          </p:nvSpPr>
          <p:spPr bwMode="auto">
            <a:xfrm>
              <a:off x="0" y="735013"/>
              <a:ext cx="1827213" cy="6297704"/>
            </a:xfrm>
            <a:prstGeom prst="rect">
              <a:avLst/>
            </a:prstGeom>
            <a:noFill/>
            <a:ln w="9525">
              <a:noFill/>
              <a:miter lim="800000"/>
              <a:headEnd/>
              <a:tailEnd/>
            </a:ln>
          </p:spPr>
          <p:txBody>
            <a:bodyPr>
              <a:spAutoFit/>
            </a:bodyPr>
            <a:lstStyle/>
            <a:p>
              <a:pPr marL="82550">
                <a:lnSpc>
                  <a:spcPct val="120000"/>
                </a:lnSpc>
              </a:pPr>
              <a:r>
                <a:rPr lang="en-GB" sz="1600" b="0">
                  <a:solidFill>
                    <a:schemeClr val="bg1"/>
                  </a:solidFill>
                </a:rPr>
                <a:t>08:30 – 09:00</a:t>
              </a:r>
            </a:p>
            <a:p>
              <a:pPr marL="82550">
                <a:lnSpc>
                  <a:spcPct val="120000"/>
                </a:lnSpc>
              </a:pPr>
              <a:r>
                <a:rPr lang="en-GB" sz="1600" b="0"/>
                <a:t>09:00</a:t>
              </a:r>
            </a:p>
            <a:p>
              <a:pPr marL="82550">
                <a:lnSpc>
                  <a:spcPct val="120000"/>
                </a:lnSpc>
              </a:pPr>
              <a:r>
                <a:rPr lang="en-GB" sz="1600" b="0"/>
                <a:t>09:15 </a:t>
              </a:r>
            </a:p>
            <a:p>
              <a:pPr marL="82550">
                <a:lnSpc>
                  <a:spcPct val="120000"/>
                </a:lnSpc>
              </a:pPr>
              <a:r>
                <a:rPr lang="en-GB" sz="1600" b="0"/>
                <a:t>09:30 </a:t>
              </a:r>
            </a:p>
            <a:p>
              <a:pPr marL="82550">
                <a:lnSpc>
                  <a:spcPct val="120000"/>
                </a:lnSpc>
              </a:pPr>
              <a:r>
                <a:rPr lang="en-GB" sz="1600" b="0"/>
                <a:t>09:45 </a:t>
              </a:r>
            </a:p>
            <a:p>
              <a:pPr marL="82550">
                <a:lnSpc>
                  <a:spcPct val="120000"/>
                </a:lnSpc>
              </a:pPr>
              <a:r>
                <a:rPr lang="en-GB" sz="1600" b="0"/>
                <a:t>10:00 </a:t>
              </a:r>
            </a:p>
            <a:p>
              <a:pPr marL="82550">
                <a:lnSpc>
                  <a:spcPct val="120000"/>
                </a:lnSpc>
              </a:pPr>
              <a:r>
                <a:rPr lang="en-GB" sz="1600" b="0"/>
                <a:t>10:15 </a:t>
              </a:r>
            </a:p>
            <a:p>
              <a:pPr marL="82550">
                <a:lnSpc>
                  <a:spcPct val="120000"/>
                </a:lnSpc>
              </a:pPr>
              <a:r>
                <a:rPr lang="en-GB" sz="1600" b="0">
                  <a:solidFill>
                    <a:schemeClr val="bg1"/>
                  </a:solidFill>
                </a:rPr>
                <a:t>10:30 – 11:00</a:t>
              </a:r>
            </a:p>
            <a:p>
              <a:pPr marL="82550">
                <a:lnSpc>
                  <a:spcPct val="120000"/>
                </a:lnSpc>
              </a:pPr>
              <a:r>
                <a:rPr lang="en-GB" sz="1600" b="0"/>
                <a:t>11:00 </a:t>
              </a:r>
            </a:p>
            <a:p>
              <a:pPr marL="82550">
                <a:lnSpc>
                  <a:spcPct val="120000"/>
                </a:lnSpc>
              </a:pPr>
              <a:r>
                <a:rPr lang="en-GB" sz="1600" b="0">
                  <a:solidFill>
                    <a:schemeClr val="bg1"/>
                  </a:solidFill>
                </a:rPr>
                <a:t>12:30 – 13:30</a:t>
              </a:r>
            </a:p>
            <a:p>
              <a:pPr marL="82550">
                <a:lnSpc>
                  <a:spcPct val="120000"/>
                </a:lnSpc>
              </a:pPr>
              <a:r>
                <a:rPr lang="en-GB" sz="1600" b="0"/>
                <a:t>13:30 </a:t>
              </a:r>
            </a:p>
            <a:p>
              <a:pPr marL="82550">
                <a:lnSpc>
                  <a:spcPct val="120000"/>
                </a:lnSpc>
              </a:pPr>
              <a:r>
                <a:rPr lang="en-GB" sz="1600" b="0"/>
                <a:t>14.30</a:t>
              </a:r>
            </a:p>
            <a:p>
              <a:pPr marL="82550">
                <a:lnSpc>
                  <a:spcPct val="120000"/>
                </a:lnSpc>
              </a:pPr>
              <a:r>
                <a:rPr lang="en-GB" sz="1600" b="0"/>
                <a:t>15.00</a:t>
              </a:r>
            </a:p>
            <a:p>
              <a:pPr marL="82550">
                <a:lnSpc>
                  <a:spcPct val="120000"/>
                </a:lnSpc>
              </a:pPr>
              <a:r>
                <a:rPr lang="en-GB" sz="1600" b="0"/>
                <a:t>15:15 </a:t>
              </a:r>
            </a:p>
            <a:p>
              <a:pPr marL="82550">
                <a:lnSpc>
                  <a:spcPct val="120000"/>
                </a:lnSpc>
              </a:pPr>
              <a:r>
                <a:rPr lang="en-GB" sz="1600" b="0">
                  <a:solidFill>
                    <a:schemeClr val="bg1"/>
                  </a:solidFill>
                </a:rPr>
                <a:t>15:30 – 15:45</a:t>
              </a:r>
            </a:p>
            <a:p>
              <a:pPr marL="82550">
                <a:lnSpc>
                  <a:spcPct val="120000"/>
                </a:lnSpc>
              </a:pPr>
              <a:r>
                <a:rPr lang="en-GB" sz="1600" b="0"/>
                <a:t>15:45 </a:t>
              </a:r>
            </a:p>
            <a:p>
              <a:pPr marL="82550">
                <a:lnSpc>
                  <a:spcPct val="120000"/>
                </a:lnSpc>
              </a:pPr>
              <a:r>
                <a:rPr lang="en-GB" sz="1600" b="0"/>
                <a:t>16:30</a:t>
              </a:r>
            </a:p>
            <a:p>
              <a:pPr marL="82550">
                <a:lnSpc>
                  <a:spcPct val="120000"/>
                </a:lnSpc>
              </a:pPr>
              <a:r>
                <a:rPr lang="en-GB" sz="1600" b="0">
                  <a:solidFill>
                    <a:schemeClr val="bg1"/>
                  </a:solidFill>
                </a:rPr>
                <a:t>17:30 </a:t>
              </a:r>
            </a:p>
            <a:p>
              <a:pPr marL="82550">
                <a:lnSpc>
                  <a:spcPct val="120000"/>
                </a:lnSpc>
              </a:pPr>
              <a:endParaRPr lang="en-GB" sz="1600" b="0">
                <a:solidFill>
                  <a:schemeClr val="bg1"/>
                </a:solidFill>
              </a:endParaRPr>
            </a:p>
            <a:p>
              <a:pPr marL="82550">
                <a:lnSpc>
                  <a:spcPct val="120000"/>
                </a:lnSpc>
              </a:pPr>
              <a:r>
                <a:rPr lang="en-GB" sz="1600" b="0">
                  <a:solidFill>
                    <a:schemeClr val="bg1"/>
                  </a:solidFill>
                </a:rPr>
                <a:t>19:30</a:t>
              </a:r>
            </a:p>
            <a:p>
              <a:pPr marL="82550">
                <a:lnSpc>
                  <a:spcPct val="120000"/>
                </a:lnSpc>
              </a:pPr>
              <a:r>
                <a:rPr lang="en-GB" sz="1600"/>
                <a:t>	</a:t>
              </a:r>
              <a:endParaRPr lang="en-GB" sz="1600" b="0"/>
            </a:p>
          </p:txBody>
        </p:sp>
        <p:sp>
          <p:nvSpPr>
            <p:cNvPr id="14" name="Text Box 22"/>
            <p:cNvSpPr txBox="1">
              <a:spLocks noChangeArrowheads="1"/>
            </p:cNvSpPr>
            <p:nvPr/>
          </p:nvSpPr>
          <p:spPr bwMode="auto">
            <a:xfrm>
              <a:off x="1494528" y="735013"/>
              <a:ext cx="7741932" cy="6001731"/>
            </a:xfrm>
            <a:prstGeom prst="rect">
              <a:avLst/>
            </a:prstGeom>
            <a:noFill/>
            <a:ln w="9525">
              <a:noFill/>
              <a:miter lim="800000"/>
              <a:headEnd/>
              <a:tailEnd/>
            </a:ln>
            <a:effectLst/>
          </p:spPr>
          <p:txBody>
            <a:bodyPr>
              <a:spAutoFit/>
            </a:bodyPr>
            <a:lstStyle/>
            <a:p>
              <a:pPr marL="82550">
                <a:lnSpc>
                  <a:spcPct val="120000"/>
                </a:lnSpc>
                <a:defRPr/>
              </a:pPr>
              <a:r>
                <a:rPr lang="en-GB" sz="1600" dirty="0">
                  <a:solidFill>
                    <a:schemeClr val="bg1"/>
                  </a:solidFill>
                </a:rPr>
                <a:t>Arrival and coffee</a:t>
              </a:r>
            </a:p>
            <a:p>
              <a:pPr marL="82550">
                <a:lnSpc>
                  <a:spcPct val="120000"/>
                </a:lnSpc>
                <a:defRPr/>
              </a:pPr>
              <a:r>
                <a:rPr lang="en-GB" sz="1600" b="0" dirty="0"/>
                <a:t>Welcome, conference purpose and agenda – Tom </a:t>
              </a:r>
              <a:r>
                <a:rPr lang="en-GB" sz="1600" b="0" dirty="0" err="1"/>
                <a:t>Corsellis</a:t>
              </a:r>
              <a:r>
                <a:rPr lang="en-GB" sz="1600" b="0" dirty="0"/>
                <a:t>, </a:t>
              </a:r>
              <a:r>
                <a:rPr lang="en-GB" sz="1600" b="0" i="1" dirty="0"/>
                <a:t>Shelter Centre</a:t>
              </a:r>
              <a:endParaRPr lang="en-GB" sz="1600" b="0" dirty="0"/>
            </a:p>
            <a:p>
              <a:pPr marL="82550">
                <a:lnSpc>
                  <a:spcPct val="120000"/>
                </a:lnSpc>
                <a:defRPr/>
              </a:pPr>
              <a:r>
                <a:rPr lang="en-GB" sz="1600" dirty="0">
                  <a:solidFill>
                    <a:schemeClr val="bg2">
                      <a:lumMod val="75000"/>
                    </a:schemeClr>
                  </a:solidFill>
                </a:rPr>
                <a:t>Keynote speech</a:t>
              </a:r>
              <a:r>
                <a:rPr lang="en-GB" sz="1600" dirty="0"/>
                <a:t> </a:t>
              </a:r>
              <a:r>
                <a:rPr lang="en-GB" sz="1600" b="0" dirty="0"/>
                <a:t>– </a:t>
              </a:r>
              <a:r>
                <a:rPr lang="en-GB" sz="1600" b="0" dirty="0" err="1"/>
                <a:t>Niels</a:t>
              </a:r>
              <a:r>
                <a:rPr lang="en-GB" sz="1600" b="0" dirty="0"/>
                <a:t> Scott</a:t>
              </a:r>
              <a:r>
                <a:rPr lang="en-GB" sz="1600" b="0" i="1" dirty="0"/>
                <a:t>, UN/OCHA</a:t>
              </a:r>
            </a:p>
            <a:p>
              <a:pPr marL="82550">
                <a:lnSpc>
                  <a:spcPct val="120000"/>
                </a:lnSpc>
                <a:defRPr/>
              </a:pPr>
              <a:r>
                <a:rPr lang="en-GB" sz="1600" dirty="0">
                  <a:solidFill>
                    <a:schemeClr val="bg2">
                      <a:lumMod val="75000"/>
                    </a:schemeClr>
                  </a:solidFill>
                </a:rPr>
                <a:t>Keynote speech</a:t>
              </a:r>
              <a:r>
                <a:rPr lang="en-GB" sz="1600" b="0" dirty="0"/>
                <a:t> – Alex Wong</a:t>
              </a:r>
              <a:r>
                <a:rPr lang="en-GB" sz="1600" b="0" i="1" dirty="0"/>
                <a:t>, World Economic Forum</a:t>
              </a:r>
            </a:p>
            <a:p>
              <a:pPr marL="82550">
                <a:lnSpc>
                  <a:spcPct val="120000"/>
                </a:lnSpc>
                <a:defRPr/>
              </a:pPr>
              <a:r>
                <a:rPr lang="en-GB" sz="1600" dirty="0">
                  <a:solidFill>
                    <a:schemeClr val="bg2">
                      <a:lumMod val="75000"/>
                    </a:schemeClr>
                  </a:solidFill>
                </a:rPr>
                <a:t>Keynote speech</a:t>
              </a:r>
              <a:r>
                <a:rPr lang="en-GB" sz="1600" dirty="0"/>
                <a:t> </a:t>
              </a:r>
              <a:r>
                <a:rPr lang="en-GB" sz="1600" b="0" dirty="0"/>
                <a:t>– Dr. Randolph Kent</a:t>
              </a:r>
              <a:r>
                <a:rPr lang="en-GB" sz="1600" b="0" i="1" dirty="0"/>
                <a:t>, Kings College London</a:t>
              </a:r>
            </a:p>
            <a:p>
              <a:pPr marL="82550">
                <a:lnSpc>
                  <a:spcPct val="120000"/>
                </a:lnSpc>
                <a:defRPr/>
              </a:pPr>
              <a:r>
                <a:rPr lang="en-GB" sz="1600" dirty="0">
                  <a:solidFill>
                    <a:schemeClr val="bg2">
                      <a:lumMod val="75000"/>
                    </a:schemeClr>
                  </a:solidFill>
                </a:rPr>
                <a:t>Keynote speech</a:t>
              </a:r>
              <a:r>
                <a:rPr lang="en-GB" sz="1600" dirty="0"/>
                <a:t> </a:t>
              </a:r>
              <a:r>
                <a:rPr lang="en-GB" sz="1600" b="0" dirty="0"/>
                <a:t>– Lee </a:t>
              </a:r>
              <a:r>
                <a:rPr lang="en-GB" sz="1600" b="0" dirty="0" err="1"/>
                <a:t>Malany</a:t>
              </a:r>
              <a:r>
                <a:rPr lang="en-GB" sz="1600" b="0" i="1" dirty="0"/>
                <a:t>, American Red Cross</a:t>
              </a:r>
            </a:p>
            <a:p>
              <a:pPr marL="82550">
                <a:lnSpc>
                  <a:spcPct val="120000"/>
                </a:lnSpc>
                <a:defRPr/>
              </a:pPr>
              <a:r>
                <a:rPr lang="en-GB" sz="1600" dirty="0" smtClean="0">
                  <a:solidFill>
                    <a:schemeClr val="bg2">
                      <a:lumMod val="75000"/>
                    </a:schemeClr>
                  </a:solidFill>
                </a:rPr>
                <a:t>Introduction to breakout groups </a:t>
              </a:r>
              <a:endParaRPr lang="en-GB" sz="1600" b="0" dirty="0"/>
            </a:p>
            <a:p>
              <a:pPr marL="82550">
                <a:lnSpc>
                  <a:spcPct val="120000"/>
                </a:lnSpc>
                <a:defRPr/>
              </a:pPr>
              <a:r>
                <a:rPr lang="en-GB" sz="1600" dirty="0">
                  <a:solidFill>
                    <a:schemeClr val="bg1"/>
                  </a:solidFill>
                </a:rPr>
                <a:t>Coffee break</a:t>
              </a:r>
            </a:p>
            <a:p>
              <a:pPr marL="82550">
                <a:lnSpc>
                  <a:spcPct val="120000"/>
                </a:lnSpc>
                <a:defRPr/>
              </a:pPr>
              <a:r>
                <a:rPr lang="en-GB" sz="1600" dirty="0">
                  <a:solidFill>
                    <a:schemeClr val="bg2">
                      <a:lumMod val="75000"/>
                    </a:schemeClr>
                  </a:solidFill>
                </a:rPr>
                <a:t>Breakout groups</a:t>
              </a:r>
              <a:r>
                <a:rPr lang="en-GB" sz="1600" b="0" dirty="0"/>
                <a:t> Stakeholder discussions</a:t>
              </a:r>
            </a:p>
            <a:p>
              <a:pPr marL="82550">
                <a:lnSpc>
                  <a:spcPct val="120000"/>
                </a:lnSpc>
                <a:defRPr/>
              </a:pPr>
              <a:r>
                <a:rPr lang="en-GB" sz="1600" dirty="0">
                  <a:solidFill>
                    <a:schemeClr val="bg1"/>
                  </a:solidFill>
                </a:rPr>
                <a:t>Lunch</a:t>
              </a:r>
            </a:p>
            <a:p>
              <a:pPr marL="82550">
                <a:lnSpc>
                  <a:spcPct val="120000"/>
                </a:lnSpc>
                <a:defRPr/>
              </a:pPr>
              <a:r>
                <a:rPr lang="en-GB" sz="1600" dirty="0">
                  <a:solidFill>
                    <a:schemeClr val="bg2">
                      <a:lumMod val="75000"/>
                    </a:schemeClr>
                  </a:solidFill>
                </a:rPr>
                <a:t>Plenary</a:t>
              </a:r>
              <a:r>
                <a:rPr lang="en-GB" sz="1600" b="0" dirty="0"/>
                <a:t> Breakout group feedback to the plenary </a:t>
              </a:r>
            </a:p>
            <a:p>
              <a:pPr marL="82550">
                <a:lnSpc>
                  <a:spcPct val="120000"/>
                </a:lnSpc>
                <a:defRPr/>
              </a:pPr>
              <a:r>
                <a:rPr lang="en-GB" sz="1600" dirty="0">
                  <a:solidFill>
                    <a:schemeClr val="bg2">
                      <a:lumMod val="75000"/>
                    </a:schemeClr>
                  </a:solidFill>
                </a:rPr>
                <a:t>Plenary</a:t>
              </a:r>
              <a:r>
                <a:rPr lang="en-GB" sz="1600" b="0" dirty="0"/>
                <a:t> Humanitarian “Yellow Pages”</a:t>
              </a:r>
            </a:p>
            <a:p>
              <a:pPr marL="82550">
                <a:lnSpc>
                  <a:spcPct val="120000"/>
                </a:lnSpc>
                <a:defRPr/>
              </a:pPr>
              <a:r>
                <a:rPr lang="en-GB" sz="1600" dirty="0">
                  <a:solidFill>
                    <a:schemeClr val="bg2">
                      <a:lumMod val="75000"/>
                    </a:schemeClr>
                  </a:solidFill>
                </a:rPr>
                <a:t>Plenary</a:t>
              </a:r>
              <a:r>
                <a:rPr lang="en-GB" sz="1600" b="0" dirty="0"/>
                <a:t> Future of Shelter Partners Forum</a:t>
              </a:r>
            </a:p>
            <a:p>
              <a:pPr marL="82550">
                <a:lnSpc>
                  <a:spcPct val="120000"/>
                </a:lnSpc>
                <a:defRPr/>
              </a:pPr>
              <a:r>
                <a:rPr lang="en-GB" sz="1600" dirty="0">
                  <a:solidFill>
                    <a:schemeClr val="bg2">
                      <a:lumMod val="75000"/>
                    </a:schemeClr>
                  </a:solidFill>
                </a:rPr>
                <a:t>Plenary</a:t>
              </a:r>
              <a:r>
                <a:rPr lang="en-GB" sz="1600" b="0" dirty="0"/>
                <a:t> Introduction to the Transitional Shelter Prototype project</a:t>
              </a:r>
            </a:p>
            <a:p>
              <a:pPr marL="82550">
                <a:lnSpc>
                  <a:spcPct val="120000"/>
                </a:lnSpc>
                <a:defRPr/>
              </a:pPr>
              <a:r>
                <a:rPr lang="en-GB" sz="1600" dirty="0">
                  <a:solidFill>
                    <a:schemeClr val="bg1"/>
                  </a:solidFill>
                </a:rPr>
                <a:t>Coffee break</a:t>
              </a:r>
            </a:p>
            <a:p>
              <a:pPr marL="82550">
                <a:lnSpc>
                  <a:spcPct val="120000"/>
                </a:lnSpc>
                <a:defRPr/>
              </a:pPr>
              <a:r>
                <a:rPr lang="en-GB" sz="1600" dirty="0">
                  <a:solidFill>
                    <a:schemeClr val="bg2">
                      <a:lumMod val="75000"/>
                    </a:schemeClr>
                  </a:solidFill>
                </a:rPr>
                <a:t>Demonstration</a:t>
              </a:r>
              <a:r>
                <a:rPr lang="en-GB" sz="1600" b="0" dirty="0"/>
                <a:t> Prototype Shelter Tour</a:t>
              </a:r>
            </a:p>
            <a:p>
              <a:pPr marL="82550">
                <a:lnSpc>
                  <a:spcPct val="120000"/>
                </a:lnSpc>
                <a:defRPr/>
              </a:pPr>
              <a:r>
                <a:rPr lang="en-GB" sz="1600" dirty="0">
                  <a:solidFill>
                    <a:schemeClr val="bg2">
                      <a:lumMod val="75000"/>
                    </a:schemeClr>
                  </a:solidFill>
                </a:rPr>
                <a:t>Plenary</a:t>
              </a:r>
              <a:r>
                <a:rPr lang="en-GB" sz="1600" b="0" dirty="0"/>
                <a:t> Transitional Shelter Prototype Consortium</a:t>
              </a:r>
            </a:p>
            <a:p>
              <a:pPr marL="82550">
                <a:lnSpc>
                  <a:spcPct val="120000"/>
                </a:lnSpc>
                <a:defRPr/>
              </a:pPr>
              <a:r>
                <a:rPr lang="en-GB" sz="1600" dirty="0">
                  <a:solidFill>
                    <a:schemeClr val="bg1"/>
                  </a:solidFill>
                </a:rPr>
                <a:t>Close</a:t>
              </a:r>
            </a:p>
            <a:p>
              <a:pPr marL="82550">
                <a:lnSpc>
                  <a:spcPct val="120000"/>
                </a:lnSpc>
                <a:defRPr/>
              </a:pPr>
              <a:endParaRPr lang="en-GB" sz="1600" dirty="0">
                <a:solidFill>
                  <a:schemeClr val="bg1"/>
                </a:solidFill>
              </a:endParaRPr>
            </a:p>
            <a:p>
              <a:pPr marL="82550">
                <a:lnSpc>
                  <a:spcPct val="120000"/>
                </a:lnSpc>
                <a:defRPr/>
              </a:pPr>
              <a:r>
                <a:rPr lang="en-GB" sz="1600" dirty="0">
                  <a:solidFill>
                    <a:schemeClr val="bg1"/>
                  </a:solidFill>
                </a:rPr>
                <a:t>Shelter Partners Forum and Shelter Meeting dinner. Flyer in information pack</a:t>
              </a:r>
              <a:endParaRPr lang="en-GB" sz="1600" b="0" i="1" dirty="0"/>
            </a:p>
          </p:txBody>
        </p:sp>
      </p:grpSp>
      <p:sp>
        <p:nvSpPr>
          <p:cNvPr id="21" name="TextBox 20"/>
          <p:cNvSpPr txBox="1"/>
          <p:nvPr/>
        </p:nvSpPr>
        <p:spPr>
          <a:xfrm>
            <a:off x="1009650" y="-28575"/>
            <a:ext cx="7556500" cy="646113"/>
          </a:xfrm>
          <a:prstGeom prst="rect">
            <a:avLst/>
          </a:prstGeom>
        </p:spPr>
        <p:txBody>
          <a:bodyPr>
            <a:spAutoFit/>
          </a:bodyPr>
          <a:lstStyle/>
          <a:p>
            <a:pPr marL="541338">
              <a:defRPr/>
            </a:pPr>
            <a:r>
              <a:rPr lang="en-GB" sz="3600" kern="0" dirty="0">
                <a:solidFill>
                  <a:schemeClr val="bg1"/>
                </a:solidFill>
                <a:latin typeface="+mj-lt"/>
                <a:ea typeface="+mj-ea"/>
                <a:cs typeface="+mj-cs"/>
              </a:rPr>
              <a:t>Agenda</a:t>
            </a:r>
          </a:p>
        </p:txBody>
      </p:sp>
      <p:pic>
        <p:nvPicPr>
          <p:cNvPr id="36869" name="Picture 5" descr="Bullhorn-icon-(orange).png"/>
          <p:cNvPicPr>
            <a:picLocks noChangeAspect="1"/>
          </p:cNvPicPr>
          <p:nvPr/>
        </p:nvPicPr>
        <p:blipFill>
          <a:blip r:embed="rId2" cstate="print"/>
          <a:srcRect/>
          <a:stretch>
            <a:fillRect/>
          </a:stretch>
        </p:blipFill>
        <p:spPr bwMode="auto">
          <a:xfrm>
            <a:off x="1020763" y="5175250"/>
            <a:ext cx="514350" cy="284163"/>
          </a:xfrm>
          <a:prstGeom prst="rect">
            <a:avLst/>
          </a:prstGeom>
          <a:noFill/>
          <a:ln w="9525">
            <a:noFill/>
            <a:miter lim="800000"/>
            <a:headEnd/>
            <a:tailEnd/>
          </a:ln>
        </p:spPr>
      </p:pic>
      <p:cxnSp>
        <p:nvCxnSpPr>
          <p:cNvPr id="36870" name="Straight Connector 5"/>
          <p:cNvCxnSpPr>
            <a:cxnSpLocks noChangeShapeType="1"/>
          </p:cNvCxnSpPr>
          <p:nvPr/>
        </p:nvCxnSpPr>
        <p:spPr bwMode="auto">
          <a:xfrm>
            <a:off x="1201738" y="5434013"/>
            <a:ext cx="7942262" cy="0"/>
          </a:xfrm>
          <a:prstGeom prst="line">
            <a:avLst/>
          </a:prstGeom>
          <a:noFill/>
          <a:ln w="28575" algn="ctr">
            <a:solidFill>
              <a:srgbClr val="DE891B"/>
            </a:solidFill>
            <a:round/>
            <a:headEnd/>
            <a:tailEnd/>
          </a:ln>
        </p:spPr>
      </p:cxn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ChangeArrowheads="1"/>
          </p:cNvSpPr>
          <p:nvPr/>
        </p:nvSpPr>
        <p:spPr bwMode="auto">
          <a:xfrm>
            <a:off x="1543050" y="-42863"/>
            <a:ext cx="7280275" cy="646113"/>
          </a:xfrm>
          <a:prstGeom prst="rect">
            <a:avLst/>
          </a:prstGeom>
          <a:noFill/>
          <a:ln w="9525">
            <a:noFill/>
            <a:miter lim="800000"/>
            <a:headEnd/>
            <a:tailEnd/>
          </a:ln>
        </p:spPr>
        <p:txBody>
          <a:bodyPr anchor="ctr">
            <a:spAutoFit/>
          </a:bodyPr>
          <a:lstStyle/>
          <a:p>
            <a:r>
              <a:rPr lang="en-GB" sz="3600">
                <a:solidFill>
                  <a:schemeClr val="bg1"/>
                </a:solidFill>
              </a:rPr>
              <a:t>Demonstration</a:t>
            </a:r>
            <a:endParaRPr lang="en-GB" sz="3600" b="0">
              <a:solidFill>
                <a:schemeClr val="bg1"/>
              </a:solidFill>
            </a:endParaRPr>
          </a:p>
        </p:txBody>
      </p:sp>
      <p:sp>
        <p:nvSpPr>
          <p:cNvPr id="37891" name="TextBox 8"/>
          <p:cNvSpPr txBox="1">
            <a:spLocks noChangeArrowheads="1"/>
          </p:cNvSpPr>
          <p:nvPr/>
        </p:nvSpPr>
        <p:spPr bwMode="auto">
          <a:xfrm>
            <a:off x="1495425" y="1543050"/>
            <a:ext cx="7623175" cy="561975"/>
          </a:xfrm>
          <a:prstGeom prst="rect">
            <a:avLst/>
          </a:prstGeom>
          <a:noFill/>
          <a:ln w="9525">
            <a:noFill/>
            <a:miter lim="800000"/>
            <a:headEnd/>
            <a:tailEnd/>
          </a:ln>
        </p:spPr>
        <p:txBody>
          <a:bodyPr>
            <a:spAutoFit/>
          </a:bodyPr>
          <a:lstStyle/>
          <a:p>
            <a:pPr marL="82550">
              <a:lnSpc>
                <a:spcPct val="120000"/>
              </a:lnSpc>
            </a:pPr>
            <a:r>
              <a:rPr lang="en-GB" sz="2800" dirty="0"/>
              <a:t>Prototype Shelter Tour</a:t>
            </a:r>
            <a:endParaRPr lang="en-GB" sz="2800" i="1"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4"/>
          <p:cNvSpPr txBox="1">
            <a:spLocks noChangeArrowheads="1"/>
          </p:cNvSpPr>
          <p:nvPr/>
        </p:nvSpPr>
        <p:spPr bwMode="auto">
          <a:xfrm>
            <a:off x="3317875" y="3427413"/>
            <a:ext cx="5572125" cy="708025"/>
          </a:xfrm>
          <a:prstGeom prst="rect">
            <a:avLst/>
          </a:prstGeom>
          <a:noFill/>
          <a:ln w="9525">
            <a:noFill/>
            <a:miter lim="800000"/>
            <a:headEnd/>
            <a:tailEnd/>
          </a:ln>
        </p:spPr>
        <p:txBody>
          <a:bodyPr>
            <a:spAutoFit/>
          </a:bodyPr>
          <a:lstStyle/>
          <a:p>
            <a:pPr marL="357188" algn="r">
              <a:defRPr/>
            </a:pPr>
            <a:r>
              <a:rPr lang="en-GB" sz="2000" kern="0" dirty="0"/>
              <a:t>Tom </a:t>
            </a:r>
            <a:r>
              <a:rPr lang="en-GB" sz="2000" kern="0" dirty="0" err="1"/>
              <a:t>Corsellis</a:t>
            </a:r>
            <a:r>
              <a:rPr lang="en-GB" sz="2000" b="0" kern="0" dirty="0"/>
              <a:t>,</a:t>
            </a:r>
            <a:r>
              <a:rPr lang="en-GB" sz="2000" kern="0" dirty="0"/>
              <a:t> </a:t>
            </a:r>
            <a:r>
              <a:rPr lang="en-GB" sz="2000" b="0" kern="0" dirty="0"/>
              <a:t>Shelter Centre</a:t>
            </a:r>
          </a:p>
          <a:p>
            <a:pPr marL="357188" algn="r">
              <a:defRPr/>
            </a:pPr>
            <a:endParaRPr lang="en-GB" sz="2000" dirty="0">
              <a:solidFill>
                <a:srgbClr val="FF0000"/>
              </a:solidFill>
            </a:endParaRPr>
          </a:p>
        </p:txBody>
      </p:sp>
      <p:sp>
        <p:nvSpPr>
          <p:cNvPr id="38915" name="Rectangle 3"/>
          <p:cNvSpPr>
            <a:spLocks noChangeArrowheads="1"/>
          </p:cNvSpPr>
          <p:nvPr/>
        </p:nvSpPr>
        <p:spPr bwMode="auto">
          <a:xfrm>
            <a:off x="1562100" y="-42863"/>
            <a:ext cx="7280275" cy="646113"/>
          </a:xfrm>
          <a:prstGeom prst="rect">
            <a:avLst/>
          </a:prstGeom>
          <a:noFill/>
          <a:ln w="9525">
            <a:noFill/>
            <a:miter lim="800000"/>
            <a:headEnd/>
            <a:tailEnd/>
          </a:ln>
        </p:spPr>
        <p:txBody>
          <a:bodyPr anchor="ctr">
            <a:spAutoFit/>
          </a:bodyPr>
          <a:lstStyle/>
          <a:p>
            <a:r>
              <a:rPr lang="en-GB" sz="3600" dirty="0">
                <a:solidFill>
                  <a:schemeClr val="bg1"/>
                </a:solidFill>
              </a:rPr>
              <a:t>Plenary</a:t>
            </a:r>
            <a:endParaRPr lang="en-GB" sz="3600" b="0" dirty="0">
              <a:solidFill>
                <a:schemeClr val="bg1"/>
              </a:solidFill>
            </a:endParaRPr>
          </a:p>
        </p:txBody>
      </p:sp>
      <p:sp>
        <p:nvSpPr>
          <p:cNvPr id="38916" name="TextBox 5"/>
          <p:cNvSpPr txBox="1">
            <a:spLocks noChangeArrowheads="1"/>
          </p:cNvSpPr>
          <p:nvPr/>
        </p:nvSpPr>
        <p:spPr bwMode="auto">
          <a:xfrm>
            <a:off x="1495425" y="1571625"/>
            <a:ext cx="7623175" cy="561975"/>
          </a:xfrm>
          <a:prstGeom prst="rect">
            <a:avLst/>
          </a:prstGeom>
          <a:noFill/>
          <a:ln w="9525">
            <a:noFill/>
            <a:miter lim="800000"/>
            <a:headEnd/>
            <a:tailEnd/>
          </a:ln>
        </p:spPr>
        <p:txBody>
          <a:bodyPr>
            <a:spAutoFit/>
          </a:bodyPr>
          <a:lstStyle/>
          <a:p>
            <a:pPr marL="82550">
              <a:lnSpc>
                <a:spcPct val="120000"/>
              </a:lnSpc>
            </a:pPr>
            <a:r>
              <a:rPr lang="en-GB" sz="2800" dirty="0"/>
              <a:t>Transitional Shelter Prototype Consortium</a:t>
            </a:r>
            <a:endParaRPr lang="en-GB" sz="2800" i="1"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9"/>
          <p:cNvSpPr txBox="1">
            <a:spLocks noChangeArrowheads="1"/>
          </p:cNvSpPr>
          <p:nvPr/>
        </p:nvSpPr>
        <p:spPr bwMode="auto">
          <a:xfrm>
            <a:off x="1541463" y="795338"/>
            <a:ext cx="7173912" cy="2456057"/>
          </a:xfrm>
          <a:prstGeom prst="rect">
            <a:avLst/>
          </a:prstGeom>
          <a:noFill/>
          <a:ln w="9525">
            <a:noFill/>
            <a:miter lim="800000"/>
            <a:headEnd/>
            <a:tailEnd/>
          </a:ln>
        </p:spPr>
        <p:txBody>
          <a:bodyPr>
            <a:spAutoFit/>
          </a:bodyPr>
          <a:lstStyle/>
          <a:p>
            <a:pPr marL="85725">
              <a:lnSpc>
                <a:spcPct val="80000"/>
              </a:lnSpc>
              <a:spcBef>
                <a:spcPts val="0"/>
              </a:spcBef>
              <a:defRPr/>
            </a:pPr>
            <a:endParaRPr lang="en-GB" dirty="0"/>
          </a:p>
          <a:p>
            <a:pPr marL="85725">
              <a:lnSpc>
                <a:spcPct val="80000"/>
              </a:lnSpc>
              <a:spcBef>
                <a:spcPts val="0"/>
              </a:spcBef>
              <a:defRPr/>
            </a:pPr>
            <a:r>
              <a:rPr lang="en-GB" sz="2800" b="0" dirty="0" smtClean="0"/>
              <a:t>Transitional Shelter Prototype consortium</a:t>
            </a:r>
            <a:endParaRPr lang="en-GB" sz="2000" b="0" dirty="0" smtClean="0"/>
          </a:p>
          <a:p>
            <a:pPr marL="85725">
              <a:lnSpc>
                <a:spcPct val="80000"/>
              </a:lnSpc>
              <a:spcBef>
                <a:spcPts val="0"/>
              </a:spcBef>
              <a:defRPr/>
            </a:pPr>
            <a:endParaRPr lang="en-GB" sz="2000" b="0" dirty="0" smtClean="0"/>
          </a:p>
          <a:p>
            <a:pPr marL="85725">
              <a:lnSpc>
                <a:spcPct val="80000"/>
              </a:lnSpc>
              <a:spcBef>
                <a:spcPts val="0"/>
              </a:spcBef>
              <a:defRPr/>
            </a:pPr>
            <a:r>
              <a:rPr lang="en-GB" sz="2000" dirty="0" smtClean="0"/>
              <a:t>Question 1</a:t>
            </a:r>
          </a:p>
          <a:p>
            <a:pPr marL="85725">
              <a:lnSpc>
                <a:spcPct val="80000"/>
              </a:lnSpc>
              <a:spcBef>
                <a:spcPts val="0"/>
              </a:spcBef>
              <a:defRPr/>
            </a:pPr>
            <a:r>
              <a:rPr lang="en-GB" sz="2000" b="0" dirty="0" smtClean="0"/>
              <a:t>What are the barriers to procurement?</a:t>
            </a:r>
          </a:p>
          <a:p>
            <a:pPr marL="85725">
              <a:lnSpc>
                <a:spcPct val="80000"/>
              </a:lnSpc>
              <a:spcBef>
                <a:spcPts val="0"/>
              </a:spcBef>
              <a:defRPr/>
            </a:pPr>
            <a:endParaRPr lang="en-GB" sz="2000" b="0" dirty="0" smtClean="0">
              <a:solidFill>
                <a:schemeClr val="bg1">
                  <a:lumMod val="50000"/>
                </a:schemeClr>
              </a:solidFill>
            </a:endParaRPr>
          </a:p>
          <a:p>
            <a:pPr marL="85725">
              <a:lnSpc>
                <a:spcPct val="80000"/>
              </a:lnSpc>
              <a:spcBef>
                <a:spcPts val="0"/>
              </a:spcBef>
              <a:defRPr/>
            </a:pPr>
            <a:endParaRPr lang="en-GB" sz="2000" b="0" dirty="0" smtClean="0">
              <a:solidFill>
                <a:schemeClr val="bg1">
                  <a:lumMod val="50000"/>
                </a:schemeClr>
              </a:solidFill>
            </a:endParaRPr>
          </a:p>
          <a:p>
            <a:pPr marL="542925" indent="-457200">
              <a:lnSpc>
                <a:spcPct val="80000"/>
              </a:lnSpc>
              <a:spcBef>
                <a:spcPts val="0"/>
              </a:spcBef>
              <a:defRPr/>
            </a:pPr>
            <a:r>
              <a:rPr lang="en-GB" sz="2000" b="0" dirty="0" smtClean="0">
                <a:solidFill>
                  <a:srgbClr val="FF0000"/>
                </a:solidFill>
              </a:rPr>
              <a:t>More questions?!</a:t>
            </a:r>
          </a:p>
          <a:p>
            <a:pPr marL="542925" indent="-457200">
              <a:lnSpc>
                <a:spcPct val="80000"/>
              </a:lnSpc>
              <a:spcBef>
                <a:spcPts val="0"/>
              </a:spcBef>
              <a:buFont typeface="+mj-lt"/>
              <a:buAutoNum type="arabicPeriod"/>
              <a:defRPr/>
            </a:pPr>
            <a:endParaRPr lang="en-GB" sz="2000" b="0" dirty="0" smtClean="0"/>
          </a:p>
        </p:txBody>
      </p:sp>
      <p:pic>
        <p:nvPicPr>
          <p:cNvPr id="5" name="Picture 2" descr="Z:\S1_ShelterMeeting\SM10b\Graphics\Icons\Question icon.png"/>
          <p:cNvPicPr>
            <a:picLocks noChangeAspect="1" noChangeArrowheads="1"/>
          </p:cNvPicPr>
          <p:nvPr/>
        </p:nvPicPr>
        <p:blipFill>
          <a:blip r:embed="rId2" cstate="print"/>
          <a:srcRect/>
          <a:stretch>
            <a:fillRect/>
          </a:stretch>
        </p:blipFill>
        <p:spPr bwMode="auto">
          <a:xfrm>
            <a:off x="0" y="731214"/>
            <a:ext cx="1538509" cy="1068332"/>
          </a:xfrm>
          <a:prstGeom prst="rect">
            <a:avLst/>
          </a:prstGeom>
          <a:noFill/>
        </p:spPr>
      </p:pic>
      <p:sp>
        <p:nvSpPr>
          <p:cNvPr id="8" name="Rectangle 3"/>
          <p:cNvSpPr>
            <a:spLocks noChangeArrowheads="1"/>
          </p:cNvSpPr>
          <p:nvPr/>
        </p:nvSpPr>
        <p:spPr bwMode="auto">
          <a:xfrm>
            <a:off x="1562100" y="-42863"/>
            <a:ext cx="7280275" cy="646113"/>
          </a:xfrm>
          <a:prstGeom prst="rect">
            <a:avLst/>
          </a:prstGeom>
          <a:noFill/>
          <a:ln w="9525">
            <a:noFill/>
            <a:miter lim="800000"/>
            <a:headEnd/>
            <a:tailEnd/>
          </a:ln>
        </p:spPr>
        <p:txBody>
          <a:bodyPr anchor="ctr">
            <a:spAutoFit/>
          </a:bodyPr>
          <a:lstStyle/>
          <a:p>
            <a:r>
              <a:rPr lang="en-GB" sz="3600" dirty="0">
                <a:solidFill>
                  <a:schemeClr val="bg1"/>
                </a:solidFill>
              </a:rPr>
              <a:t>Plenary</a:t>
            </a:r>
            <a:endParaRPr lang="en-GB" sz="3600" b="0" dirty="0">
              <a:solidFill>
                <a:schemeClr val="bg1"/>
              </a:solidFill>
            </a:endParaRPr>
          </a:p>
        </p:txBody>
      </p:sp>
      <p:sp>
        <p:nvSpPr>
          <p:cNvPr id="9" name="TextBox 8"/>
          <p:cNvSpPr txBox="1"/>
          <p:nvPr/>
        </p:nvSpPr>
        <p:spPr>
          <a:xfrm>
            <a:off x="1289040" y="5375244"/>
            <a:ext cx="6830802" cy="1200329"/>
          </a:xfrm>
          <a:prstGeom prst="rect">
            <a:avLst/>
          </a:prstGeom>
        </p:spPr>
        <p:txBody>
          <a:bodyPr wrap="square" rtlCol="0">
            <a:spAutoFit/>
          </a:bodyPr>
          <a:lstStyle/>
          <a:p>
            <a:pPr marL="357188" marR="0" indent="0" algn="l" defTabSz="914400" rtl="0" eaLnBrk="1" fontAlgn="base" latinLnBrk="0" hangingPunct="1">
              <a:lnSpc>
                <a:spcPct val="100000"/>
              </a:lnSpc>
              <a:spcBef>
                <a:spcPct val="0"/>
              </a:spcBef>
              <a:spcAft>
                <a:spcPct val="0"/>
              </a:spcAft>
              <a:buClrTx/>
              <a:buSzTx/>
              <a:buFontTx/>
              <a:buNone/>
              <a:tabLst/>
            </a:pPr>
            <a:r>
              <a:rPr kumimoji="0" lang="en-GB" b="1" i="0" u="none" strike="noStrike" kern="0" cap="none" spc="0" normalizeH="0" baseline="0" noProof="0" dirty="0" smtClean="0">
                <a:ln>
                  <a:noFill/>
                </a:ln>
                <a:effectLst/>
                <a:uLnTx/>
                <a:uFillTx/>
                <a:latin typeface="+mn-lt"/>
                <a:ea typeface="+mj-ea"/>
                <a:cs typeface="+mj-cs"/>
              </a:rPr>
              <a:t>Please don’t forget to fill</a:t>
            </a:r>
            <a:r>
              <a:rPr kumimoji="0" lang="en-GB" b="1" i="0" u="none" strike="noStrike" kern="0" cap="none" spc="0" normalizeH="0" noProof="0" dirty="0" smtClean="0">
                <a:ln>
                  <a:noFill/>
                </a:ln>
                <a:effectLst/>
                <a:uLnTx/>
                <a:uFillTx/>
                <a:latin typeface="+mn-lt"/>
                <a:ea typeface="+mj-ea"/>
                <a:cs typeface="+mj-cs"/>
              </a:rPr>
              <a:t> in your question sheet and </a:t>
            </a:r>
            <a:r>
              <a:rPr kumimoji="0" lang="en-GB" b="1" i="0" u="none" strike="noStrike" kern="0" cap="none" spc="0" normalizeH="0" baseline="0" noProof="0" dirty="0" smtClean="0">
                <a:ln>
                  <a:noFill/>
                </a:ln>
                <a:effectLst/>
                <a:uLnTx/>
                <a:uFillTx/>
                <a:latin typeface="+mn-lt"/>
                <a:ea typeface="+mj-ea"/>
                <a:cs typeface="+mj-cs"/>
              </a:rPr>
              <a:t>hand it in to a</a:t>
            </a:r>
            <a:r>
              <a:rPr kumimoji="0" lang="en-GB" b="1" i="0" u="none" strike="noStrike" kern="0" cap="none" spc="0" normalizeH="0" noProof="0" dirty="0" smtClean="0">
                <a:ln>
                  <a:noFill/>
                </a:ln>
                <a:effectLst/>
                <a:uLnTx/>
                <a:uFillTx/>
                <a:latin typeface="+mn-lt"/>
                <a:ea typeface="+mj-ea"/>
                <a:cs typeface="+mj-cs"/>
              </a:rPr>
              <a:t> SC assistant before leaving</a:t>
            </a:r>
            <a:endParaRPr kumimoji="0" lang="en-GB" b="1" i="0" u="none" strike="noStrike" kern="0" cap="none" spc="0" normalizeH="0" baseline="0" noProof="0" dirty="0" smtClean="0">
              <a:ln>
                <a:noFill/>
              </a:ln>
              <a:effectLst/>
              <a:uLnTx/>
              <a:uFillTx/>
              <a:latin typeface="+mn-lt"/>
              <a:ea typeface="+mj-ea"/>
              <a:cs typeface="+mj-cs"/>
            </a:endParaRPr>
          </a:p>
        </p:txBody>
      </p:sp>
      <p:pic>
        <p:nvPicPr>
          <p:cNvPr id="10" name="Picture 3"/>
          <p:cNvPicPr>
            <a:picLocks noChangeAspect="1" noChangeArrowheads="1"/>
          </p:cNvPicPr>
          <p:nvPr/>
        </p:nvPicPr>
        <p:blipFill>
          <a:blip r:embed="rId3" cstate="print"/>
          <a:srcRect l="28972" t="19779" r="28131" b="3697"/>
          <a:stretch>
            <a:fillRect/>
          </a:stretch>
        </p:blipFill>
        <p:spPr bwMode="auto">
          <a:xfrm>
            <a:off x="74653" y="4566735"/>
            <a:ext cx="1405345" cy="1999325"/>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9"/>
          <p:cNvSpPr>
            <a:spLocks noChangeArrowheads="1"/>
          </p:cNvSpPr>
          <p:nvPr/>
        </p:nvSpPr>
        <p:spPr bwMode="auto">
          <a:xfrm>
            <a:off x="-3175" y="6180138"/>
            <a:ext cx="9144000" cy="477837"/>
          </a:xfrm>
          <a:prstGeom prst="rect">
            <a:avLst/>
          </a:prstGeom>
          <a:solidFill>
            <a:srgbClr val="9BAFD2"/>
          </a:solidFill>
          <a:ln w="9525" algn="ctr">
            <a:noFill/>
            <a:round/>
            <a:headEnd/>
            <a:tailEnd/>
          </a:ln>
        </p:spPr>
        <p:txBody>
          <a:bodyPr/>
          <a:lstStyle/>
          <a:p>
            <a:pPr>
              <a:lnSpc>
                <a:spcPct val="80000"/>
              </a:lnSpc>
              <a:spcBef>
                <a:spcPct val="20000"/>
              </a:spcBef>
            </a:pPr>
            <a:endParaRPr lang="en-US"/>
          </a:p>
        </p:txBody>
      </p:sp>
      <p:grpSp>
        <p:nvGrpSpPr>
          <p:cNvPr id="39939" name="Group 24"/>
          <p:cNvGrpSpPr>
            <a:grpSpLocks/>
          </p:cNvGrpSpPr>
          <p:nvPr/>
        </p:nvGrpSpPr>
        <p:grpSpPr bwMode="auto">
          <a:xfrm>
            <a:off x="-3175" y="735013"/>
            <a:ext cx="9239250" cy="6297612"/>
            <a:chOff x="-2426" y="735013"/>
            <a:chExt cx="9238886" cy="6297704"/>
          </a:xfrm>
        </p:grpSpPr>
        <p:sp>
          <p:nvSpPr>
            <p:cNvPr id="39943" name="Rectangle 14"/>
            <p:cNvSpPr>
              <a:spLocks noChangeArrowheads="1"/>
            </p:cNvSpPr>
            <p:nvPr/>
          </p:nvSpPr>
          <p:spPr bwMode="auto">
            <a:xfrm>
              <a:off x="-2426" y="806451"/>
              <a:ext cx="9144000" cy="272256"/>
            </a:xfrm>
            <a:prstGeom prst="rect">
              <a:avLst/>
            </a:prstGeom>
            <a:solidFill>
              <a:srgbClr val="9BAFD2"/>
            </a:solidFill>
            <a:ln w="9525" algn="ctr">
              <a:noFill/>
              <a:round/>
              <a:headEnd/>
              <a:tailEnd/>
            </a:ln>
          </p:spPr>
          <p:txBody>
            <a:bodyPr/>
            <a:lstStyle/>
            <a:p>
              <a:pPr>
                <a:lnSpc>
                  <a:spcPct val="80000"/>
                </a:lnSpc>
                <a:spcBef>
                  <a:spcPct val="20000"/>
                </a:spcBef>
              </a:pPr>
              <a:endParaRPr lang="en-US"/>
            </a:p>
          </p:txBody>
        </p:sp>
        <p:sp>
          <p:nvSpPr>
            <p:cNvPr id="39944" name="Rectangle 16"/>
            <p:cNvSpPr>
              <a:spLocks noChangeArrowheads="1"/>
            </p:cNvSpPr>
            <p:nvPr/>
          </p:nvSpPr>
          <p:spPr bwMode="auto">
            <a:xfrm>
              <a:off x="0" y="2859650"/>
              <a:ext cx="9144000" cy="272256"/>
            </a:xfrm>
            <a:prstGeom prst="rect">
              <a:avLst/>
            </a:prstGeom>
            <a:solidFill>
              <a:srgbClr val="9BAFD2"/>
            </a:solidFill>
            <a:ln w="9525" algn="ctr">
              <a:noFill/>
              <a:round/>
              <a:headEnd/>
              <a:tailEnd/>
            </a:ln>
          </p:spPr>
          <p:txBody>
            <a:bodyPr/>
            <a:lstStyle/>
            <a:p>
              <a:pPr>
                <a:lnSpc>
                  <a:spcPct val="80000"/>
                </a:lnSpc>
                <a:spcBef>
                  <a:spcPct val="20000"/>
                </a:spcBef>
              </a:pPr>
              <a:endParaRPr lang="en-US"/>
            </a:p>
          </p:txBody>
        </p:sp>
        <p:sp>
          <p:nvSpPr>
            <p:cNvPr id="39945" name="Rectangle 17"/>
            <p:cNvSpPr>
              <a:spLocks noChangeArrowheads="1"/>
            </p:cNvSpPr>
            <p:nvPr/>
          </p:nvSpPr>
          <p:spPr bwMode="auto">
            <a:xfrm>
              <a:off x="0" y="3445277"/>
              <a:ext cx="9144000" cy="272256"/>
            </a:xfrm>
            <a:prstGeom prst="rect">
              <a:avLst/>
            </a:prstGeom>
            <a:solidFill>
              <a:srgbClr val="9BAFD2"/>
            </a:solidFill>
            <a:ln w="9525" algn="ctr">
              <a:noFill/>
              <a:round/>
              <a:headEnd/>
              <a:tailEnd/>
            </a:ln>
          </p:spPr>
          <p:txBody>
            <a:bodyPr/>
            <a:lstStyle/>
            <a:p>
              <a:pPr>
                <a:lnSpc>
                  <a:spcPct val="80000"/>
                </a:lnSpc>
                <a:spcBef>
                  <a:spcPct val="20000"/>
                </a:spcBef>
              </a:pPr>
              <a:endParaRPr lang="en-US"/>
            </a:p>
          </p:txBody>
        </p:sp>
        <p:sp>
          <p:nvSpPr>
            <p:cNvPr id="39946" name="Rectangle 18"/>
            <p:cNvSpPr>
              <a:spLocks noChangeArrowheads="1"/>
            </p:cNvSpPr>
            <p:nvPr/>
          </p:nvSpPr>
          <p:spPr bwMode="auto">
            <a:xfrm>
              <a:off x="0" y="4875119"/>
              <a:ext cx="9144000" cy="272256"/>
            </a:xfrm>
            <a:prstGeom prst="rect">
              <a:avLst/>
            </a:prstGeom>
            <a:solidFill>
              <a:srgbClr val="9BAFD2"/>
            </a:solidFill>
            <a:ln w="9525" algn="ctr">
              <a:noFill/>
              <a:round/>
              <a:headEnd/>
              <a:tailEnd/>
            </a:ln>
          </p:spPr>
          <p:txBody>
            <a:bodyPr/>
            <a:lstStyle/>
            <a:p>
              <a:pPr>
                <a:lnSpc>
                  <a:spcPct val="80000"/>
                </a:lnSpc>
                <a:spcBef>
                  <a:spcPct val="20000"/>
                </a:spcBef>
              </a:pPr>
              <a:endParaRPr lang="en-US"/>
            </a:p>
          </p:txBody>
        </p:sp>
        <p:sp>
          <p:nvSpPr>
            <p:cNvPr id="39947" name="Rectangle 19"/>
            <p:cNvSpPr>
              <a:spLocks noChangeArrowheads="1"/>
            </p:cNvSpPr>
            <p:nvPr/>
          </p:nvSpPr>
          <p:spPr bwMode="auto">
            <a:xfrm>
              <a:off x="-2426" y="5748426"/>
              <a:ext cx="9144000" cy="272256"/>
            </a:xfrm>
            <a:prstGeom prst="rect">
              <a:avLst/>
            </a:prstGeom>
            <a:solidFill>
              <a:srgbClr val="9BAFD2"/>
            </a:solidFill>
            <a:ln w="9525" algn="ctr">
              <a:noFill/>
              <a:round/>
              <a:headEnd/>
              <a:tailEnd/>
            </a:ln>
          </p:spPr>
          <p:txBody>
            <a:bodyPr/>
            <a:lstStyle/>
            <a:p>
              <a:pPr>
                <a:lnSpc>
                  <a:spcPct val="80000"/>
                </a:lnSpc>
                <a:spcBef>
                  <a:spcPct val="20000"/>
                </a:spcBef>
              </a:pPr>
              <a:endParaRPr lang="en-US"/>
            </a:p>
          </p:txBody>
        </p:sp>
        <p:sp>
          <p:nvSpPr>
            <p:cNvPr id="39948" name="Rectangle 12"/>
            <p:cNvSpPr>
              <a:spLocks noChangeArrowheads="1"/>
            </p:cNvSpPr>
            <p:nvPr/>
          </p:nvSpPr>
          <p:spPr bwMode="auto">
            <a:xfrm>
              <a:off x="0" y="735013"/>
              <a:ext cx="1827213" cy="6297704"/>
            </a:xfrm>
            <a:prstGeom prst="rect">
              <a:avLst/>
            </a:prstGeom>
            <a:noFill/>
            <a:ln w="9525">
              <a:noFill/>
              <a:miter lim="800000"/>
              <a:headEnd/>
              <a:tailEnd/>
            </a:ln>
          </p:spPr>
          <p:txBody>
            <a:bodyPr>
              <a:spAutoFit/>
            </a:bodyPr>
            <a:lstStyle/>
            <a:p>
              <a:pPr marL="82550">
                <a:lnSpc>
                  <a:spcPct val="120000"/>
                </a:lnSpc>
              </a:pPr>
              <a:r>
                <a:rPr lang="en-GB" sz="1600" b="0">
                  <a:solidFill>
                    <a:schemeClr val="bg1"/>
                  </a:solidFill>
                </a:rPr>
                <a:t>08:30 – 09:00</a:t>
              </a:r>
            </a:p>
            <a:p>
              <a:pPr marL="82550">
                <a:lnSpc>
                  <a:spcPct val="120000"/>
                </a:lnSpc>
              </a:pPr>
              <a:r>
                <a:rPr lang="en-GB" sz="1600" b="0"/>
                <a:t>09:00</a:t>
              </a:r>
            </a:p>
            <a:p>
              <a:pPr marL="82550">
                <a:lnSpc>
                  <a:spcPct val="120000"/>
                </a:lnSpc>
              </a:pPr>
              <a:r>
                <a:rPr lang="en-GB" sz="1600" b="0"/>
                <a:t>09:15 </a:t>
              </a:r>
            </a:p>
            <a:p>
              <a:pPr marL="82550">
                <a:lnSpc>
                  <a:spcPct val="120000"/>
                </a:lnSpc>
              </a:pPr>
              <a:r>
                <a:rPr lang="en-GB" sz="1600" b="0"/>
                <a:t>09:30 </a:t>
              </a:r>
            </a:p>
            <a:p>
              <a:pPr marL="82550">
                <a:lnSpc>
                  <a:spcPct val="120000"/>
                </a:lnSpc>
              </a:pPr>
              <a:r>
                <a:rPr lang="en-GB" sz="1600" b="0"/>
                <a:t>09:45 </a:t>
              </a:r>
            </a:p>
            <a:p>
              <a:pPr marL="82550">
                <a:lnSpc>
                  <a:spcPct val="120000"/>
                </a:lnSpc>
              </a:pPr>
              <a:r>
                <a:rPr lang="en-GB" sz="1600" b="0"/>
                <a:t>10:00 </a:t>
              </a:r>
            </a:p>
            <a:p>
              <a:pPr marL="82550">
                <a:lnSpc>
                  <a:spcPct val="120000"/>
                </a:lnSpc>
              </a:pPr>
              <a:r>
                <a:rPr lang="en-GB" sz="1600" b="0"/>
                <a:t>10:15 </a:t>
              </a:r>
            </a:p>
            <a:p>
              <a:pPr marL="82550">
                <a:lnSpc>
                  <a:spcPct val="120000"/>
                </a:lnSpc>
              </a:pPr>
              <a:r>
                <a:rPr lang="en-GB" sz="1600" b="0">
                  <a:solidFill>
                    <a:schemeClr val="bg1"/>
                  </a:solidFill>
                </a:rPr>
                <a:t>10:30 – 11:00</a:t>
              </a:r>
            </a:p>
            <a:p>
              <a:pPr marL="82550">
                <a:lnSpc>
                  <a:spcPct val="120000"/>
                </a:lnSpc>
              </a:pPr>
              <a:r>
                <a:rPr lang="en-GB" sz="1600" b="0"/>
                <a:t>11:00 </a:t>
              </a:r>
            </a:p>
            <a:p>
              <a:pPr marL="82550">
                <a:lnSpc>
                  <a:spcPct val="120000"/>
                </a:lnSpc>
              </a:pPr>
              <a:r>
                <a:rPr lang="en-GB" sz="1600" b="0">
                  <a:solidFill>
                    <a:schemeClr val="bg1"/>
                  </a:solidFill>
                </a:rPr>
                <a:t>12:30 – 13:30</a:t>
              </a:r>
            </a:p>
            <a:p>
              <a:pPr marL="82550">
                <a:lnSpc>
                  <a:spcPct val="120000"/>
                </a:lnSpc>
              </a:pPr>
              <a:r>
                <a:rPr lang="en-GB" sz="1600" b="0"/>
                <a:t>13:30 </a:t>
              </a:r>
            </a:p>
            <a:p>
              <a:pPr marL="82550">
                <a:lnSpc>
                  <a:spcPct val="120000"/>
                </a:lnSpc>
              </a:pPr>
              <a:r>
                <a:rPr lang="en-GB" sz="1600" b="0"/>
                <a:t>14.30</a:t>
              </a:r>
            </a:p>
            <a:p>
              <a:pPr marL="82550">
                <a:lnSpc>
                  <a:spcPct val="120000"/>
                </a:lnSpc>
              </a:pPr>
              <a:r>
                <a:rPr lang="en-GB" sz="1600" b="0"/>
                <a:t>15.00</a:t>
              </a:r>
            </a:p>
            <a:p>
              <a:pPr marL="82550">
                <a:lnSpc>
                  <a:spcPct val="120000"/>
                </a:lnSpc>
              </a:pPr>
              <a:r>
                <a:rPr lang="en-GB" sz="1600" b="0"/>
                <a:t>15:15 </a:t>
              </a:r>
            </a:p>
            <a:p>
              <a:pPr marL="82550">
                <a:lnSpc>
                  <a:spcPct val="120000"/>
                </a:lnSpc>
              </a:pPr>
              <a:r>
                <a:rPr lang="en-GB" sz="1600" b="0">
                  <a:solidFill>
                    <a:schemeClr val="bg1"/>
                  </a:solidFill>
                </a:rPr>
                <a:t>15:30 – 15:45</a:t>
              </a:r>
            </a:p>
            <a:p>
              <a:pPr marL="82550">
                <a:lnSpc>
                  <a:spcPct val="120000"/>
                </a:lnSpc>
              </a:pPr>
              <a:r>
                <a:rPr lang="en-GB" sz="1600" b="0"/>
                <a:t>15:45 </a:t>
              </a:r>
            </a:p>
            <a:p>
              <a:pPr marL="82550">
                <a:lnSpc>
                  <a:spcPct val="120000"/>
                </a:lnSpc>
              </a:pPr>
              <a:r>
                <a:rPr lang="en-GB" sz="1600" b="0"/>
                <a:t>16:30</a:t>
              </a:r>
            </a:p>
            <a:p>
              <a:pPr marL="82550">
                <a:lnSpc>
                  <a:spcPct val="120000"/>
                </a:lnSpc>
              </a:pPr>
              <a:r>
                <a:rPr lang="en-GB" sz="1600" b="0">
                  <a:solidFill>
                    <a:schemeClr val="bg1"/>
                  </a:solidFill>
                </a:rPr>
                <a:t>17:30 </a:t>
              </a:r>
            </a:p>
            <a:p>
              <a:pPr marL="82550">
                <a:lnSpc>
                  <a:spcPct val="120000"/>
                </a:lnSpc>
              </a:pPr>
              <a:endParaRPr lang="en-GB" sz="1600" b="0">
                <a:solidFill>
                  <a:schemeClr val="bg1"/>
                </a:solidFill>
              </a:endParaRPr>
            </a:p>
            <a:p>
              <a:pPr marL="82550">
                <a:lnSpc>
                  <a:spcPct val="120000"/>
                </a:lnSpc>
              </a:pPr>
              <a:r>
                <a:rPr lang="en-GB" sz="1600" b="0">
                  <a:solidFill>
                    <a:schemeClr val="bg1"/>
                  </a:solidFill>
                </a:rPr>
                <a:t>19:30</a:t>
              </a:r>
            </a:p>
            <a:p>
              <a:pPr marL="82550">
                <a:lnSpc>
                  <a:spcPct val="120000"/>
                </a:lnSpc>
              </a:pPr>
              <a:r>
                <a:rPr lang="en-GB" sz="1600"/>
                <a:t>	</a:t>
              </a:r>
              <a:endParaRPr lang="en-GB" sz="1600" b="0"/>
            </a:p>
          </p:txBody>
        </p:sp>
        <p:sp>
          <p:nvSpPr>
            <p:cNvPr id="14" name="Text Box 22"/>
            <p:cNvSpPr txBox="1">
              <a:spLocks noChangeArrowheads="1"/>
            </p:cNvSpPr>
            <p:nvPr/>
          </p:nvSpPr>
          <p:spPr bwMode="auto">
            <a:xfrm>
              <a:off x="1494528" y="735013"/>
              <a:ext cx="7741932" cy="6001731"/>
            </a:xfrm>
            <a:prstGeom prst="rect">
              <a:avLst/>
            </a:prstGeom>
            <a:noFill/>
            <a:ln w="9525">
              <a:noFill/>
              <a:miter lim="800000"/>
              <a:headEnd/>
              <a:tailEnd/>
            </a:ln>
            <a:effectLst/>
          </p:spPr>
          <p:txBody>
            <a:bodyPr>
              <a:spAutoFit/>
            </a:bodyPr>
            <a:lstStyle/>
            <a:p>
              <a:pPr marL="82550">
                <a:lnSpc>
                  <a:spcPct val="120000"/>
                </a:lnSpc>
                <a:defRPr/>
              </a:pPr>
              <a:r>
                <a:rPr lang="en-GB" sz="1600" dirty="0">
                  <a:solidFill>
                    <a:schemeClr val="bg1"/>
                  </a:solidFill>
                </a:rPr>
                <a:t>Arrival and coffee</a:t>
              </a:r>
            </a:p>
            <a:p>
              <a:pPr marL="82550">
                <a:lnSpc>
                  <a:spcPct val="120000"/>
                </a:lnSpc>
                <a:defRPr/>
              </a:pPr>
              <a:r>
                <a:rPr lang="en-GB" sz="1600" b="0" dirty="0"/>
                <a:t>Welcome, conference purpose and agenda – Tom </a:t>
              </a:r>
              <a:r>
                <a:rPr lang="en-GB" sz="1600" b="0" dirty="0" err="1"/>
                <a:t>Corsellis</a:t>
              </a:r>
              <a:r>
                <a:rPr lang="en-GB" sz="1600" b="0" dirty="0"/>
                <a:t>, </a:t>
              </a:r>
              <a:r>
                <a:rPr lang="en-GB" sz="1600" b="0" i="1" dirty="0"/>
                <a:t>Shelter Centre</a:t>
              </a:r>
              <a:endParaRPr lang="en-GB" sz="1600" b="0" dirty="0"/>
            </a:p>
            <a:p>
              <a:pPr marL="82550">
                <a:lnSpc>
                  <a:spcPct val="120000"/>
                </a:lnSpc>
                <a:defRPr/>
              </a:pPr>
              <a:r>
                <a:rPr lang="en-GB" sz="1600" dirty="0">
                  <a:solidFill>
                    <a:schemeClr val="bg2">
                      <a:lumMod val="75000"/>
                    </a:schemeClr>
                  </a:solidFill>
                </a:rPr>
                <a:t>Keynote speech</a:t>
              </a:r>
              <a:r>
                <a:rPr lang="en-GB" sz="1600" dirty="0"/>
                <a:t> </a:t>
              </a:r>
              <a:r>
                <a:rPr lang="en-GB" sz="1600" b="0" dirty="0"/>
                <a:t>– </a:t>
              </a:r>
              <a:r>
                <a:rPr lang="en-GB" sz="1600" b="0" dirty="0" err="1"/>
                <a:t>Niels</a:t>
              </a:r>
              <a:r>
                <a:rPr lang="en-GB" sz="1600" b="0" dirty="0"/>
                <a:t> Scott</a:t>
              </a:r>
              <a:r>
                <a:rPr lang="en-GB" sz="1600" b="0" i="1" dirty="0"/>
                <a:t>, UN/OCHA</a:t>
              </a:r>
            </a:p>
            <a:p>
              <a:pPr marL="82550">
                <a:lnSpc>
                  <a:spcPct val="120000"/>
                </a:lnSpc>
                <a:defRPr/>
              </a:pPr>
              <a:r>
                <a:rPr lang="en-GB" sz="1600" dirty="0">
                  <a:solidFill>
                    <a:schemeClr val="bg2">
                      <a:lumMod val="75000"/>
                    </a:schemeClr>
                  </a:solidFill>
                </a:rPr>
                <a:t>Keynote speech</a:t>
              </a:r>
              <a:r>
                <a:rPr lang="en-GB" sz="1600" b="0" dirty="0"/>
                <a:t> – Alex Wong</a:t>
              </a:r>
              <a:r>
                <a:rPr lang="en-GB" sz="1600" b="0" i="1" dirty="0"/>
                <a:t>, World Economic Forum</a:t>
              </a:r>
            </a:p>
            <a:p>
              <a:pPr marL="82550">
                <a:lnSpc>
                  <a:spcPct val="120000"/>
                </a:lnSpc>
                <a:defRPr/>
              </a:pPr>
              <a:r>
                <a:rPr lang="en-GB" sz="1600" dirty="0">
                  <a:solidFill>
                    <a:schemeClr val="bg2">
                      <a:lumMod val="75000"/>
                    </a:schemeClr>
                  </a:solidFill>
                </a:rPr>
                <a:t>Keynote speech</a:t>
              </a:r>
              <a:r>
                <a:rPr lang="en-GB" sz="1600" dirty="0"/>
                <a:t> </a:t>
              </a:r>
              <a:r>
                <a:rPr lang="en-GB" sz="1600" b="0" dirty="0"/>
                <a:t>– Dr. Randolph Kent</a:t>
              </a:r>
              <a:r>
                <a:rPr lang="en-GB" sz="1600" b="0" i="1" dirty="0"/>
                <a:t>, Kings College London</a:t>
              </a:r>
            </a:p>
            <a:p>
              <a:pPr marL="82550">
                <a:lnSpc>
                  <a:spcPct val="120000"/>
                </a:lnSpc>
                <a:defRPr/>
              </a:pPr>
              <a:r>
                <a:rPr lang="en-GB" sz="1600" dirty="0">
                  <a:solidFill>
                    <a:schemeClr val="bg2">
                      <a:lumMod val="75000"/>
                    </a:schemeClr>
                  </a:solidFill>
                </a:rPr>
                <a:t>Keynote speech</a:t>
              </a:r>
              <a:r>
                <a:rPr lang="en-GB" sz="1600" dirty="0"/>
                <a:t> </a:t>
              </a:r>
              <a:r>
                <a:rPr lang="en-GB" sz="1600" b="0" dirty="0"/>
                <a:t>– Lee </a:t>
              </a:r>
              <a:r>
                <a:rPr lang="en-GB" sz="1600" b="0" dirty="0" err="1"/>
                <a:t>Malany</a:t>
              </a:r>
              <a:r>
                <a:rPr lang="en-GB" sz="1600" b="0" i="1" dirty="0"/>
                <a:t>, American Red Cross</a:t>
              </a:r>
            </a:p>
            <a:p>
              <a:pPr marL="82550">
                <a:lnSpc>
                  <a:spcPct val="120000"/>
                </a:lnSpc>
                <a:defRPr/>
              </a:pPr>
              <a:r>
                <a:rPr lang="en-GB" sz="1600" dirty="0" smtClean="0">
                  <a:solidFill>
                    <a:schemeClr val="bg2">
                      <a:lumMod val="75000"/>
                    </a:schemeClr>
                  </a:solidFill>
                </a:rPr>
                <a:t>Introduction to breakout groups</a:t>
              </a:r>
              <a:endParaRPr lang="en-GB" sz="1600" b="0" dirty="0"/>
            </a:p>
            <a:p>
              <a:pPr marL="82550">
                <a:lnSpc>
                  <a:spcPct val="120000"/>
                </a:lnSpc>
                <a:defRPr/>
              </a:pPr>
              <a:r>
                <a:rPr lang="en-GB" sz="1600" dirty="0">
                  <a:solidFill>
                    <a:schemeClr val="bg1"/>
                  </a:solidFill>
                </a:rPr>
                <a:t>Coffee break</a:t>
              </a:r>
            </a:p>
            <a:p>
              <a:pPr marL="82550">
                <a:lnSpc>
                  <a:spcPct val="120000"/>
                </a:lnSpc>
                <a:defRPr/>
              </a:pPr>
              <a:r>
                <a:rPr lang="en-GB" sz="1600" dirty="0">
                  <a:solidFill>
                    <a:schemeClr val="bg2">
                      <a:lumMod val="75000"/>
                    </a:schemeClr>
                  </a:solidFill>
                </a:rPr>
                <a:t>Breakout groups</a:t>
              </a:r>
              <a:r>
                <a:rPr lang="en-GB" sz="1600" b="0" dirty="0"/>
                <a:t> Stakeholder discussions</a:t>
              </a:r>
            </a:p>
            <a:p>
              <a:pPr marL="82550">
                <a:lnSpc>
                  <a:spcPct val="120000"/>
                </a:lnSpc>
                <a:defRPr/>
              </a:pPr>
              <a:r>
                <a:rPr lang="en-GB" sz="1600" dirty="0">
                  <a:solidFill>
                    <a:schemeClr val="bg1"/>
                  </a:solidFill>
                </a:rPr>
                <a:t>Lunch</a:t>
              </a:r>
            </a:p>
            <a:p>
              <a:pPr marL="82550">
                <a:lnSpc>
                  <a:spcPct val="120000"/>
                </a:lnSpc>
                <a:defRPr/>
              </a:pPr>
              <a:r>
                <a:rPr lang="en-GB" sz="1600" dirty="0">
                  <a:solidFill>
                    <a:schemeClr val="bg2">
                      <a:lumMod val="75000"/>
                    </a:schemeClr>
                  </a:solidFill>
                </a:rPr>
                <a:t>Plenary</a:t>
              </a:r>
              <a:r>
                <a:rPr lang="en-GB" sz="1600" b="0" dirty="0"/>
                <a:t> Breakout group feedback to the plenary </a:t>
              </a:r>
            </a:p>
            <a:p>
              <a:pPr marL="82550">
                <a:lnSpc>
                  <a:spcPct val="120000"/>
                </a:lnSpc>
                <a:defRPr/>
              </a:pPr>
              <a:r>
                <a:rPr lang="en-GB" sz="1600" dirty="0">
                  <a:solidFill>
                    <a:schemeClr val="bg2">
                      <a:lumMod val="75000"/>
                    </a:schemeClr>
                  </a:solidFill>
                </a:rPr>
                <a:t>Plenary</a:t>
              </a:r>
              <a:r>
                <a:rPr lang="en-GB" sz="1600" b="0" dirty="0"/>
                <a:t> Humanitarian “Yellow Pages”</a:t>
              </a:r>
            </a:p>
            <a:p>
              <a:pPr marL="82550">
                <a:lnSpc>
                  <a:spcPct val="120000"/>
                </a:lnSpc>
                <a:defRPr/>
              </a:pPr>
              <a:r>
                <a:rPr lang="en-GB" sz="1600" dirty="0">
                  <a:solidFill>
                    <a:schemeClr val="bg2">
                      <a:lumMod val="75000"/>
                    </a:schemeClr>
                  </a:solidFill>
                </a:rPr>
                <a:t>Plenary</a:t>
              </a:r>
              <a:r>
                <a:rPr lang="en-GB" sz="1600" b="0" dirty="0"/>
                <a:t> Future of Shelter Partners Forum</a:t>
              </a:r>
            </a:p>
            <a:p>
              <a:pPr marL="82550">
                <a:lnSpc>
                  <a:spcPct val="120000"/>
                </a:lnSpc>
                <a:defRPr/>
              </a:pPr>
              <a:r>
                <a:rPr lang="en-GB" sz="1600" dirty="0">
                  <a:solidFill>
                    <a:schemeClr val="bg2">
                      <a:lumMod val="75000"/>
                    </a:schemeClr>
                  </a:solidFill>
                </a:rPr>
                <a:t>Plenary</a:t>
              </a:r>
              <a:r>
                <a:rPr lang="en-GB" sz="1600" b="0" dirty="0"/>
                <a:t> Introduction to the Transitional Shelter Prototype project</a:t>
              </a:r>
            </a:p>
            <a:p>
              <a:pPr marL="82550">
                <a:lnSpc>
                  <a:spcPct val="120000"/>
                </a:lnSpc>
                <a:defRPr/>
              </a:pPr>
              <a:r>
                <a:rPr lang="en-GB" sz="1600" dirty="0">
                  <a:solidFill>
                    <a:schemeClr val="bg1"/>
                  </a:solidFill>
                </a:rPr>
                <a:t>Coffee break</a:t>
              </a:r>
            </a:p>
            <a:p>
              <a:pPr marL="82550">
                <a:lnSpc>
                  <a:spcPct val="120000"/>
                </a:lnSpc>
                <a:defRPr/>
              </a:pPr>
              <a:r>
                <a:rPr lang="en-GB" sz="1600" dirty="0">
                  <a:solidFill>
                    <a:schemeClr val="bg2">
                      <a:lumMod val="75000"/>
                    </a:schemeClr>
                  </a:solidFill>
                </a:rPr>
                <a:t>Demonstration</a:t>
              </a:r>
              <a:r>
                <a:rPr lang="en-GB" sz="1600" b="0" dirty="0"/>
                <a:t> Prototype Shelter Tour</a:t>
              </a:r>
            </a:p>
            <a:p>
              <a:pPr marL="82550">
                <a:lnSpc>
                  <a:spcPct val="120000"/>
                </a:lnSpc>
                <a:defRPr/>
              </a:pPr>
              <a:r>
                <a:rPr lang="en-GB" sz="1600" dirty="0">
                  <a:solidFill>
                    <a:schemeClr val="bg2">
                      <a:lumMod val="75000"/>
                    </a:schemeClr>
                  </a:solidFill>
                </a:rPr>
                <a:t>Plenary</a:t>
              </a:r>
              <a:r>
                <a:rPr lang="en-GB" sz="1600" b="0" dirty="0"/>
                <a:t> Transitional Shelter Prototype Consortium</a:t>
              </a:r>
            </a:p>
            <a:p>
              <a:pPr marL="82550">
                <a:lnSpc>
                  <a:spcPct val="120000"/>
                </a:lnSpc>
                <a:defRPr/>
              </a:pPr>
              <a:r>
                <a:rPr lang="en-GB" sz="1600" dirty="0">
                  <a:solidFill>
                    <a:schemeClr val="bg1"/>
                  </a:solidFill>
                </a:rPr>
                <a:t>Close</a:t>
              </a:r>
            </a:p>
            <a:p>
              <a:pPr marL="82550">
                <a:lnSpc>
                  <a:spcPct val="120000"/>
                </a:lnSpc>
                <a:defRPr/>
              </a:pPr>
              <a:endParaRPr lang="en-GB" sz="1600" dirty="0">
                <a:solidFill>
                  <a:schemeClr val="bg1"/>
                </a:solidFill>
              </a:endParaRPr>
            </a:p>
            <a:p>
              <a:pPr marL="82550">
                <a:lnSpc>
                  <a:spcPct val="120000"/>
                </a:lnSpc>
                <a:defRPr/>
              </a:pPr>
              <a:r>
                <a:rPr lang="en-GB" sz="1600" dirty="0">
                  <a:solidFill>
                    <a:schemeClr val="bg1"/>
                  </a:solidFill>
                </a:rPr>
                <a:t>Shelter Partners Forum and Shelter Meeting dinner. Flyer in information pack</a:t>
              </a:r>
              <a:endParaRPr lang="en-GB" sz="1600" b="0" i="1" dirty="0"/>
            </a:p>
          </p:txBody>
        </p:sp>
      </p:grpSp>
      <p:sp>
        <p:nvSpPr>
          <p:cNvPr id="21" name="TextBox 20"/>
          <p:cNvSpPr txBox="1"/>
          <p:nvPr/>
        </p:nvSpPr>
        <p:spPr>
          <a:xfrm>
            <a:off x="1009650" y="-28575"/>
            <a:ext cx="7556500" cy="646113"/>
          </a:xfrm>
          <a:prstGeom prst="rect">
            <a:avLst/>
          </a:prstGeom>
        </p:spPr>
        <p:txBody>
          <a:bodyPr>
            <a:spAutoFit/>
          </a:bodyPr>
          <a:lstStyle/>
          <a:p>
            <a:pPr marL="541338">
              <a:defRPr/>
            </a:pPr>
            <a:r>
              <a:rPr lang="en-GB" sz="3600" kern="0" dirty="0">
                <a:solidFill>
                  <a:schemeClr val="bg1"/>
                </a:solidFill>
                <a:latin typeface="+mj-lt"/>
                <a:ea typeface="+mj-ea"/>
                <a:cs typeface="+mj-cs"/>
              </a:rPr>
              <a:t>Agenda</a:t>
            </a:r>
          </a:p>
        </p:txBody>
      </p:sp>
      <p:pic>
        <p:nvPicPr>
          <p:cNvPr id="39941" name="Picture 5" descr="Bullhorn-icon-(orange).png"/>
          <p:cNvPicPr>
            <a:picLocks noChangeAspect="1"/>
          </p:cNvPicPr>
          <p:nvPr/>
        </p:nvPicPr>
        <p:blipFill>
          <a:blip r:embed="rId2" cstate="print"/>
          <a:srcRect/>
          <a:stretch>
            <a:fillRect/>
          </a:stretch>
        </p:blipFill>
        <p:spPr bwMode="auto">
          <a:xfrm>
            <a:off x="1020763" y="5748338"/>
            <a:ext cx="514350" cy="284162"/>
          </a:xfrm>
          <a:prstGeom prst="rect">
            <a:avLst/>
          </a:prstGeom>
          <a:noFill/>
          <a:ln w="9525">
            <a:noFill/>
            <a:miter lim="800000"/>
            <a:headEnd/>
            <a:tailEnd/>
          </a:ln>
        </p:spPr>
      </p:pic>
      <p:cxnSp>
        <p:nvCxnSpPr>
          <p:cNvPr id="39942" name="Straight Connector 5"/>
          <p:cNvCxnSpPr>
            <a:cxnSpLocks noChangeShapeType="1"/>
          </p:cNvCxnSpPr>
          <p:nvPr/>
        </p:nvCxnSpPr>
        <p:spPr bwMode="auto">
          <a:xfrm>
            <a:off x="1201738" y="6007100"/>
            <a:ext cx="7942262" cy="0"/>
          </a:xfrm>
          <a:prstGeom prst="line">
            <a:avLst/>
          </a:prstGeom>
          <a:noFill/>
          <a:ln w="28575" algn="ctr">
            <a:solidFill>
              <a:srgbClr val="DE891B"/>
            </a:solidFill>
            <a:round/>
            <a:headEnd/>
            <a:tailEnd/>
          </a:ln>
        </p:spPr>
      </p:cxn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feedback form 2 image.JPG"/>
          <p:cNvPicPr>
            <a:picLocks noChangeAspect="1"/>
          </p:cNvPicPr>
          <p:nvPr/>
        </p:nvPicPr>
        <p:blipFill>
          <a:blip r:embed="rId2" cstate="print"/>
          <a:srcRect/>
          <a:stretch>
            <a:fillRect/>
          </a:stretch>
        </p:blipFill>
        <p:spPr bwMode="auto">
          <a:xfrm rot="1802095">
            <a:off x="6447881" y="1828432"/>
            <a:ext cx="2227266" cy="3138208"/>
          </a:xfrm>
          <a:prstGeom prst="rect">
            <a:avLst/>
          </a:prstGeom>
          <a:noFill/>
          <a:ln w="9525">
            <a:noFill/>
            <a:miter lim="800000"/>
            <a:headEnd/>
            <a:tailEnd/>
          </a:ln>
        </p:spPr>
      </p:pic>
      <p:pic>
        <p:nvPicPr>
          <p:cNvPr id="40963" name="Picture 1" descr="feedback form 1 image.JPG"/>
          <p:cNvPicPr>
            <a:picLocks noChangeAspect="1"/>
          </p:cNvPicPr>
          <p:nvPr/>
        </p:nvPicPr>
        <p:blipFill>
          <a:blip r:embed="rId3" cstate="print"/>
          <a:srcRect/>
          <a:stretch>
            <a:fillRect/>
          </a:stretch>
        </p:blipFill>
        <p:spPr bwMode="auto">
          <a:xfrm rot="-919914">
            <a:off x="5784041" y="1044511"/>
            <a:ext cx="2207463" cy="3111416"/>
          </a:xfrm>
          <a:prstGeom prst="rect">
            <a:avLst/>
          </a:prstGeom>
          <a:noFill/>
          <a:ln w="9525">
            <a:noFill/>
            <a:miter lim="800000"/>
            <a:headEnd/>
            <a:tailEnd/>
          </a:ln>
        </p:spPr>
      </p:pic>
      <p:sp>
        <p:nvSpPr>
          <p:cNvPr id="4" name="TextBox 5"/>
          <p:cNvSpPr txBox="1">
            <a:spLocks noChangeArrowheads="1"/>
          </p:cNvSpPr>
          <p:nvPr/>
        </p:nvSpPr>
        <p:spPr bwMode="auto">
          <a:xfrm>
            <a:off x="0" y="640030"/>
            <a:ext cx="1905000" cy="6045200"/>
          </a:xfrm>
          <a:prstGeom prst="rect">
            <a:avLst/>
          </a:prstGeom>
          <a:noFill/>
          <a:ln w="9525">
            <a:noFill/>
            <a:miter lim="800000"/>
            <a:headEnd/>
            <a:tailEnd/>
          </a:ln>
        </p:spPr>
        <p:txBody>
          <a:bodyPr lIns="0" tIns="0" rIns="0" bIns="216000" anchor="ctr"/>
          <a:lstStyle/>
          <a:p>
            <a:pPr algn="ctr" fontAlgn="auto">
              <a:spcBef>
                <a:spcPts val="0"/>
              </a:spcBef>
              <a:spcAft>
                <a:spcPts val="0"/>
              </a:spcAft>
              <a:defRPr/>
            </a:pPr>
            <a:r>
              <a:rPr lang="en-GB" sz="60000" kern="0" dirty="0">
                <a:ln w="12700">
                  <a:solidFill>
                    <a:srgbClr val="000000">
                      <a:satMod val="155000"/>
                    </a:srgbClr>
                  </a:solidFill>
                  <a:prstDash val="solid"/>
                </a:ln>
                <a:solidFill>
                  <a:srgbClr val="98B0D6"/>
                </a:solidFill>
                <a:effectLst>
                  <a:outerShdw blurRad="41275" dist="20320" dir="1800000" algn="tl" rotWithShape="0">
                    <a:srgbClr val="000000">
                      <a:alpha val="40000"/>
                    </a:srgbClr>
                  </a:outerShdw>
                </a:effectLst>
              </a:rPr>
              <a:t>!</a:t>
            </a:r>
            <a:endParaRPr lang="en-US" sz="60000" kern="0" dirty="0">
              <a:ln w="12700">
                <a:solidFill>
                  <a:srgbClr val="000000">
                    <a:satMod val="155000"/>
                  </a:srgbClr>
                </a:solidFill>
                <a:prstDash val="solid"/>
              </a:ln>
              <a:solidFill>
                <a:srgbClr val="98B0D6"/>
              </a:solidFill>
              <a:effectLst>
                <a:outerShdw blurRad="41275" dist="20320" dir="1800000" algn="tl" rotWithShape="0">
                  <a:srgbClr val="000000">
                    <a:alpha val="40000"/>
                  </a:srgbClr>
                </a:outerShdw>
              </a:effectLst>
            </a:endParaRPr>
          </a:p>
        </p:txBody>
      </p:sp>
      <p:sp>
        <p:nvSpPr>
          <p:cNvPr id="5" name="TextBox 4"/>
          <p:cNvSpPr txBox="1"/>
          <p:nvPr/>
        </p:nvSpPr>
        <p:spPr>
          <a:xfrm>
            <a:off x="1114425" y="0"/>
            <a:ext cx="5576888" cy="646113"/>
          </a:xfrm>
          <a:prstGeom prst="rect">
            <a:avLst/>
          </a:prstGeom>
        </p:spPr>
        <p:txBody>
          <a:bodyPr>
            <a:spAutoFit/>
          </a:bodyPr>
          <a:lstStyle/>
          <a:p>
            <a:pPr marL="357188">
              <a:defRPr/>
            </a:pPr>
            <a:r>
              <a:rPr lang="en-GB" sz="3600" kern="0" dirty="0">
                <a:solidFill>
                  <a:schemeClr val="bg1"/>
                </a:solidFill>
                <a:latin typeface="+mn-lt"/>
                <a:ea typeface="+mj-ea"/>
                <a:cs typeface="+mj-cs"/>
              </a:rPr>
              <a:t>Feedback</a:t>
            </a:r>
          </a:p>
        </p:txBody>
      </p:sp>
      <p:sp>
        <p:nvSpPr>
          <p:cNvPr id="6" name="TextBox 5"/>
          <p:cNvSpPr txBox="1"/>
          <p:nvPr/>
        </p:nvSpPr>
        <p:spPr>
          <a:xfrm>
            <a:off x="1362610" y="5270144"/>
            <a:ext cx="6478105" cy="1200329"/>
          </a:xfrm>
          <a:prstGeom prst="rect">
            <a:avLst/>
          </a:prstGeom>
        </p:spPr>
        <p:txBody>
          <a:bodyPr wrap="square" rtlCol="0">
            <a:spAutoFit/>
          </a:bodyPr>
          <a:lstStyle/>
          <a:p>
            <a:pPr marL="357188" marR="0" indent="0" algn="l" defTabSz="914400" rtl="0" eaLnBrk="1" fontAlgn="base" latinLnBrk="0" hangingPunct="1">
              <a:lnSpc>
                <a:spcPct val="100000"/>
              </a:lnSpc>
              <a:spcBef>
                <a:spcPct val="0"/>
              </a:spcBef>
              <a:spcAft>
                <a:spcPct val="0"/>
              </a:spcAft>
              <a:buClrTx/>
              <a:buSzTx/>
              <a:buFontTx/>
              <a:buNone/>
              <a:tabLst/>
            </a:pPr>
            <a:r>
              <a:rPr kumimoji="0" lang="en-GB" b="1" i="0" u="none" strike="noStrike" kern="0" cap="none" spc="0" normalizeH="0" baseline="0" noProof="0" dirty="0" smtClean="0">
                <a:ln>
                  <a:noFill/>
                </a:ln>
                <a:effectLst/>
                <a:uLnTx/>
                <a:uFillTx/>
                <a:latin typeface="+mn-lt"/>
                <a:ea typeface="+mj-ea"/>
                <a:cs typeface="+mj-cs"/>
              </a:rPr>
              <a:t>Please don’t forget to fill</a:t>
            </a:r>
            <a:r>
              <a:rPr kumimoji="0" lang="en-GB" b="1" i="0" u="none" strike="noStrike" kern="0" cap="none" spc="0" normalizeH="0" noProof="0" dirty="0" smtClean="0">
                <a:ln>
                  <a:noFill/>
                </a:ln>
                <a:effectLst/>
                <a:uLnTx/>
                <a:uFillTx/>
                <a:latin typeface="+mn-lt"/>
                <a:ea typeface="+mj-ea"/>
                <a:cs typeface="+mj-cs"/>
              </a:rPr>
              <a:t> in your question sheet and </a:t>
            </a:r>
            <a:r>
              <a:rPr kumimoji="0" lang="en-GB" b="1" i="0" u="none" strike="noStrike" kern="0" cap="none" spc="0" normalizeH="0" baseline="0" noProof="0" dirty="0" smtClean="0">
                <a:ln>
                  <a:noFill/>
                </a:ln>
                <a:effectLst/>
                <a:uLnTx/>
                <a:uFillTx/>
                <a:latin typeface="+mn-lt"/>
                <a:ea typeface="+mj-ea"/>
                <a:cs typeface="+mj-cs"/>
              </a:rPr>
              <a:t>hand it in to a</a:t>
            </a:r>
            <a:r>
              <a:rPr kumimoji="0" lang="en-GB" b="1" i="0" u="none" strike="noStrike" kern="0" cap="none" spc="0" normalizeH="0" noProof="0" dirty="0" smtClean="0">
                <a:ln>
                  <a:noFill/>
                </a:ln>
                <a:effectLst/>
                <a:uLnTx/>
                <a:uFillTx/>
                <a:latin typeface="+mn-lt"/>
                <a:ea typeface="+mj-ea"/>
                <a:cs typeface="+mj-cs"/>
              </a:rPr>
              <a:t> SC assistant before leaving</a:t>
            </a:r>
            <a:endParaRPr kumimoji="0" lang="en-GB" b="1" i="0" u="none" strike="noStrike" kern="0" cap="none" spc="0" normalizeH="0" baseline="0" noProof="0" dirty="0" smtClean="0">
              <a:ln>
                <a:noFill/>
              </a:ln>
              <a:effectLst/>
              <a:uLnTx/>
              <a:uFillTx/>
              <a:latin typeface="+mn-lt"/>
              <a:ea typeface="+mj-ea"/>
              <a:cs typeface="+mj-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1422400" y="-36513"/>
            <a:ext cx="7280275" cy="646113"/>
          </a:xfrm>
          <a:prstGeom prst="rect">
            <a:avLst/>
          </a:prstGeom>
          <a:noFill/>
          <a:ln w="9525">
            <a:noFill/>
            <a:miter lim="800000"/>
            <a:headEnd/>
            <a:tailEnd/>
          </a:ln>
        </p:spPr>
        <p:txBody>
          <a:bodyPr anchor="ctr">
            <a:spAutoFit/>
          </a:bodyPr>
          <a:lstStyle/>
          <a:p>
            <a:pPr marL="92075">
              <a:defRPr/>
            </a:pPr>
            <a:r>
              <a:rPr lang="en-GB" sz="3600" kern="0" dirty="0" smtClean="0">
                <a:solidFill>
                  <a:schemeClr val="bg1"/>
                </a:solidFill>
                <a:latin typeface="Arial" pitchFamily="34" charset="0"/>
              </a:rPr>
              <a:t>Current initiatives </a:t>
            </a:r>
            <a:endParaRPr lang="en-GB" sz="3600" b="0" dirty="0">
              <a:solidFill>
                <a:schemeClr val="bg1"/>
              </a:solidFill>
              <a:latin typeface="Arial" pitchFamily="34" charset="0"/>
            </a:endParaRPr>
          </a:p>
        </p:txBody>
      </p:sp>
      <p:sp>
        <p:nvSpPr>
          <p:cNvPr id="9" name="Text Box 19"/>
          <p:cNvSpPr txBox="1">
            <a:spLocks noChangeArrowheads="1"/>
          </p:cNvSpPr>
          <p:nvPr/>
        </p:nvSpPr>
        <p:spPr bwMode="auto">
          <a:xfrm>
            <a:off x="1541462" y="614363"/>
            <a:ext cx="7421563" cy="5964710"/>
          </a:xfrm>
          <a:prstGeom prst="rect">
            <a:avLst/>
          </a:prstGeom>
          <a:noFill/>
          <a:ln w="9525">
            <a:noFill/>
            <a:miter lim="800000"/>
            <a:headEnd/>
            <a:tailEnd/>
          </a:ln>
        </p:spPr>
        <p:txBody>
          <a:bodyPr wrap="square">
            <a:spAutoFit/>
          </a:bodyPr>
          <a:lstStyle/>
          <a:p>
            <a:pPr marL="85725">
              <a:lnSpc>
                <a:spcPct val="80000"/>
              </a:lnSpc>
              <a:spcBef>
                <a:spcPts val="0"/>
              </a:spcBef>
              <a:defRPr/>
            </a:pPr>
            <a:endParaRPr lang="en-GB" dirty="0"/>
          </a:p>
          <a:p>
            <a:pPr marL="85725">
              <a:lnSpc>
                <a:spcPct val="80000"/>
              </a:lnSpc>
              <a:spcBef>
                <a:spcPts val="0"/>
              </a:spcBef>
              <a:defRPr/>
            </a:pPr>
            <a:r>
              <a:rPr lang="en-GB" sz="2800" b="0" dirty="0" smtClean="0"/>
              <a:t>Shelter Partners Forum should complement current initiatives such as:</a:t>
            </a:r>
            <a:endParaRPr lang="en-GB" sz="2800" b="0" dirty="0"/>
          </a:p>
          <a:p>
            <a:pPr marL="514350" indent="-428625">
              <a:lnSpc>
                <a:spcPct val="80000"/>
              </a:lnSpc>
              <a:spcBef>
                <a:spcPts val="0"/>
              </a:spcBef>
              <a:defRPr/>
            </a:pPr>
            <a:endParaRPr lang="en-GB" sz="2000" b="0" dirty="0"/>
          </a:p>
          <a:p>
            <a:pPr marL="542925" indent="-457200">
              <a:lnSpc>
                <a:spcPct val="80000"/>
              </a:lnSpc>
              <a:spcBef>
                <a:spcPts val="0"/>
              </a:spcBef>
              <a:buFont typeface="+mj-lt"/>
              <a:buAutoNum type="arabicPeriod"/>
              <a:defRPr/>
            </a:pPr>
            <a:r>
              <a:rPr lang="en-GB" sz="2000" b="0" dirty="0" smtClean="0"/>
              <a:t>The World Economic Forum</a:t>
            </a:r>
          </a:p>
          <a:p>
            <a:pPr marL="542925" indent="-457200">
              <a:lnSpc>
                <a:spcPct val="80000"/>
              </a:lnSpc>
              <a:spcBef>
                <a:spcPts val="0"/>
              </a:spcBef>
              <a:buFont typeface="+mj-lt"/>
              <a:buAutoNum type="arabicPeriod"/>
              <a:defRPr/>
            </a:pPr>
            <a:endParaRPr lang="en-GB" sz="2000" b="0" dirty="0" smtClean="0"/>
          </a:p>
          <a:p>
            <a:pPr marL="542925" indent="-457200">
              <a:lnSpc>
                <a:spcPct val="80000"/>
              </a:lnSpc>
              <a:spcBef>
                <a:spcPts val="0"/>
              </a:spcBef>
              <a:buFont typeface="+mj-lt"/>
              <a:buAutoNum type="arabicPeriod"/>
              <a:defRPr/>
            </a:pPr>
            <a:r>
              <a:rPr lang="en-GB" sz="2000" b="0" dirty="0" smtClean="0"/>
              <a:t>Aid and Trade</a:t>
            </a:r>
          </a:p>
          <a:p>
            <a:pPr marL="542925" indent="-457200">
              <a:lnSpc>
                <a:spcPct val="80000"/>
              </a:lnSpc>
              <a:spcBef>
                <a:spcPts val="0"/>
              </a:spcBef>
              <a:defRPr/>
            </a:pPr>
            <a:endParaRPr lang="en-GB" sz="2000" b="0" dirty="0"/>
          </a:p>
          <a:p>
            <a:pPr marL="542925" indent="-457200">
              <a:lnSpc>
                <a:spcPct val="80000"/>
              </a:lnSpc>
              <a:spcBef>
                <a:spcPts val="0"/>
              </a:spcBef>
              <a:buFont typeface="+mj-lt"/>
              <a:buAutoNum type="arabicPeriod"/>
              <a:defRPr/>
            </a:pPr>
            <a:endParaRPr lang="en-GB" sz="2000" b="0" dirty="0"/>
          </a:p>
          <a:p>
            <a:pPr marL="514350" indent="-428625">
              <a:lnSpc>
                <a:spcPct val="80000"/>
              </a:lnSpc>
              <a:spcBef>
                <a:spcPts val="0"/>
              </a:spcBef>
              <a:defRPr/>
            </a:pPr>
            <a:endParaRPr lang="en-GB" b="0" dirty="0"/>
          </a:p>
          <a:p>
            <a:pPr marL="514350" indent="-428625">
              <a:lnSpc>
                <a:spcPct val="80000"/>
              </a:lnSpc>
              <a:spcBef>
                <a:spcPts val="0"/>
              </a:spcBef>
              <a:defRPr/>
            </a:pPr>
            <a:endParaRPr lang="en-GB" b="0" dirty="0" smtClean="0"/>
          </a:p>
          <a:p>
            <a:pPr marL="514350" indent="-428625">
              <a:lnSpc>
                <a:spcPct val="80000"/>
              </a:lnSpc>
              <a:spcBef>
                <a:spcPts val="0"/>
              </a:spcBef>
              <a:defRPr/>
            </a:pPr>
            <a:endParaRPr lang="en-GB" b="0" dirty="0"/>
          </a:p>
          <a:p>
            <a:pPr marL="92075">
              <a:defRPr/>
            </a:pPr>
            <a:endParaRPr lang="en-GB" dirty="0"/>
          </a:p>
          <a:p>
            <a:pPr marL="92075">
              <a:defRPr/>
            </a:pPr>
            <a:endParaRPr lang="en-GB" dirty="0"/>
          </a:p>
          <a:p>
            <a:pPr marL="92075">
              <a:defRPr/>
            </a:pPr>
            <a:endParaRPr lang="en-GB" dirty="0"/>
          </a:p>
          <a:p>
            <a:pPr marL="92075">
              <a:defRPr/>
            </a:pPr>
            <a:endParaRPr lang="en-GB" dirty="0"/>
          </a:p>
          <a:p>
            <a:pPr marL="92075">
              <a:defRPr/>
            </a:pPr>
            <a:endParaRPr lang="en-GB" dirty="0"/>
          </a:p>
          <a:p>
            <a:pPr marL="92075">
              <a:defRPr/>
            </a:pPr>
            <a:endParaRPr lang="en-GB" dirty="0"/>
          </a:p>
          <a:p>
            <a:pPr marL="92075">
              <a:defRPr/>
            </a:pPr>
            <a:endParaRPr lang="en-GB" sz="2000" b="0" dirty="0"/>
          </a:p>
        </p:txBody>
      </p:sp>
      <p:pic>
        <p:nvPicPr>
          <p:cNvPr id="6" name="Picture 3"/>
          <p:cNvPicPr>
            <a:picLocks noChangeAspect="1" noChangeArrowheads="1"/>
          </p:cNvPicPr>
          <p:nvPr/>
        </p:nvPicPr>
        <p:blipFill>
          <a:blip r:embed="rId2" cstate="print"/>
          <a:srcRect l="60097" t="28137" r="6731" b="5894"/>
          <a:stretch>
            <a:fillRect/>
          </a:stretch>
        </p:blipFill>
        <p:spPr bwMode="auto">
          <a:xfrm>
            <a:off x="3251628" y="2742256"/>
            <a:ext cx="5892372" cy="39505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1422400" y="-36513"/>
            <a:ext cx="7280275" cy="646113"/>
          </a:xfrm>
          <a:prstGeom prst="rect">
            <a:avLst/>
          </a:prstGeom>
          <a:noFill/>
          <a:ln w="9525">
            <a:noFill/>
            <a:miter lim="800000"/>
            <a:headEnd/>
            <a:tailEnd/>
          </a:ln>
        </p:spPr>
        <p:txBody>
          <a:bodyPr anchor="ctr">
            <a:spAutoFit/>
          </a:bodyPr>
          <a:lstStyle/>
          <a:p>
            <a:pPr marL="92075">
              <a:defRPr/>
            </a:pPr>
            <a:r>
              <a:rPr lang="en-GB" sz="3600" kern="0" dirty="0" smtClean="0">
                <a:solidFill>
                  <a:schemeClr val="bg1"/>
                </a:solidFill>
                <a:latin typeface="Arial" pitchFamily="34" charset="0"/>
              </a:rPr>
              <a:t>Current initiatives </a:t>
            </a:r>
            <a:endParaRPr lang="en-GB" sz="3600" b="0" dirty="0">
              <a:solidFill>
                <a:schemeClr val="bg1"/>
              </a:solidFill>
              <a:latin typeface="Arial" pitchFamily="34" charset="0"/>
            </a:endParaRPr>
          </a:p>
        </p:txBody>
      </p:sp>
      <p:sp>
        <p:nvSpPr>
          <p:cNvPr id="9" name="Text Box 19"/>
          <p:cNvSpPr txBox="1">
            <a:spLocks noChangeArrowheads="1"/>
          </p:cNvSpPr>
          <p:nvPr/>
        </p:nvSpPr>
        <p:spPr bwMode="auto">
          <a:xfrm>
            <a:off x="1541462" y="614363"/>
            <a:ext cx="7421563" cy="6703374"/>
          </a:xfrm>
          <a:prstGeom prst="rect">
            <a:avLst/>
          </a:prstGeom>
          <a:noFill/>
          <a:ln w="9525">
            <a:noFill/>
            <a:miter lim="800000"/>
            <a:headEnd/>
            <a:tailEnd/>
          </a:ln>
        </p:spPr>
        <p:txBody>
          <a:bodyPr wrap="square">
            <a:spAutoFit/>
          </a:bodyPr>
          <a:lstStyle/>
          <a:p>
            <a:pPr marL="85725">
              <a:lnSpc>
                <a:spcPct val="80000"/>
              </a:lnSpc>
              <a:spcBef>
                <a:spcPts val="0"/>
              </a:spcBef>
              <a:defRPr/>
            </a:pPr>
            <a:endParaRPr lang="en-GB" dirty="0"/>
          </a:p>
          <a:p>
            <a:pPr marL="85725">
              <a:lnSpc>
                <a:spcPct val="80000"/>
              </a:lnSpc>
              <a:spcBef>
                <a:spcPts val="0"/>
              </a:spcBef>
              <a:defRPr/>
            </a:pPr>
            <a:r>
              <a:rPr lang="en-GB" sz="2800" b="0" dirty="0" smtClean="0"/>
              <a:t>Shelter Partners Forum should complement current initiatives such as:</a:t>
            </a:r>
            <a:endParaRPr lang="en-GB" sz="2800" b="0" dirty="0"/>
          </a:p>
          <a:p>
            <a:pPr marL="514350" indent="-428625">
              <a:lnSpc>
                <a:spcPct val="80000"/>
              </a:lnSpc>
              <a:spcBef>
                <a:spcPts val="0"/>
              </a:spcBef>
              <a:defRPr/>
            </a:pPr>
            <a:endParaRPr lang="en-GB" sz="2000" b="0" dirty="0"/>
          </a:p>
          <a:p>
            <a:pPr marL="542925" indent="-457200">
              <a:lnSpc>
                <a:spcPct val="80000"/>
              </a:lnSpc>
              <a:spcBef>
                <a:spcPts val="0"/>
              </a:spcBef>
              <a:buFont typeface="+mj-lt"/>
              <a:buAutoNum type="arabicPeriod"/>
              <a:defRPr/>
            </a:pPr>
            <a:r>
              <a:rPr lang="en-GB" sz="2000" b="0" dirty="0" smtClean="0"/>
              <a:t>The World Economic Forum</a:t>
            </a:r>
          </a:p>
          <a:p>
            <a:pPr marL="542925" indent="-457200">
              <a:lnSpc>
                <a:spcPct val="80000"/>
              </a:lnSpc>
              <a:spcBef>
                <a:spcPts val="0"/>
              </a:spcBef>
              <a:buFont typeface="+mj-lt"/>
              <a:buAutoNum type="arabicPeriod"/>
              <a:defRPr/>
            </a:pPr>
            <a:endParaRPr lang="en-GB" sz="2000" b="0" dirty="0" smtClean="0"/>
          </a:p>
          <a:p>
            <a:pPr marL="542925" indent="-457200">
              <a:lnSpc>
                <a:spcPct val="80000"/>
              </a:lnSpc>
              <a:spcBef>
                <a:spcPts val="0"/>
              </a:spcBef>
              <a:buFont typeface="+mj-lt"/>
              <a:buAutoNum type="arabicPeriod"/>
              <a:defRPr/>
            </a:pPr>
            <a:r>
              <a:rPr lang="en-GB" sz="2000" b="0" dirty="0" smtClean="0"/>
              <a:t>Aid and Trade</a:t>
            </a:r>
          </a:p>
          <a:p>
            <a:pPr marL="542925" indent="-457200">
              <a:lnSpc>
                <a:spcPct val="80000"/>
              </a:lnSpc>
              <a:spcBef>
                <a:spcPts val="0"/>
              </a:spcBef>
              <a:buFont typeface="+mj-lt"/>
              <a:buAutoNum type="arabicPeriod"/>
              <a:defRPr/>
            </a:pPr>
            <a:endParaRPr lang="en-GB" sz="2000" b="0" dirty="0" smtClean="0"/>
          </a:p>
          <a:p>
            <a:pPr marL="542925" indent="-457200">
              <a:lnSpc>
                <a:spcPct val="80000"/>
              </a:lnSpc>
              <a:spcBef>
                <a:spcPts val="0"/>
              </a:spcBef>
              <a:buFont typeface="+mj-lt"/>
              <a:buAutoNum type="arabicPeriod"/>
              <a:defRPr/>
            </a:pPr>
            <a:r>
              <a:rPr lang="en-GB" sz="2000" b="0" dirty="0" smtClean="0"/>
              <a:t>DIHAD</a:t>
            </a:r>
          </a:p>
          <a:p>
            <a:pPr marL="542925" indent="-457200">
              <a:lnSpc>
                <a:spcPct val="80000"/>
              </a:lnSpc>
              <a:spcBef>
                <a:spcPts val="0"/>
              </a:spcBef>
              <a:buFont typeface="+mj-lt"/>
              <a:buAutoNum type="arabicPeriod"/>
              <a:defRPr/>
            </a:pPr>
            <a:endParaRPr lang="en-GB" sz="2000" b="0" dirty="0" smtClean="0"/>
          </a:p>
          <a:p>
            <a:pPr marL="542925" indent="-457200">
              <a:lnSpc>
                <a:spcPct val="80000"/>
              </a:lnSpc>
              <a:spcBef>
                <a:spcPts val="0"/>
              </a:spcBef>
              <a:defRPr/>
            </a:pPr>
            <a:endParaRPr lang="en-GB" sz="2000" b="0" dirty="0"/>
          </a:p>
          <a:p>
            <a:pPr marL="542925" indent="-457200">
              <a:lnSpc>
                <a:spcPct val="80000"/>
              </a:lnSpc>
              <a:spcBef>
                <a:spcPts val="0"/>
              </a:spcBef>
              <a:buFont typeface="+mj-lt"/>
              <a:buAutoNum type="arabicPeriod"/>
              <a:defRPr/>
            </a:pPr>
            <a:endParaRPr lang="en-GB" sz="2000" b="0" dirty="0"/>
          </a:p>
          <a:p>
            <a:pPr marL="514350" indent="-428625">
              <a:lnSpc>
                <a:spcPct val="80000"/>
              </a:lnSpc>
              <a:spcBef>
                <a:spcPts val="0"/>
              </a:spcBef>
              <a:defRPr/>
            </a:pPr>
            <a:endParaRPr lang="en-GB" b="0" dirty="0"/>
          </a:p>
          <a:p>
            <a:pPr marL="514350" indent="-428625">
              <a:lnSpc>
                <a:spcPct val="80000"/>
              </a:lnSpc>
              <a:spcBef>
                <a:spcPts val="0"/>
              </a:spcBef>
              <a:defRPr/>
            </a:pPr>
            <a:endParaRPr lang="en-GB" b="0" dirty="0" smtClean="0"/>
          </a:p>
          <a:p>
            <a:pPr marL="514350" indent="-428625">
              <a:lnSpc>
                <a:spcPct val="80000"/>
              </a:lnSpc>
              <a:spcBef>
                <a:spcPts val="0"/>
              </a:spcBef>
              <a:defRPr/>
            </a:pPr>
            <a:endParaRPr lang="en-GB" b="0" dirty="0"/>
          </a:p>
          <a:p>
            <a:pPr marL="92075">
              <a:defRPr/>
            </a:pPr>
            <a:endParaRPr lang="en-GB" dirty="0"/>
          </a:p>
          <a:p>
            <a:pPr marL="92075">
              <a:defRPr/>
            </a:pPr>
            <a:endParaRPr lang="en-GB" dirty="0"/>
          </a:p>
          <a:p>
            <a:pPr marL="92075">
              <a:defRPr/>
            </a:pPr>
            <a:endParaRPr lang="en-GB" dirty="0"/>
          </a:p>
          <a:p>
            <a:pPr marL="92075">
              <a:defRPr/>
            </a:pPr>
            <a:endParaRPr lang="en-GB" dirty="0"/>
          </a:p>
          <a:p>
            <a:pPr marL="92075">
              <a:defRPr/>
            </a:pPr>
            <a:endParaRPr lang="en-GB" dirty="0"/>
          </a:p>
          <a:p>
            <a:pPr marL="92075">
              <a:defRPr/>
            </a:pPr>
            <a:endParaRPr lang="en-GB" dirty="0"/>
          </a:p>
          <a:p>
            <a:pPr marL="92075">
              <a:defRPr/>
            </a:pPr>
            <a:endParaRPr lang="en-GB" sz="2000" b="0" dirty="0"/>
          </a:p>
        </p:txBody>
      </p:sp>
      <p:pic>
        <p:nvPicPr>
          <p:cNvPr id="8" name="Picture 7"/>
          <p:cNvPicPr>
            <a:picLocks noChangeAspect="1" noChangeArrowheads="1"/>
          </p:cNvPicPr>
          <p:nvPr/>
        </p:nvPicPr>
        <p:blipFill>
          <a:blip r:embed="rId2" cstate="print"/>
          <a:srcRect l="60191" t="27663" r="6827" b="6178"/>
          <a:stretch>
            <a:fillRect/>
          </a:stretch>
        </p:blipFill>
        <p:spPr bwMode="auto">
          <a:xfrm>
            <a:off x="3251628" y="2712410"/>
            <a:ext cx="5892372" cy="39863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9"/>
          <p:cNvSpPr>
            <a:spLocks noChangeArrowheads="1"/>
          </p:cNvSpPr>
          <p:nvPr/>
        </p:nvSpPr>
        <p:spPr bwMode="auto">
          <a:xfrm>
            <a:off x="-3175" y="6180138"/>
            <a:ext cx="9144000" cy="477837"/>
          </a:xfrm>
          <a:prstGeom prst="rect">
            <a:avLst/>
          </a:prstGeom>
          <a:solidFill>
            <a:srgbClr val="9BAFD2"/>
          </a:solidFill>
          <a:ln w="9525" algn="ctr">
            <a:noFill/>
            <a:round/>
            <a:headEnd/>
            <a:tailEnd/>
          </a:ln>
        </p:spPr>
        <p:txBody>
          <a:bodyPr/>
          <a:lstStyle/>
          <a:p>
            <a:pPr>
              <a:lnSpc>
                <a:spcPct val="80000"/>
              </a:lnSpc>
              <a:spcBef>
                <a:spcPct val="20000"/>
              </a:spcBef>
            </a:pPr>
            <a:endParaRPr lang="en-US"/>
          </a:p>
        </p:txBody>
      </p:sp>
      <p:grpSp>
        <p:nvGrpSpPr>
          <p:cNvPr id="13315" name="Group 24"/>
          <p:cNvGrpSpPr>
            <a:grpSpLocks/>
          </p:cNvGrpSpPr>
          <p:nvPr/>
        </p:nvGrpSpPr>
        <p:grpSpPr bwMode="auto">
          <a:xfrm>
            <a:off x="-3175" y="735013"/>
            <a:ext cx="9239250" cy="6297612"/>
            <a:chOff x="-2426" y="735013"/>
            <a:chExt cx="9238886" cy="6297704"/>
          </a:xfrm>
        </p:grpSpPr>
        <p:sp>
          <p:nvSpPr>
            <p:cNvPr id="13319" name="Rectangle 14"/>
            <p:cNvSpPr>
              <a:spLocks noChangeArrowheads="1"/>
            </p:cNvSpPr>
            <p:nvPr/>
          </p:nvSpPr>
          <p:spPr bwMode="auto">
            <a:xfrm>
              <a:off x="-2426" y="806451"/>
              <a:ext cx="9144000" cy="272256"/>
            </a:xfrm>
            <a:prstGeom prst="rect">
              <a:avLst/>
            </a:prstGeom>
            <a:solidFill>
              <a:srgbClr val="9BAFD2"/>
            </a:solidFill>
            <a:ln w="9525" algn="ctr">
              <a:noFill/>
              <a:round/>
              <a:headEnd/>
              <a:tailEnd/>
            </a:ln>
          </p:spPr>
          <p:txBody>
            <a:bodyPr/>
            <a:lstStyle/>
            <a:p>
              <a:pPr>
                <a:lnSpc>
                  <a:spcPct val="80000"/>
                </a:lnSpc>
                <a:spcBef>
                  <a:spcPct val="20000"/>
                </a:spcBef>
              </a:pPr>
              <a:endParaRPr lang="en-US"/>
            </a:p>
          </p:txBody>
        </p:sp>
        <p:sp>
          <p:nvSpPr>
            <p:cNvPr id="13320" name="Rectangle 16"/>
            <p:cNvSpPr>
              <a:spLocks noChangeArrowheads="1"/>
            </p:cNvSpPr>
            <p:nvPr/>
          </p:nvSpPr>
          <p:spPr bwMode="auto">
            <a:xfrm>
              <a:off x="0" y="2859650"/>
              <a:ext cx="9144000" cy="272256"/>
            </a:xfrm>
            <a:prstGeom prst="rect">
              <a:avLst/>
            </a:prstGeom>
            <a:solidFill>
              <a:srgbClr val="9BAFD2"/>
            </a:solidFill>
            <a:ln w="9525" algn="ctr">
              <a:noFill/>
              <a:round/>
              <a:headEnd/>
              <a:tailEnd/>
            </a:ln>
          </p:spPr>
          <p:txBody>
            <a:bodyPr/>
            <a:lstStyle/>
            <a:p>
              <a:pPr>
                <a:lnSpc>
                  <a:spcPct val="80000"/>
                </a:lnSpc>
                <a:spcBef>
                  <a:spcPct val="20000"/>
                </a:spcBef>
              </a:pPr>
              <a:endParaRPr lang="en-US"/>
            </a:p>
          </p:txBody>
        </p:sp>
        <p:sp>
          <p:nvSpPr>
            <p:cNvPr id="13321" name="Rectangle 17"/>
            <p:cNvSpPr>
              <a:spLocks noChangeArrowheads="1"/>
            </p:cNvSpPr>
            <p:nvPr/>
          </p:nvSpPr>
          <p:spPr bwMode="auto">
            <a:xfrm>
              <a:off x="0" y="3445277"/>
              <a:ext cx="9144000" cy="272256"/>
            </a:xfrm>
            <a:prstGeom prst="rect">
              <a:avLst/>
            </a:prstGeom>
            <a:solidFill>
              <a:srgbClr val="9BAFD2"/>
            </a:solidFill>
            <a:ln w="9525" algn="ctr">
              <a:noFill/>
              <a:round/>
              <a:headEnd/>
              <a:tailEnd/>
            </a:ln>
          </p:spPr>
          <p:txBody>
            <a:bodyPr/>
            <a:lstStyle/>
            <a:p>
              <a:pPr>
                <a:lnSpc>
                  <a:spcPct val="80000"/>
                </a:lnSpc>
                <a:spcBef>
                  <a:spcPct val="20000"/>
                </a:spcBef>
              </a:pPr>
              <a:endParaRPr lang="en-US"/>
            </a:p>
          </p:txBody>
        </p:sp>
        <p:sp>
          <p:nvSpPr>
            <p:cNvPr id="13322" name="Rectangle 18"/>
            <p:cNvSpPr>
              <a:spLocks noChangeArrowheads="1"/>
            </p:cNvSpPr>
            <p:nvPr/>
          </p:nvSpPr>
          <p:spPr bwMode="auto">
            <a:xfrm>
              <a:off x="0" y="4875119"/>
              <a:ext cx="9144000" cy="272256"/>
            </a:xfrm>
            <a:prstGeom prst="rect">
              <a:avLst/>
            </a:prstGeom>
            <a:solidFill>
              <a:srgbClr val="9BAFD2"/>
            </a:solidFill>
            <a:ln w="9525" algn="ctr">
              <a:noFill/>
              <a:round/>
              <a:headEnd/>
              <a:tailEnd/>
            </a:ln>
          </p:spPr>
          <p:txBody>
            <a:bodyPr/>
            <a:lstStyle/>
            <a:p>
              <a:pPr>
                <a:lnSpc>
                  <a:spcPct val="80000"/>
                </a:lnSpc>
                <a:spcBef>
                  <a:spcPct val="20000"/>
                </a:spcBef>
              </a:pPr>
              <a:endParaRPr lang="en-US"/>
            </a:p>
          </p:txBody>
        </p:sp>
        <p:sp>
          <p:nvSpPr>
            <p:cNvPr id="13323" name="Rectangle 19"/>
            <p:cNvSpPr>
              <a:spLocks noChangeArrowheads="1"/>
            </p:cNvSpPr>
            <p:nvPr/>
          </p:nvSpPr>
          <p:spPr bwMode="auto">
            <a:xfrm>
              <a:off x="-2426" y="5748426"/>
              <a:ext cx="9144000" cy="272256"/>
            </a:xfrm>
            <a:prstGeom prst="rect">
              <a:avLst/>
            </a:prstGeom>
            <a:solidFill>
              <a:srgbClr val="9BAFD2"/>
            </a:solidFill>
            <a:ln w="9525" algn="ctr">
              <a:noFill/>
              <a:round/>
              <a:headEnd/>
              <a:tailEnd/>
            </a:ln>
          </p:spPr>
          <p:txBody>
            <a:bodyPr/>
            <a:lstStyle/>
            <a:p>
              <a:pPr>
                <a:lnSpc>
                  <a:spcPct val="80000"/>
                </a:lnSpc>
                <a:spcBef>
                  <a:spcPct val="20000"/>
                </a:spcBef>
              </a:pPr>
              <a:endParaRPr lang="en-US"/>
            </a:p>
          </p:txBody>
        </p:sp>
        <p:sp>
          <p:nvSpPr>
            <p:cNvPr id="13324" name="Rectangle 12"/>
            <p:cNvSpPr>
              <a:spLocks noChangeArrowheads="1"/>
            </p:cNvSpPr>
            <p:nvPr/>
          </p:nvSpPr>
          <p:spPr bwMode="auto">
            <a:xfrm>
              <a:off x="0" y="735013"/>
              <a:ext cx="1827213" cy="6297704"/>
            </a:xfrm>
            <a:prstGeom prst="rect">
              <a:avLst/>
            </a:prstGeom>
            <a:noFill/>
            <a:ln w="9525">
              <a:noFill/>
              <a:miter lim="800000"/>
              <a:headEnd/>
              <a:tailEnd/>
            </a:ln>
          </p:spPr>
          <p:txBody>
            <a:bodyPr>
              <a:spAutoFit/>
            </a:bodyPr>
            <a:lstStyle/>
            <a:p>
              <a:pPr marL="82550">
                <a:lnSpc>
                  <a:spcPct val="120000"/>
                </a:lnSpc>
              </a:pPr>
              <a:r>
                <a:rPr lang="en-GB" sz="1600" b="0" dirty="0">
                  <a:solidFill>
                    <a:schemeClr val="bg1"/>
                  </a:solidFill>
                </a:rPr>
                <a:t>08:30 – 09:00</a:t>
              </a:r>
            </a:p>
            <a:p>
              <a:pPr marL="82550">
                <a:lnSpc>
                  <a:spcPct val="120000"/>
                </a:lnSpc>
              </a:pPr>
              <a:r>
                <a:rPr lang="en-GB" sz="1600" b="0" dirty="0"/>
                <a:t>09:00</a:t>
              </a:r>
            </a:p>
            <a:p>
              <a:pPr marL="82550">
                <a:lnSpc>
                  <a:spcPct val="120000"/>
                </a:lnSpc>
              </a:pPr>
              <a:r>
                <a:rPr lang="en-GB" sz="1600" b="0" dirty="0"/>
                <a:t>09:15 </a:t>
              </a:r>
            </a:p>
            <a:p>
              <a:pPr marL="82550">
                <a:lnSpc>
                  <a:spcPct val="120000"/>
                </a:lnSpc>
              </a:pPr>
              <a:r>
                <a:rPr lang="en-GB" sz="1600" b="0" dirty="0"/>
                <a:t>09:30 </a:t>
              </a:r>
            </a:p>
            <a:p>
              <a:pPr marL="82550">
                <a:lnSpc>
                  <a:spcPct val="120000"/>
                </a:lnSpc>
              </a:pPr>
              <a:r>
                <a:rPr lang="en-GB" sz="1600" b="0" dirty="0"/>
                <a:t>09:45 </a:t>
              </a:r>
            </a:p>
            <a:p>
              <a:pPr marL="82550">
                <a:lnSpc>
                  <a:spcPct val="120000"/>
                </a:lnSpc>
              </a:pPr>
              <a:r>
                <a:rPr lang="en-GB" sz="1600" b="0" dirty="0"/>
                <a:t>10:00 </a:t>
              </a:r>
            </a:p>
            <a:p>
              <a:pPr marL="82550">
                <a:lnSpc>
                  <a:spcPct val="120000"/>
                </a:lnSpc>
              </a:pPr>
              <a:r>
                <a:rPr lang="en-GB" sz="1600" b="0" dirty="0"/>
                <a:t>10:15 </a:t>
              </a:r>
            </a:p>
            <a:p>
              <a:pPr marL="82550">
                <a:lnSpc>
                  <a:spcPct val="120000"/>
                </a:lnSpc>
              </a:pPr>
              <a:r>
                <a:rPr lang="en-GB" sz="1600" b="0" dirty="0">
                  <a:solidFill>
                    <a:schemeClr val="bg1"/>
                  </a:solidFill>
                </a:rPr>
                <a:t>10:30 – 11:00</a:t>
              </a:r>
            </a:p>
            <a:p>
              <a:pPr marL="82550">
                <a:lnSpc>
                  <a:spcPct val="120000"/>
                </a:lnSpc>
              </a:pPr>
              <a:r>
                <a:rPr lang="en-GB" sz="1600" b="0" dirty="0"/>
                <a:t>11:00 </a:t>
              </a:r>
            </a:p>
            <a:p>
              <a:pPr marL="82550">
                <a:lnSpc>
                  <a:spcPct val="120000"/>
                </a:lnSpc>
              </a:pPr>
              <a:r>
                <a:rPr lang="en-GB" sz="1600" b="0" dirty="0">
                  <a:solidFill>
                    <a:schemeClr val="bg1"/>
                  </a:solidFill>
                </a:rPr>
                <a:t>12:30 – 13:30</a:t>
              </a:r>
            </a:p>
            <a:p>
              <a:pPr marL="82550">
                <a:lnSpc>
                  <a:spcPct val="120000"/>
                </a:lnSpc>
              </a:pPr>
              <a:r>
                <a:rPr lang="en-GB" sz="1600" b="0" dirty="0"/>
                <a:t>13:30 </a:t>
              </a:r>
            </a:p>
            <a:p>
              <a:pPr marL="82550">
                <a:lnSpc>
                  <a:spcPct val="120000"/>
                </a:lnSpc>
              </a:pPr>
              <a:r>
                <a:rPr lang="en-GB" sz="1600" b="0" dirty="0"/>
                <a:t>14.30</a:t>
              </a:r>
            </a:p>
            <a:p>
              <a:pPr marL="82550">
                <a:lnSpc>
                  <a:spcPct val="120000"/>
                </a:lnSpc>
              </a:pPr>
              <a:r>
                <a:rPr lang="en-GB" sz="1600" b="0" dirty="0"/>
                <a:t>15.00</a:t>
              </a:r>
            </a:p>
            <a:p>
              <a:pPr marL="82550">
                <a:lnSpc>
                  <a:spcPct val="120000"/>
                </a:lnSpc>
              </a:pPr>
              <a:r>
                <a:rPr lang="en-GB" sz="1600" b="0" dirty="0"/>
                <a:t>15:15 </a:t>
              </a:r>
            </a:p>
            <a:p>
              <a:pPr marL="82550">
                <a:lnSpc>
                  <a:spcPct val="120000"/>
                </a:lnSpc>
              </a:pPr>
              <a:r>
                <a:rPr lang="en-GB" sz="1600" b="0" dirty="0">
                  <a:solidFill>
                    <a:schemeClr val="bg1"/>
                  </a:solidFill>
                </a:rPr>
                <a:t>15:30 – 15:45</a:t>
              </a:r>
            </a:p>
            <a:p>
              <a:pPr marL="82550">
                <a:lnSpc>
                  <a:spcPct val="120000"/>
                </a:lnSpc>
              </a:pPr>
              <a:r>
                <a:rPr lang="en-GB" sz="1600" b="0" dirty="0"/>
                <a:t>15:45 </a:t>
              </a:r>
            </a:p>
            <a:p>
              <a:pPr marL="82550">
                <a:lnSpc>
                  <a:spcPct val="120000"/>
                </a:lnSpc>
              </a:pPr>
              <a:r>
                <a:rPr lang="en-GB" sz="1600" b="0" dirty="0"/>
                <a:t>16:30</a:t>
              </a:r>
            </a:p>
            <a:p>
              <a:pPr marL="82550">
                <a:lnSpc>
                  <a:spcPct val="120000"/>
                </a:lnSpc>
              </a:pPr>
              <a:r>
                <a:rPr lang="en-GB" sz="1600" b="0" dirty="0">
                  <a:solidFill>
                    <a:schemeClr val="bg1"/>
                  </a:solidFill>
                </a:rPr>
                <a:t>17:30 </a:t>
              </a:r>
            </a:p>
            <a:p>
              <a:pPr marL="82550">
                <a:lnSpc>
                  <a:spcPct val="120000"/>
                </a:lnSpc>
              </a:pPr>
              <a:endParaRPr lang="en-GB" sz="1600" b="0" dirty="0">
                <a:solidFill>
                  <a:schemeClr val="bg1"/>
                </a:solidFill>
              </a:endParaRPr>
            </a:p>
            <a:p>
              <a:pPr marL="82550">
                <a:lnSpc>
                  <a:spcPct val="120000"/>
                </a:lnSpc>
              </a:pPr>
              <a:r>
                <a:rPr lang="en-GB" sz="1600" b="0" dirty="0">
                  <a:solidFill>
                    <a:schemeClr val="bg1"/>
                  </a:solidFill>
                </a:rPr>
                <a:t>19:30</a:t>
              </a:r>
            </a:p>
            <a:p>
              <a:pPr marL="82550">
                <a:lnSpc>
                  <a:spcPct val="120000"/>
                </a:lnSpc>
              </a:pPr>
              <a:r>
                <a:rPr lang="en-GB" sz="1600" dirty="0"/>
                <a:t>	</a:t>
              </a:r>
              <a:endParaRPr lang="en-GB" sz="1600" b="0" dirty="0"/>
            </a:p>
          </p:txBody>
        </p:sp>
        <p:sp>
          <p:nvSpPr>
            <p:cNvPr id="14" name="Text Box 22"/>
            <p:cNvSpPr txBox="1">
              <a:spLocks noChangeArrowheads="1"/>
            </p:cNvSpPr>
            <p:nvPr/>
          </p:nvSpPr>
          <p:spPr bwMode="auto">
            <a:xfrm>
              <a:off x="1494528" y="735013"/>
              <a:ext cx="7741932" cy="6001731"/>
            </a:xfrm>
            <a:prstGeom prst="rect">
              <a:avLst/>
            </a:prstGeom>
            <a:noFill/>
            <a:ln w="9525">
              <a:noFill/>
              <a:miter lim="800000"/>
              <a:headEnd/>
              <a:tailEnd/>
            </a:ln>
            <a:effectLst/>
          </p:spPr>
          <p:txBody>
            <a:bodyPr>
              <a:spAutoFit/>
            </a:bodyPr>
            <a:lstStyle/>
            <a:p>
              <a:pPr marL="82550">
                <a:lnSpc>
                  <a:spcPct val="120000"/>
                </a:lnSpc>
                <a:defRPr/>
              </a:pPr>
              <a:r>
                <a:rPr lang="en-GB" sz="1600" dirty="0">
                  <a:solidFill>
                    <a:schemeClr val="bg1"/>
                  </a:solidFill>
                </a:rPr>
                <a:t>Arrival and coffee</a:t>
              </a:r>
            </a:p>
            <a:p>
              <a:pPr marL="82550">
                <a:lnSpc>
                  <a:spcPct val="120000"/>
                </a:lnSpc>
                <a:defRPr/>
              </a:pPr>
              <a:r>
                <a:rPr lang="en-GB" sz="1600" b="0" dirty="0"/>
                <a:t>Welcome, conference purpose and agenda – Tom </a:t>
              </a:r>
              <a:r>
                <a:rPr lang="en-GB" sz="1600" b="0" dirty="0" err="1"/>
                <a:t>Corsellis</a:t>
              </a:r>
              <a:r>
                <a:rPr lang="en-GB" sz="1600" b="0" dirty="0"/>
                <a:t>, </a:t>
              </a:r>
              <a:r>
                <a:rPr lang="en-GB" sz="1600" b="0" i="1" dirty="0"/>
                <a:t>Shelter Centre</a:t>
              </a:r>
              <a:endParaRPr lang="en-GB" sz="1600" b="0" dirty="0"/>
            </a:p>
            <a:p>
              <a:pPr marL="82550">
                <a:lnSpc>
                  <a:spcPct val="120000"/>
                </a:lnSpc>
                <a:defRPr/>
              </a:pPr>
              <a:r>
                <a:rPr lang="en-GB" sz="1600" dirty="0">
                  <a:solidFill>
                    <a:schemeClr val="bg2">
                      <a:lumMod val="75000"/>
                    </a:schemeClr>
                  </a:solidFill>
                </a:rPr>
                <a:t>Keynote speech</a:t>
              </a:r>
              <a:r>
                <a:rPr lang="en-GB" sz="1600" dirty="0"/>
                <a:t> </a:t>
              </a:r>
              <a:r>
                <a:rPr lang="en-GB" sz="1600" b="0" dirty="0"/>
                <a:t>– </a:t>
              </a:r>
              <a:r>
                <a:rPr lang="en-GB" sz="1600" b="0" dirty="0" err="1"/>
                <a:t>Niels</a:t>
              </a:r>
              <a:r>
                <a:rPr lang="en-GB" sz="1600" b="0" dirty="0"/>
                <a:t> Scott</a:t>
              </a:r>
              <a:r>
                <a:rPr lang="en-GB" sz="1600" b="0" i="1" dirty="0"/>
                <a:t>, UN/OCHA</a:t>
              </a:r>
            </a:p>
            <a:p>
              <a:pPr marL="82550">
                <a:lnSpc>
                  <a:spcPct val="120000"/>
                </a:lnSpc>
                <a:defRPr/>
              </a:pPr>
              <a:r>
                <a:rPr lang="en-GB" sz="1600" dirty="0">
                  <a:solidFill>
                    <a:schemeClr val="bg2">
                      <a:lumMod val="75000"/>
                    </a:schemeClr>
                  </a:solidFill>
                </a:rPr>
                <a:t>Keynote speech</a:t>
              </a:r>
              <a:r>
                <a:rPr lang="en-GB" sz="1600" b="0" dirty="0"/>
                <a:t> – Alex Wong</a:t>
              </a:r>
              <a:r>
                <a:rPr lang="en-GB" sz="1600" b="0" i="1" dirty="0"/>
                <a:t>, World Economic Forum</a:t>
              </a:r>
            </a:p>
            <a:p>
              <a:pPr marL="82550">
                <a:lnSpc>
                  <a:spcPct val="120000"/>
                </a:lnSpc>
                <a:defRPr/>
              </a:pPr>
              <a:r>
                <a:rPr lang="en-GB" sz="1600" dirty="0">
                  <a:solidFill>
                    <a:schemeClr val="bg2">
                      <a:lumMod val="75000"/>
                    </a:schemeClr>
                  </a:solidFill>
                </a:rPr>
                <a:t>Keynote speech</a:t>
              </a:r>
              <a:r>
                <a:rPr lang="en-GB" sz="1600" dirty="0"/>
                <a:t> </a:t>
              </a:r>
              <a:r>
                <a:rPr lang="en-GB" sz="1600" b="0" dirty="0"/>
                <a:t>– Dr. Randolph Kent</a:t>
              </a:r>
              <a:r>
                <a:rPr lang="en-GB" sz="1600" b="0" i="1" dirty="0"/>
                <a:t>, Kings College London</a:t>
              </a:r>
            </a:p>
            <a:p>
              <a:pPr marL="82550">
                <a:lnSpc>
                  <a:spcPct val="120000"/>
                </a:lnSpc>
                <a:defRPr/>
              </a:pPr>
              <a:r>
                <a:rPr lang="en-GB" sz="1600" dirty="0">
                  <a:solidFill>
                    <a:schemeClr val="bg2">
                      <a:lumMod val="75000"/>
                    </a:schemeClr>
                  </a:solidFill>
                </a:rPr>
                <a:t>Keynote speech</a:t>
              </a:r>
              <a:r>
                <a:rPr lang="en-GB" sz="1600" dirty="0"/>
                <a:t> </a:t>
              </a:r>
              <a:r>
                <a:rPr lang="en-GB" sz="1600" b="0" dirty="0"/>
                <a:t>– Lee </a:t>
              </a:r>
              <a:r>
                <a:rPr lang="en-GB" sz="1600" b="0" dirty="0" err="1"/>
                <a:t>Malany</a:t>
              </a:r>
              <a:r>
                <a:rPr lang="en-GB" sz="1600" b="0" i="1" dirty="0"/>
                <a:t>, American Red Cross</a:t>
              </a:r>
            </a:p>
            <a:p>
              <a:pPr marL="82550">
                <a:lnSpc>
                  <a:spcPct val="120000"/>
                </a:lnSpc>
                <a:defRPr/>
              </a:pPr>
              <a:r>
                <a:rPr lang="en-GB" sz="1600" dirty="0" smtClean="0">
                  <a:solidFill>
                    <a:schemeClr val="bg2">
                      <a:lumMod val="75000"/>
                    </a:schemeClr>
                  </a:solidFill>
                </a:rPr>
                <a:t>Introduction to breakout groups</a:t>
              </a:r>
              <a:endParaRPr lang="en-GB" sz="1600" b="0" dirty="0"/>
            </a:p>
            <a:p>
              <a:pPr marL="82550">
                <a:lnSpc>
                  <a:spcPct val="120000"/>
                </a:lnSpc>
                <a:defRPr/>
              </a:pPr>
              <a:r>
                <a:rPr lang="en-GB" sz="1600" dirty="0">
                  <a:solidFill>
                    <a:schemeClr val="bg1"/>
                  </a:solidFill>
                </a:rPr>
                <a:t>Coffee break</a:t>
              </a:r>
            </a:p>
            <a:p>
              <a:pPr marL="82550">
                <a:lnSpc>
                  <a:spcPct val="120000"/>
                </a:lnSpc>
                <a:defRPr/>
              </a:pPr>
              <a:r>
                <a:rPr lang="en-GB" sz="1600" dirty="0">
                  <a:solidFill>
                    <a:schemeClr val="bg2">
                      <a:lumMod val="75000"/>
                    </a:schemeClr>
                  </a:solidFill>
                </a:rPr>
                <a:t>Breakout groups</a:t>
              </a:r>
              <a:r>
                <a:rPr lang="en-GB" sz="1600" b="0" dirty="0"/>
                <a:t> Stakeholder discussions</a:t>
              </a:r>
            </a:p>
            <a:p>
              <a:pPr marL="82550">
                <a:lnSpc>
                  <a:spcPct val="120000"/>
                </a:lnSpc>
                <a:defRPr/>
              </a:pPr>
              <a:r>
                <a:rPr lang="en-GB" sz="1600" dirty="0">
                  <a:solidFill>
                    <a:schemeClr val="bg1"/>
                  </a:solidFill>
                </a:rPr>
                <a:t>Lunch</a:t>
              </a:r>
            </a:p>
            <a:p>
              <a:pPr marL="82550">
                <a:lnSpc>
                  <a:spcPct val="120000"/>
                </a:lnSpc>
                <a:defRPr/>
              </a:pPr>
              <a:r>
                <a:rPr lang="en-GB" sz="1600" dirty="0">
                  <a:solidFill>
                    <a:schemeClr val="bg2">
                      <a:lumMod val="75000"/>
                    </a:schemeClr>
                  </a:solidFill>
                </a:rPr>
                <a:t>Plenary</a:t>
              </a:r>
              <a:r>
                <a:rPr lang="en-GB" sz="1600" b="0" dirty="0"/>
                <a:t> Breakout group feedback to the plenary </a:t>
              </a:r>
            </a:p>
            <a:p>
              <a:pPr marL="82550">
                <a:lnSpc>
                  <a:spcPct val="120000"/>
                </a:lnSpc>
                <a:defRPr/>
              </a:pPr>
              <a:r>
                <a:rPr lang="en-GB" sz="1600" dirty="0">
                  <a:solidFill>
                    <a:schemeClr val="bg2">
                      <a:lumMod val="75000"/>
                    </a:schemeClr>
                  </a:solidFill>
                </a:rPr>
                <a:t>Plenary</a:t>
              </a:r>
              <a:r>
                <a:rPr lang="en-GB" sz="1600" b="0" dirty="0"/>
                <a:t> Humanitarian “Yellow Pages”</a:t>
              </a:r>
            </a:p>
            <a:p>
              <a:pPr marL="82550">
                <a:lnSpc>
                  <a:spcPct val="120000"/>
                </a:lnSpc>
                <a:defRPr/>
              </a:pPr>
              <a:r>
                <a:rPr lang="en-GB" sz="1600" dirty="0">
                  <a:solidFill>
                    <a:schemeClr val="bg2">
                      <a:lumMod val="75000"/>
                    </a:schemeClr>
                  </a:solidFill>
                </a:rPr>
                <a:t>Plenary</a:t>
              </a:r>
              <a:r>
                <a:rPr lang="en-GB" sz="1600" b="0" dirty="0"/>
                <a:t> Future of Shelter Partners Forum</a:t>
              </a:r>
            </a:p>
            <a:p>
              <a:pPr marL="82550">
                <a:lnSpc>
                  <a:spcPct val="120000"/>
                </a:lnSpc>
                <a:defRPr/>
              </a:pPr>
              <a:r>
                <a:rPr lang="en-GB" sz="1600" dirty="0">
                  <a:solidFill>
                    <a:schemeClr val="bg2">
                      <a:lumMod val="75000"/>
                    </a:schemeClr>
                  </a:solidFill>
                </a:rPr>
                <a:t>Plenary</a:t>
              </a:r>
              <a:r>
                <a:rPr lang="en-GB" sz="1600" b="0" dirty="0"/>
                <a:t> Introduction to the Transitional Shelter Prototype project</a:t>
              </a:r>
            </a:p>
            <a:p>
              <a:pPr marL="82550">
                <a:lnSpc>
                  <a:spcPct val="120000"/>
                </a:lnSpc>
                <a:defRPr/>
              </a:pPr>
              <a:r>
                <a:rPr lang="en-GB" sz="1600" dirty="0">
                  <a:solidFill>
                    <a:schemeClr val="bg1"/>
                  </a:solidFill>
                </a:rPr>
                <a:t>Coffee break</a:t>
              </a:r>
            </a:p>
            <a:p>
              <a:pPr marL="82550">
                <a:lnSpc>
                  <a:spcPct val="120000"/>
                </a:lnSpc>
                <a:defRPr/>
              </a:pPr>
              <a:r>
                <a:rPr lang="en-GB" sz="1600" dirty="0">
                  <a:solidFill>
                    <a:schemeClr val="bg2">
                      <a:lumMod val="75000"/>
                    </a:schemeClr>
                  </a:solidFill>
                </a:rPr>
                <a:t>Demonstration</a:t>
              </a:r>
              <a:r>
                <a:rPr lang="en-GB" sz="1600" b="0" dirty="0"/>
                <a:t> Prototype Shelter Tour</a:t>
              </a:r>
            </a:p>
            <a:p>
              <a:pPr marL="82550">
                <a:lnSpc>
                  <a:spcPct val="120000"/>
                </a:lnSpc>
                <a:defRPr/>
              </a:pPr>
              <a:r>
                <a:rPr lang="en-GB" sz="1600" dirty="0">
                  <a:solidFill>
                    <a:schemeClr val="bg2">
                      <a:lumMod val="75000"/>
                    </a:schemeClr>
                  </a:solidFill>
                </a:rPr>
                <a:t>Plenary</a:t>
              </a:r>
              <a:r>
                <a:rPr lang="en-GB" sz="1600" b="0" dirty="0"/>
                <a:t> Transitional Shelter Prototype Consortium</a:t>
              </a:r>
            </a:p>
            <a:p>
              <a:pPr marL="82550">
                <a:lnSpc>
                  <a:spcPct val="120000"/>
                </a:lnSpc>
                <a:defRPr/>
              </a:pPr>
              <a:r>
                <a:rPr lang="en-GB" sz="1600" dirty="0">
                  <a:solidFill>
                    <a:schemeClr val="bg1"/>
                  </a:solidFill>
                </a:rPr>
                <a:t>Close</a:t>
              </a:r>
            </a:p>
            <a:p>
              <a:pPr marL="82550">
                <a:lnSpc>
                  <a:spcPct val="120000"/>
                </a:lnSpc>
                <a:defRPr/>
              </a:pPr>
              <a:endParaRPr lang="en-GB" sz="1600" dirty="0">
                <a:solidFill>
                  <a:schemeClr val="bg1"/>
                </a:solidFill>
              </a:endParaRPr>
            </a:p>
            <a:p>
              <a:pPr marL="82550">
                <a:lnSpc>
                  <a:spcPct val="120000"/>
                </a:lnSpc>
                <a:defRPr/>
              </a:pPr>
              <a:r>
                <a:rPr lang="en-GB" sz="1600" dirty="0">
                  <a:solidFill>
                    <a:schemeClr val="bg1"/>
                  </a:solidFill>
                </a:rPr>
                <a:t>Shelter Partners Forum and Shelter Meeting dinner. Flyer in information pack</a:t>
              </a:r>
              <a:endParaRPr lang="en-GB" sz="1600" b="0" i="1" dirty="0"/>
            </a:p>
          </p:txBody>
        </p:sp>
      </p:grpSp>
      <p:sp>
        <p:nvSpPr>
          <p:cNvPr id="21" name="TextBox 20"/>
          <p:cNvSpPr txBox="1"/>
          <p:nvPr/>
        </p:nvSpPr>
        <p:spPr>
          <a:xfrm>
            <a:off x="1009650" y="-28575"/>
            <a:ext cx="7556500" cy="646113"/>
          </a:xfrm>
          <a:prstGeom prst="rect">
            <a:avLst/>
          </a:prstGeom>
        </p:spPr>
        <p:txBody>
          <a:bodyPr>
            <a:spAutoFit/>
          </a:bodyPr>
          <a:lstStyle/>
          <a:p>
            <a:pPr marL="541338">
              <a:defRPr/>
            </a:pPr>
            <a:r>
              <a:rPr lang="en-GB" sz="3600" kern="0" dirty="0">
                <a:solidFill>
                  <a:schemeClr val="bg1"/>
                </a:solidFill>
                <a:latin typeface="+mj-lt"/>
                <a:ea typeface="+mj-ea"/>
                <a:cs typeface="+mj-cs"/>
              </a:rPr>
              <a:t>Agenda</a:t>
            </a:r>
          </a:p>
        </p:txBody>
      </p:sp>
      <p:pic>
        <p:nvPicPr>
          <p:cNvPr id="13317" name="Picture 5" descr="Bullhorn-icon-(orange).png"/>
          <p:cNvPicPr>
            <a:picLocks noChangeAspect="1"/>
          </p:cNvPicPr>
          <p:nvPr/>
        </p:nvPicPr>
        <p:blipFill>
          <a:blip r:embed="rId2" cstate="print"/>
          <a:srcRect/>
          <a:stretch>
            <a:fillRect/>
          </a:stretch>
        </p:blipFill>
        <p:spPr bwMode="auto">
          <a:xfrm>
            <a:off x="1020763" y="1382713"/>
            <a:ext cx="514350" cy="284162"/>
          </a:xfrm>
          <a:prstGeom prst="rect">
            <a:avLst/>
          </a:prstGeom>
          <a:noFill/>
          <a:ln w="9525">
            <a:noFill/>
            <a:miter lim="800000"/>
            <a:headEnd/>
            <a:tailEnd/>
          </a:ln>
        </p:spPr>
      </p:pic>
      <p:cxnSp>
        <p:nvCxnSpPr>
          <p:cNvPr id="13318" name="Straight Connector 5"/>
          <p:cNvCxnSpPr>
            <a:cxnSpLocks noChangeShapeType="1"/>
          </p:cNvCxnSpPr>
          <p:nvPr/>
        </p:nvCxnSpPr>
        <p:spPr bwMode="auto">
          <a:xfrm>
            <a:off x="1201738" y="1640726"/>
            <a:ext cx="7942262" cy="0"/>
          </a:xfrm>
          <a:prstGeom prst="line">
            <a:avLst/>
          </a:prstGeom>
          <a:noFill/>
          <a:ln w="28575" algn="ctr">
            <a:solidFill>
              <a:srgbClr val="DE891B"/>
            </a:solidFill>
            <a:round/>
            <a:headEnd/>
            <a:tailEnd/>
          </a:ln>
        </p:spPr>
      </p:cxnSp>
    </p:spTree>
  </p:cSld>
  <p:clrMapOvr>
    <a:masterClrMapping/>
  </p:clrMapOvr>
  <p:timing>
    <p:tnLst>
      <p:par>
        <p:cTn id="1" dur="indefinite" restart="never" nodeType="tmRoot"/>
      </p:par>
    </p:tnLst>
  </p:timing>
</p:sld>
</file>

<file path=ppt/theme/theme1.xml><?xml version="1.0" encoding="utf-8"?>
<a:theme xmlns:a="http://schemas.openxmlformats.org/drawingml/2006/main" name="2_day 1 agenda">
  <a:themeElements>
    <a:clrScheme name="day 1 agend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ay 1 agend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80000"/>
          </a:lnSpc>
          <a:spcBef>
            <a:spcPct val="20000"/>
          </a:spcBef>
          <a:spcAft>
            <a:spcPct val="0"/>
          </a:spcAft>
          <a:buClrTx/>
          <a:buSzTx/>
          <a:buFontTx/>
          <a:buNone/>
          <a:tabLst/>
          <a:defRPr kumimoji="0" lang="en-GB" sz="2400" b="1" i="0" u="none" strike="noStrike" cap="none" normalizeH="0" baseline="0" smtClean="0">
            <a:ln>
              <a:noFill/>
            </a:ln>
            <a:solidFill>
              <a:schemeClr val="tx1"/>
            </a:solidFill>
            <a:effectLst/>
            <a:latin typeface="Arial" charset="0"/>
          </a:defRPr>
        </a:defPPr>
      </a:lstStyle>
    </a:spDef>
    <a:lnDef>
      <a:spPr bwMode="auto">
        <a:noFill/>
        <a:ln w="3175" cap="flat" cmpd="sng" algn="ctr">
          <a:solidFill>
            <a:srgbClr val="FF0000"/>
          </a:solidFill>
          <a:prstDash val="solid"/>
          <a:round/>
          <a:headEnd type="none" w="med" len="med"/>
          <a:tailEnd type="none" w="med" len="med"/>
        </a:ln>
        <a:effectLst/>
      </a:spPr>
      <a:bodyPr/>
      <a:lstStyle/>
    </a:lnDef>
    <a:txDef>
      <a:spPr/>
      <a:bodyPr/>
      <a:lstStyle>
        <a:defPPr marL="357188" marR="0" indent="0" algn="l" defTabSz="914400" rtl="0" eaLnBrk="1" fontAlgn="base" latinLnBrk="0" hangingPunct="1">
          <a:lnSpc>
            <a:spcPct val="100000"/>
          </a:lnSpc>
          <a:spcBef>
            <a:spcPct val="0"/>
          </a:spcBef>
          <a:spcAft>
            <a:spcPct val="0"/>
          </a:spcAft>
          <a:buClrTx/>
          <a:buSzTx/>
          <a:buFontTx/>
          <a:buNone/>
          <a:tabLst/>
          <a:defRPr kumimoji="0" sz="2800" b="1" i="0" u="none" strike="noStrike" kern="0" cap="none" spc="0" normalizeH="0" baseline="0" noProof="0" dirty="0" smtClean="0">
            <a:ln>
              <a:noFill/>
            </a:ln>
            <a:solidFill>
              <a:schemeClr val="bg1"/>
            </a:solidFill>
            <a:effectLst/>
            <a:uLnTx/>
            <a:uFillTx/>
            <a:latin typeface="+mn-lt"/>
            <a:ea typeface="+mj-ea"/>
            <a:cs typeface="+mj-cs"/>
          </a:defRPr>
        </a:defPPr>
      </a:lstStyle>
    </a:txDef>
  </a:objectDefaults>
  <a:extraClrSchemeLst>
    <a:extraClrScheme>
      <a:clrScheme name="day 1 agend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ay 1 agend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ay 1 agend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ay 1 agend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y 1 agend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ay 1 agend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ay 1 agend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ay 1 agend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ay 1 agend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ay 1 agend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ay 1 agend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y 1 agend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27086</TotalTime>
  <Words>2483</Words>
  <Application>Microsoft Office PowerPoint</Application>
  <PresentationFormat>On-screen Show (4:3)</PresentationFormat>
  <Paragraphs>804</Paragraphs>
  <Slides>68</Slides>
  <Notes>5</Notes>
  <HiddenSlides>0</HiddenSlides>
  <MMClips>0</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2_day 1 agenda</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vector>
  </TitlesOfParts>
  <Company>IFRC[+c]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Licensed User</dc:creator>
  <cp:lastModifiedBy>joanna</cp:lastModifiedBy>
  <cp:revision>1522</cp:revision>
  <dcterms:created xsi:type="dcterms:W3CDTF">2007-04-04T13:20:43Z</dcterms:created>
  <dcterms:modified xsi:type="dcterms:W3CDTF">2010-12-01T15:14:23Z</dcterms:modified>
</cp:coreProperties>
</file>