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handoutMasterIdLst>
    <p:handoutMasterId r:id="rId17"/>
  </p:handoutMasterIdLst>
  <p:sldIdLst>
    <p:sldId id="268" r:id="rId2"/>
    <p:sldId id="269" r:id="rId3"/>
    <p:sldId id="257" r:id="rId4"/>
    <p:sldId id="273" r:id="rId5"/>
    <p:sldId id="270" r:id="rId6"/>
    <p:sldId id="275" r:id="rId7"/>
    <p:sldId id="276" r:id="rId8"/>
    <p:sldId id="267" r:id="rId9"/>
    <p:sldId id="262" r:id="rId10"/>
    <p:sldId id="263" r:id="rId11"/>
    <p:sldId id="264" r:id="rId12"/>
    <p:sldId id="265" r:id="rId13"/>
    <p:sldId id="271" r:id="rId14"/>
    <p:sldId id="266" r:id="rId15"/>
  </p:sldIdLst>
  <p:sldSz cx="9144000" cy="6858000" type="screen4x3"/>
  <p:notesSz cx="6797675" cy="987425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574" autoAdjust="0"/>
  </p:normalViewPr>
  <p:slideViewPr>
    <p:cSldViewPr>
      <p:cViewPr>
        <p:scale>
          <a:sx n="75" d="100"/>
          <a:sy n="75" d="100"/>
        </p:scale>
        <p:origin x="144" y="-18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3" y="1231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062A15-0291-42FB-A693-F92DB7865DB9}" type="doc">
      <dgm:prSet loTypeId="urn:microsoft.com/office/officeart/2005/8/layout/process4" loCatId="process" qsTypeId="urn:microsoft.com/office/officeart/2005/8/quickstyle/simple4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2DD1E9D4-D71A-490A-90CB-A0A62361D707}">
      <dgm:prSet custT="1"/>
      <dgm:spPr>
        <a:solidFill>
          <a:srgbClr val="94C33C"/>
        </a:solidFill>
      </dgm:spPr>
      <dgm:t>
        <a:bodyPr/>
        <a:lstStyle/>
        <a:p>
          <a:pPr rtl="0"/>
          <a:r>
            <a:rPr lang="en-US" sz="2800" b="1" dirty="0" smtClean="0">
              <a:ln>
                <a:solidFill>
                  <a:srgbClr val="417B4A"/>
                </a:solidFill>
              </a:ln>
              <a:solidFill>
                <a:srgbClr val="000000"/>
              </a:solidFill>
            </a:rPr>
            <a:t>Camp Administration (National Authorities)</a:t>
          </a:r>
          <a:endParaRPr lang="en-US" sz="2800" b="1" dirty="0">
            <a:ln>
              <a:solidFill>
                <a:srgbClr val="417B4A"/>
              </a:solidFill>
            </a:ln>
            <a:solidFill>
              <a:srgbClr val="000000"/>
            </a:solidFill>
          </a:endParaRPr>
        </a:p>
      </dgm:t>
    </dgm:pt>
    <dgm:pt modelId="{10D91539-DC68-47F5-B06E-9E72133B9047}" type="parTrans" cxnId="{86891C8D-3A25-4F65-99FA-5E526A77EDEF}">
      <dgm:prSet/>
      <dgm:spPr/>
      <dgm:t>
        <a:bodyPr/>
        <a:lstStyle/>
        <a:p>
          <a:endParaRPr lang="en-US"/>
        </a:p>
      </dgm:t>
    </dgm:pt>
    <dgm:pt modelId="{32303C67-53E5-4B70-A009-27DA2830CF83}" type="sibTrans" cxnId="{86891C8D-3A25-4F65-99FA-5E526A77EDEF}">
      <dgm:prSet/>
      <dgm:spPr/>
      <dgm:t>
        <a:bodyPr/>
        <a:lstStyle/>
        <a:p>
          <a:endParaRPr lang="en-US"/>
        </a:p>
      </dgm:t>
    </dgm:pt>
    <dgm:pt modelId="{A83D74FE-3811-4548-B82D-F4448A3BB4D6}">
      <dgm:prSet custT="1"/>
      <dgm:spPr>
        <a:solidFill>
          <a:srgbClr val="8EFF5A"/>
        </a:solidFill>
      </dgm:spPr>
      <dgm:t>
        <a:bodyPr/>
        <a:lstStyle/>
        <a:p>
          <a:pPr rtl="0"/>
          <a:r>
            <a:rPr lang="en-US" sz="2800" b="1" dirty="0" smtClean="0">
              <a:ln>
                <a:solidFill>
                  <a:srgbClr val="417B4A"/>
                </a:solidFill>
              </a:ln>
              <a:solidFill>
                <a:schemeClr val="tx1"/>
              </a:solidFill>
            </a:rPr>
            <a:t>Camp Coordination</a:t>
          </a:r>
        </a:p>
        <a:p>
          <a:pPr rtl="0"/>
          <a:r>
            <a:rPr lang="en-US" sz="2800" b="1" dirty="0" smtClean="0">
              <a:ln>
                <a:solidFill>
                  <a:srgbClr val="417B4A"/>
                </a:solidFill>
              </a:ln>
              <a:solidFill>
                <a:schemeClr val="tx1"/>
              </a:solidFill>
            </a:rPr>
            <a:t>UNHCR (conflict affected)</a:t>
          </a:r>
        </a:p>
        <a:p>
          <a:pPr rtl="0"/>
          <a:r>
            <a:rPr lang="en-US" sz="2800" b="1" dirty="0" smtClean="0">
              <a:ln>
                <a:solidFill>
                  <a:srgbClr val="417B4A"/>
                </a:solidFill>
              </a:ln>
              <a:solidFill>
                <a:schemeClr val="tx1"/>
              </a:solidFill>
            </a:rPr>
            <a:t>IOM (disaster affected)</a:t>
          </a:r>
          <a:endParaRPr lang="en-US" sz="2800" b="1" dirty="0">
            <a:ln>
              <a:solidFill>
                <a:srgbClr val="417B4A"/>
              </a:solidFill>
            </a:ln>
            <a:solidFill>
              <a:schemeClr val="tx1"/>
            </a:solidFill>
          </a:endParaRPr>
        </a:p>
      </dgm:t>
    </dgm:pt>
    <dgm:pt modelId="{86553422-4D5C-4ED9-A459-754C6AFB1F69}" type="parTrans" cxnId="{B7CD9859-C00A-44AA-95E7-CF7EAD792EC2}">
      <dgm:prSet/>
      <dgm:spPr/>
      <dgm:t>
        <a:bodyPr/>
        <a:lstStyle/>
        <a:p>
          <a:endParaRPr lang="en-US"/>
        </a:p>
      </dgm:t>
    </dgm:pt>
    <dgm:pt modelId="{A7477A72-B322-4D0C-83F0-66BAEAE294DF}" type="sibTrans" cxnId="{B7CD9859-C00A-44AA-95E7-CF7EAD792EC2}">
      <dgm:prSet/>
      <dgm:spPr/>
      <dgm:t>
        <a:bodyPr/>
        <a:lstStyle/>
        <a:p>
          <a:endParaRPr lang="en-US"/>
        </a:p>
      </dgm:t>
    </dgm:pt>
    <dgm:pt modelId="{2EDC059A-80AC-4044-A123-B01468325B17}">
      <dgm:prSet custT="1"/>
      <dgm:spPr>
        <a:solidFill>
          <a:srgbClr val="00FFFE"/>
        </a:solidFill>
      </dgm:spPr>
      <dgm:t>
        <a:bodyPr/>
        <a:lstStyle/>
        <a:p>
          <a:pPr rtl="0"/>
          <a:r>
            <a:rPr lang="en-US" sz="2800" b="1" dirty="0" smtClean="0">
              <a:ln>
                <a:solidFill>
                  <a:srgbClr val="417B4A"/>
                </a:solidFill>
              </a:ln>
              <a:solidFill>
                <a:schemeClr val="tx1"/>
              </a:solidFill>
            </a:rPr>
            <a:t>Camp Management (int’l or national NGOs)</a:t>
          </a:r>
          <a:endParaRPr lang="en-US" sz="2800" b="1" dirty="0">
            <a:ln>
              <a:solidFill>
                <a:srgbClr val="417B4A"/>
              </a:solidFill>
            </a:ln>
            <a:solidFill>
              <a:schemeClr val="tx1"/>
            </a:solidFill>
          </a:endParaRPr>
        </a:p>
      </dgm:t>
    </dgm:pt>
    <dgm:pt modelId="{AAD16DAB-3F3A-4181-AF83-D9995BEB0387}" type="parTrans" cxnId="{68A6B9CC-CA25-4F4F-BFB3-346CB7D9962B}">
      <dgm:prSet/>
      <dgm:spPr/>
      <dgm:t>
        <a:bodyPr/>
        <a:lstStyle/>
        <a:p>
          <a:endParaRPr lang="en-US"/>
        </a:p>
      </dgm:t>
    </dgm:pt>
    <dgm:pt modelId="{14C34280-6A05-437F-94F6-800C5BCE3726}" type="sibTrans" cxnId="{68A6B9CC-CA25-4F4F-BFB3-346CB7D9962B}">
      <dgm:prSet/>
      <dgm:spPr/>
      <dgm:t>
        <a:bodyPr/>
        <a:lstStyle/>
        <a:p>
          <a:endParaRPr lang="en-US"/>
        </a:p>
      </dgm:t>
    </dgm:pt>
    <dgm:pt modelId="{639724BE-501A-48B1-BFA6-45016B8E2AA0}" type="pres">
      <dgm:prSet presAssocID="{B3062A15-0291-42FB-A693-F92DB7865DB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AE780F2-7B48-429E-8E53-526090F5FB3E}" type="pres">
      <dgm:prSet presAssocID="{2EDC059A-80AC-4044-A123-B01468325B17}" presName="boxAndChildren" presStyleCnt="0"/>
      <dgm:spPr/>
    </dgm:pt>
    <dgm:pt modelId="{53E82EB5-F889-4F34-849E-71F5A0D09C8B}" type="pres">
      <dgm:prSet presAssocID="{2EDC059A-80AC-4044-A123-B01468325B17}" presName="parentTextBox" presStyleLbl="node1" presStyleIdx="0" presStyleCnt="3" custLinFactNeighborX="0" custLinFactNeighborY="50001"/>
      <dgm:spPr/>
      <dgm:t>
        <a:bodyPr/>
        <a:lstStyle/>
        <a:p>
          <a:endParaRPr lang="en-US"/>
        </a:p>
      </dgm:t>
    </dgm:pt>
    <dgm:pt modelId="{4145211B-D0B2-48F6-81D0-8F098CDBBBB3}" type="pres">
      <dgm:prSet presAssocID="{A7477A72-B322-4D0C-83F0-66BAEAE294DF}" presName="sp" presStyleCnt="0"/>
      <dgm:spPr/>
    </dgm:pt>
    <dgm:pt modelId="{3566D38C-85F9-4290-859E-0836AB40214E}" type="pres">
      <dgm:prSet presAssocID="{A83D74FE-3811-4548-B82D-F4448A3BB4D6}" presName="arrowAndChildren" presStyleCnt="0"/>
      <dgm:spPr/>
    </dgm:pt>
    <dgm:pt modelId="{816BB31C-8E0B-409F-ACE0-6A5E5C3310DD}" type="pres">
      <dgm:prSet presAssocID="{A83D74FE-3811-4548-B82D-F4448A3BB4D6}" presName="parentTextArrow" presStyleLbl="node1" presStyleIdx="1" presStyleCnt="3" custScaleY="256112" custLinFactNeighborY="5438"/>
      <dgm:spPr/>
      <dgm:t>
        <a:bodyPr/>
        <a:lstStyle/>
        <a:p>
          <a:endParaRPr lang="en-US"/>
        </a:p>
      </dgm:t>
    </dgm:pt>
    <dgm:pt modelId="{8B388272-51DD-4647-A9BB-3D3FE9A527C5}" type="pres">
      <dgm:prSet presAssocID="{32303C67-53E5-4B70-A009-27DA2830CF83}" presName="sp" presStyleCnt="0"/>
      <dgm:spPr/>
    </dgm:pt>
    <dgm:pt modelId="{EC65EBCD-ABEC-4010-BFB9-0A63EFC9467E}" type="pres">
      <dgm:prSet presAssocID="{2DD1E9D4-D71A-490A-90CB-A0A62361D707}" presName="arrowAndChildren" presStyleCnt="0"/>
      <dgm:spPr/>
    </dgm:pt>
    <dgm:pt modelId="{B3F92827-E42C-4766-A9FF-A78FFBAC7148}" type="pres">
      <dgm:prSet presAssocID="{2DD1E9D4-D71A-490A-90CB-A0A62361D707}" presName="parentTextArrow" presStyleLbl="node1" presStyleIdx="2" presStyleCnt="3" custLinFactNeighborY="-1"/>
      <dgm:spPr/>
      <dgm:t>
        <a:bodyPr/>
        <a:lstStyle/>
        <a:p>
          <a:endParaRPr lang="en-US"/>
        </a:p>
      </dgm:t>
    </dgm:pt>
  </dgm:ptLst>
  <dgm:cxnLst>
    <dgm:cxn modelId="{BDF97B99-A757-4068-82FE-9D587833B82F}" type="presOf" srcId="{A83D74FE-3811-4548-B82D-F4448A3BB4D6}" destId="{816BB31C-8E0B-409F-ACE0-6A5E5C3310DD}" srcOrd="0" destOrd="0" presId="urn:microsoft.com/office/officeart/2005/8/layout/process4"/>
    <dgm:cxn modelId="{EF3BFBC6-879C-496A-9B65-2415DAF78A04}" type="presOf" srcId="{2EDC059A-80AC-4044-A123-B01468325B17}" destId="{53E82EB5-F889-4F34-849E-71F5A0D09C8B}" srcOrd="0" destOrd="0" presId="urn:microsoft.com/office/officeart/2005/8/layout/process4"/>
    <dgm:cxn modelId="{68A6B9CC-CA25-4F4F-BFB3-346CB7D9962B}" srcId="{B3062A15-0291-42FB-A693-F92DB7865DB9}" destId="{2EDC059A-80AC-4044-A123-B01468325B17}" srcOrd="2" destOrd="0" parTransId="{AAD16DAB-3F3A-4181-AF83-D9995BEB0387}" sibTransId="{14C34280-6A05-437F-94F6-800C5BCE3726}"/>
    <dgm:cxn modelId="{C09802A2-A428-4913-8617-8DCFB9A81823}" type="presOf" srcId="{2DD1E9D4-D71A-490A-90CB-A0A62361D707}" destId="{B3F92827-E42C-4766-A9FF-A78FFBAC7148}" srcOrd="0" destOrd="0" presId="urn:microsoft.com/office/officeart/2005/8/layout/process4"/>
    <dgm:cxn modelId="{86891C8D-3A25-4F65-99FA-5E526A77EDEF}" srcId="{B3062A15-0291-42FB-A693-F92DB7865DB9}" destId="{2DD1E9D4-D71A-490A-90CB-A0A62361D707}" srcOrd="0" destOrd="0" parTransId="{10D91539-DC68-47F5-B06E-9E72133B9047}" sibTransId="{32303C67-53E5-4B70-A009-27DA2830CF83}"/>
    <dgm:cxn modelId="{B7CD9859-C00A-44AA-95E7-CF7EAD792EC2}" srcId="{B3062A15-0291-42FB-A693-F92DB7865DB9}" destId="{A83D74FE-3811-4548-B82D-F4448A3BB4D6}" srcOrd="1" destOrd="0" parTransId="{86553422-4D5C-4ED9-A459-754C6AFB1F69}" sibTransId="{A7477A72-B322-4D0C-83F0-66BAEAE294DF}"/>
    <dgm:cxn modelId="{22F807B9-7552-4CA4-8F4F-3614F73C70C7}" type="presOf" srcId="{B3062A15-0291-42FB-A693-F92DB7865DB9}" destId="{639724BE-501A-48B1-BFA6-45016B8E2AA0}" srcOrd="0" destOrd="0" presId="urn:microsoft.com/office/officeart/2005/8/layout/process4"/>
    <dgm:cxn modelId="{10454045-716C-44AA-A299-704DF78FAC55}" type="presParOf" srcId="{639724BE-501A-48B1-BFA6-45016B8E2AA0}" destId="{3AE780F2-7B48-429E-8E53-526090F5FB3E}" srcOrd="0" destOrd="0" presId="urn:microsoft.com/office/officeart/2005/8/layout/process4"/>
    <dgm:cxn modelId="{D8D5F7A8-B73A-4AAE-B533-B4AB259F712F}" type="presParOf" srcId="{3AE780F2-7B48-429E-8E53-526090F5FB3E}" destId="{53E82EB5-F889-4F34-849E-71F5A0D09C8B}" srcOrd="0" destOrd="0" presId="urn:microsoft.com/office/officeart/2005/8/layout/process4"/>
    <dgm:cxn modelId="{CB9B751F-7808-4EBA-9B72-B26E0C88C634}" type="presParOf" srcId="{639724BE-501A-48B1-BFA6-45016B8E2AA0}" destId="{4145211B-D0B2-48F6-81D0-8F098CDBBBB3}" srcOrd="1" destOrd="0" presId="urn:microsoft.com/office/officeart/2005/8/layout/process4"/>
    <dgm:cxn modelId="{E22361E4-B8BE-4211-9AE4-238CDB9196B8}" type="presParOf" srcId="{639724BE-501A-48B1-BFA6-45016B8E2AA0}" destId="{3566D38C-85F9-4290-859E-0836AB40214E}" srcOrd="2" destOrd="0" presId="urn:microsoft.com/office/officeart/2005/8/layout/process4"/>
    <dgm:cxn modelId="{1B59E869-2CF7-4EFC-A830-4229E9582821}" type="presParOf" srcId="{3566D38C-85F9-4290-859E-0836AB40214E}" destId="{816BB31C-8E0B-409F-ACE0-6A5E5C3310DD}" srcOrd="0" destOrd="0" presId="urn:microsoft.com/office/officeart/2005/8/layout/process4"/>
    <dgm:cxn modelId="{2600A8B4-9454-4795-A307-BADD04350194}" type="presParOf" srcId="{639724BE-501A-48B1-BFA6-45016B8E2AA0}" destId="{8B388272-51DD-4647-A9BB-3D3FE9A527C5}" srcOrd="3" destOrd="0" presId="urn:microsoft.com/office/officeart/2005/8/layout/process4"/>
    <dgm:cxn modelId="{5DFEBD55-8221-40F7-B386-B37E1E15277C}" type="presParOf" srcId="{639724BE-501A-48B1-BFA6-45016B8E2AA0}" destId="{EC65EBCD-ABEC-4010-BFB9-0A63EFC9467E}" srcOrd="4" destOrd="0" presId="urn:microsoft.com/office/officeart/2005/8/layout/process4"/>
    <dgm:cxn modelId="{A1A673E0-6066-47F7-AE05-FE40C8AD9020}" type="presParOf" srcId="{EC65EBCD-ABEC-4010-BFB9-0A63EFC9467E}" destId="{B3F92827-E42C-4766-A9FF-A78FFBAC7148}" srcOrd="0" destOrd="0" presId="urn:microsoft.com/office/officeart/2005/8/layout/process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onstantia" pitchFamily="18" charset="0"/>
              </a:defRPr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pitchFamily="18" charset="0"/>
              </a:defRPr>
            </a:lvl1pPr>
          </a:lstStyle>
          <a:p>
            <a:fld id="{A906F028-0AB2-4E50-859A-05CBB809330E}" type="datetimeFigureOut">
              <a:rPr lang="en-US"/>
              <a:pPr/>
              <a:t>28/05/2010</a:t>
            </a:fld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onstantia" pitchFamily="18" charset="0"/>
              </a:defRPr>
            </a:lvl1pPr>
          </a:lstStyle>
          <a:p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pitchFamily="18" charset="0"/>
              </a:defRPr>
            </a:lvl1pPr>
          </a:lstStyle>
          <a:p>
            <a:fld id="{60BA7639-DCD3-4339-A50A-4EDBF1C97A0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8EF6CA5-B54E-4D67-AA47-A53F1CAA6B1D}" type="datetimeFigureOut">
              <a:rPr lang="de-DE"/>
              <a:pPr>
                <a:defRPr/>
              </a:pPr>
              <a:t>28.05.2010</a:t>
            </a:fld>
            <a:endParaRPr lang="de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CH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e-CH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B61AB19-A803-4464-A0D4-CA9F0805DF00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3863D8E-F2E6-4A4B-AAA0-7143F14EB246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cs typeface="Arial" charset="0"/>
            </a:endParaRPr>
          </a:p>
        </p:txBody>
      </p:sp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57200">
              <a:spcBef>
                <a:spcPct val="0"/>
              </a:spcBef>
            </a:pPr>
            <a:r>
              <a:rPr lang="en-US" smtClean="0"/>
              <a:t>This slide shows the CCCM Framework – or three main functions within the CCCM Cluster at the field level.</a:t>
            </a:r>
          </a:p>
          <a:p>
            <a:pPr defTabSz="457200">
              <a:spcBef>
                <a:spcPct val="0"/>
              </a:spcBef>
            </a:pPr>
            <a:endParaRPr lang="en-US" smtClean="0"/>
          </a:p>
          <a:p>
            <a:pPr defTabSz="457200">
              <a:spcBef>
                <a:spcPct val="0"/>
              </a:spcBef>
            </a:pPr>
            <a:r>
              <a:rPr lang="en-US" smtClean="0"/>
              <a:t>Camp Administration  refers to the functions carried out by governments and national authorities that relate to overseeing activities in and across camps.</a:t>
            </a:r>
          </a:p>
          <a:p>
            <a:pPr defTabSz="457200">
              <a:spcBef>
                <a:spcPct val="0"/>
              </a:spcBef>
            </a:pPr>
            <a:endParaRPr lang="en-US" smtClean="0"/>
          </a:p>
          <a:p>
            <a:pPr defTabSz="457200">
              <a:spcBef>
                <a:spcPct val="0"/>
              </a:spcBef>
            </a:pPr>
            <a:r>
              <a:rPr lang="en-US" smtClean="0"/>
              <a:t>Camp Coordination refers to the function of the CCCM Lead Agency – UNHCR in conflict affected camp responses, and IOM in disaster affected camp responses.</a:t>
            </a:r>
          </a:p>
          <a:p>
            <a:pPr defTabSz="457200">
              <a:spcBef>
                <a:spcPct val="0"/>
              </a:spcBef>
            </a:pPr>
            <a:r>
              <a:rPr lang="en-US" smtClean="0"/>
              <a:t>The function of Camp Coordination is to coordinate the overall camp response in line with international standards, between camps and between all partners . The Camp Coordination Agency facilitates an effective relationship between Camp Administration and Camp Management.</a:t>
            </a:r>
          </a:p>
          <a:p>
            <a:pPr defTabSz="457200">
              <a:spcBef>
                <a:spcPct val="0"/>
              </a:spcBef>
            </a:pPr>
            <a:endParaRPr lang="en-US" smtClean="0"/>
          </a:p>
          <a:p>
            <a:pPr defTabSz="457200">
              <a:spcBef>
                <a:spcPct val="0"/>
              </a:spcBef>
            </a:pPr>
            <a:r>
              <a:rPr lang="en-US" smtClean="0"/>
              <a:t>Camp Management refers to the coordination of services and assistance at the level of a single camp.  This role is usually played by an NGO.</a:t>
            </a:r>
          </a:p>
          <a:p>
            <a:pPr defTabSz="457200">
              <a:spcBef>
                <a:spcPct val="0"/>
              </a:spcBef>
            </a:pPr>
            <a:endParaRPr lang="en-US" smtClean="0"/>
          </a:p>
          <a:p>
            <a:pPr defTabSz="457200">
              <a:spcBef>
                <a:spcPct val="0"/>
              </a:spcBef>
            </a:pPr>
            <a:r>
              <a:rPr lang="en-US" smtClean="0"/>
              <a:t>The dark green arrow to the right of the diagram indicates that information flows between these three functions, facilitating effective coordination.</a:t>
            </a:r>
          </a:p>
        </p:txBody>
      </p:sp>
      <p:sp>
        <p:nvSpPr>
          <p:cNvPr id="17412" name="Slide Number Placeholder 3"/>
          <p:cNvSpPr txBox="1">
            <a:spLocks noGrp="1"/>
          </p:cNvSpPr>
          <p:nvPr/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A57BB52C-D990-42D1-971A-4B3F495562E2}" type="slidenum">
              <a:rPr lang="en-US" sz="1200">
                <a:latin typeface="Calibri" pitchFamily="34" charset="0"/>
              </a:rPr>
              <a:pPr algn="r" defTabSz="457200"/>
              <a:t>3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 txBox="1">
            <a:spLocks noGrp="1" noChangeArrowheads="1"/>
          </p:cNvSpPr>
          <p:nvPr/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C7B7263-E4FB-423A-9525-83AA9F5BF736}" type="slidenum">
              <a:rPr lang="en-US" sz="1200">
                <a:latin typeface="Calibri" pitchFamily="34" charset="0"/>
              </a:rPr>
              <a:pPr algn="r"/>
              <a:t>4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3584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57200">
              <a:spcBef>
                <a:spcPct val="0"/>
              </a:spcBef>
            </a:pPr>
            <a:r>
              <a:rPr lang="en-US" smtClean="0"/>
              <a:t>Camp Administration refers to the functions carried out by governments and national authorities that relate to the overseeing of activities in camps and camp-like situations.  It comprises such sovereign state functions as:</a:t>
            </a:r>
          </a:p>
          <a:p>
            <a:pPr defTabSz="457200">
              <a:spcBef>
                <a:spcPct val="0"/>
              </a:spcBef>
              <a:buFontTx/>
              <a:buChar char="•"/>
            </a:pPr>
            <a:r>
              <a:rPr lang="en-US" smtClean="0"/>
              <a:t> Designating, opening and closing camps</a:t>
            </a:r>
          </a:p>
          <a:p>
            <a:pPr defTabSz="457200">
              <a:spcBef>
                <a:spcPct val="0"/>
              </a:spcBef>
              <a:buFontTx/>
              <a:buChar char="•"/>
            </a:pPr>
            <a:r>
              <a:rPr lang="en-US" smtClean="0"/>
              <a:t>Securing land and occupancy rights for a temporary settlement and resolving disputes arising from land appropriation</a:t>
            </a:r>
          </a:p>
          <a:p>
            <a:pPr defTabSz="457200">
              <a:spcBef>
                <a:spcPct val="0"/>
              </a:spcBef>
              <a:buFontTx/>
              <a:buChar char="•"/>
            </a:pPr>
            <a:r>
              <a:rPr lang="en-US" smtClean="0"/>
              <a:t>Providing security</a:t>
            </a:r>
          </a:p>
          <a:p>
            <a:pPr defTabSz="457200">
              <a:spcBef>
                <a:spcPct val="0"/>
              </a:spcBef>
              <a:buFontTx/>
              <a:buChar char="•"/>
            </a:pPr>
            <a:r>
              <a:rPr lang="en-US" smtClean="0"/>
              <a:t>Issuing documentation, permits and licenses (e.g: birth certificates, ID cards)</a:t>
            </a:r>
          </a:p>
          <a:p>
            <a:pPr defTabSz="457200">
              <a:spcBef>
                <a:spcPct val="0"/>
              </a:spcBef>
              <a:buFontTx/>
              <a:buChar char="•"/>
            </a:pPr>
            <a:r>
              <a:rPr lang="en-US" smtClean="0"/>
              <a:t>Protecting citizens and preventing evictions (forced removals), and relocations</a:t>
            </a:r>
          </a:p>
          <a:p>
            <a:pPr defTabSz="457200">
              <a:spcBef>
                <a:spcPct val="0"/>
              </a:spcBef>
              <a:buFontTx/>
              <a:buChar char="•"/>
            </a:pPr>
            <a:r>
              <a:rPr lang="en-US" smtClean="0"/>
              <a:t>Facilitating access to camps by humanitarian agencies</a:t>
            </a:r>
          </a:p>
        </p:txBody>
      </p:sp>
      <p:sp>
        <p:nvSpPr>
          <p:cNvPr id="35845" name="Slide Number Placeholder 3"/>
          <p:cNvSpPr txBox="1">
            <a:spLocks noGrp="1"/>
          </p:cNvSpPr>
          <p:nvPr/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/>
            <a:fld id="{D1E032FE-4483-4971-ABEE-403554C5D6DC}" type="slidenum">
              <a:rPr lang="en-US" sz="1200">
                <a:latin typeface="Calibri" pitchFamily="34" charset="0"/>
              </a:rPr>
              <a:pPr algn="r" defTabSz="457200"/>
              <a:t>4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ECB7E-CBE2-429D-8F9D-1010C8E37E79}" type="datetimeFigureOut">
              <a:rPr lang="de-DE"/>
              <a:pPr>
                <a:defRPr/>
              </a:pPr>
              <a:t>28.05.2010</a:t>
            </a:fld>
            <a:endParaRPr lang="de-CH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70999-5143-481B-8756-DC09E80F8820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34814-B507-4265-8006-84F4044B2CEC}" type="datetimeFigureOut">
              <a:rPr lang="de-DE"/>
              <a:pPr>
                <a:defRPr/>
              </a:pPr>
              <a:t>28.05.2010</a:t>
            </a:fld>
            <a:endParaRPr lang="de-CH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10454-BAA2-4D80-86C8-F1D0C02FABB3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2CAA6-38E9-452E-AD5C-81101175EA47}" type="datetimeFigureOut">
              <a:rPr lang="de-DE"/>
              <a:pPr>
                <a:defRPr/>
              </a:pPr>
              <a:t>28.05.2010</a:t>
            </a:fld>
            <a:endParaRPr lang="de-CH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DD2EE-1026-4DD8-BA92-D53E59F78D08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DE2DB-14E2-42BA-8C37-0DA64232AAA7}" type="datetimeFigureOut">
              <a:rPr lang="de-DE"/>
              <a:pPr>
                <a:defRPr/>
              </a:pPr>
              <a:t>28.05.2010</a:t>
            </a:fld>
            <a:endParaRPr lang="de-CH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62A4B-D493-40CD-8DEA-635F50C7B91D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CEDF8-645B-47B1-A706-FB20FE3650C1}" type="datetimeFigureOut">
              <a:rPr lang="de-DE"/>
              <a:pPr>
                <a:defRPr/>
              </a:pPr>
              <a:t>28.05.2010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2573-7B54-45DF-825A-862163EE350C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5998A-EF61-41E6-8DC3-E81EDC3B9B58}" type="datetimeFigureOut">
              <a:rPr lang="de-DE"/>
              <a:pPr>
                <a:defRPr/>
              </a:pPr>
              <a:t>28.05.2010</a:t>
            </a:fld>
            <a:endParaRPr lang="de-CH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02EE1-0EBC-434C-B7CC-5D2071C4A1E9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45F8-CFF1-4EB3-A031-316278243A9D}" type="datetimeFigureOut">
              <a:rPr lang="de-DE"/>
              <a:pPr>
                <a:defRPr/>
              </a:pPr>
              <a:t>28.05.2010</a:t>
            </a:fld>
            <a:endParaRPr lang="de-CH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09ED7-128D-4DF8-885F-7D17F12062DA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53885-0290-4A14-A0BC-6650409EA2AB}" type="datetimeFigureOut">
              <a:rPr lang="de-DE"/>
              <a:pPr>
                <a:defRPr/>
              </a:pPr>
              <a:t>28.05.2010</a:t>
            </a:fld>
            <a:endParaRPr lang="de-CH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2C490-884C-42AB-865C-C4724271C244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D3981-9AAD-4635-B1BF-F57A080D25F4}" type="datetimeFigureOut">
              <a:rPr lang="de-DE"/>
              <a:pPr>
                <a:defRPr/>
              </a:pPr>
              <a:t>28.05.2010</a:t>
            </a:fld>
            <a:endParaRPr lang="de-CH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C11DC-D441-460B-BC5D-10CBCD75AD04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2C160-E62D-42C9-9958-0E48DD257D06}" type="datetimeFigureOut">
              <a:rPr lang="de-DE"/>
              <a:pPr>
                <a:defRPr/>
              </a:pPr>
              <a:t>28.05.2010</a:t>
            </a:fld>
            <a:endParaRPr lang="de-CH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E51D0-FBF5-4CA9-AC4B-0B97EB07E6B7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DBB30-AFA0-4C05-9E33-42AD0306B182}" type="datetimeFigureOut">
              <a:rPr lang="de-DE"/>
              <a:pPr>
                <a:defRPr/>
              </a:pPr>
              <a:t>28.05.2010</a:t>
            </a:fld>
            <a:endParaRPr lang="de-CH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CF0DD6-F392-4580-B388-2DD289AAA30B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59A823-745E-491B-873A-A6C4E6321F30}" type="datetimeFigureOut">
              <a:rPr lang="de-DE"/>
              <a:pPr>
                <a:defRPr/>
              </a:pPr>
              <a:t>28.05.2010</a:t>
            </a:fld>
            <a:endParaRPr lang="de-CH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0D9EB4-6386-46D1-B4ED-322BAA0AC728}" type="slidenum">
              <a:rPr lang="de-CH"/>
              <a:pPr>
                <a:defRPr/>
              </a:pPr>
              <a:t>‹#›</a:t>
            </a:fld>
            <a:endParaRPr lang="de-CH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8" r:id="rId2"/>
    <p:sldLayoutId id="2147483697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8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lobalhumanitarianplatform.org/" TargetMode="External"/><Relationship Id="rId2" Type="http://schemas.openxmlformats.org/officeDocument/2006/relationships/hyperlink" Target="http://www.oneresponse.info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4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Shelter Meeting 10a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 2" pitchFamily="18" charset="2"/>
              <a:buNone/>
            </a:pPr>
            <a:endParaRPr lang="de-DE" sz="480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>
              <a:buFont typeface="Wingdings 2" pitchFamily="18" charset="2"/>
              <a:buNone/>
            </a:pPr>
            <a:r>
              <a:rPr lang="de-DE" sz="480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CCCM CLUSTER UPDATE </a:t>
            </a:r>
          </a:p>
          <a:p>
            <a:pPr algn="ctr">
              <a:buFont typeface="Wingdings 2" pitchFamily="18" charset="2"/>
              <a:buNone/>
            </a:pPr>
            <a:r>
              <a:rPr lang="de-DE" sz="480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2009 - 2010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852488"/>
          </a:xfrm>
        </p:spPr>
        <p:txBody>
          <a:bodyPr/>
          <a:lstStyle/>
          <a:p>
            <a:pPr algn="ctr"/>
            <a:r>
              <a:rPr lang="de-DE" sz="4000" b="1" smtClean="0"/>
              <a:t>CCCM Developments 2010 ...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GB" sz="3600" b="1" smtClean="0"/>
              <a:t>Training:</a:t>
            </a:r>
            <a:endParaRPr lang="de-CH" sz="3600" smtClean="0"/>
          </a:p>
          <a:p>
            <a:pPr>
              <a:lnSpc>
                <a:spcPct val="90000"/>
              </a:lnSpc>
            </a:pPr>
            <a:r>
              <a:rPr lang="en-GB" smtClean="0"/>
              <a:t>Pilot CM/CCCM merged training material - in Kenya May 2010</a:t>
            </a:r>
            <a:endParaRPr lang="de-CH" smtClean="0"/>
          </a:p>
          <a:p>
            <a:pPr>
              <a:lnSpc>
                <a:spcPct val="90000"/>
              </a:lnSpc>
            </a:pPr>
            <a:r>
              <a:rPr lang="en-GB" smtClean="0"/>
              <a:t>Pilot Tri-Cluster training material – Nepal Aug 2010</a:t>
            </a:r>
            <a:endParaRPr lang="de-CH" smtClean="0"/>
          </a:p>
          <a:p>
            <a:pPr>
              <a:lnSpc>
                <a:spcPct val="90000"/>
              </a:lnSpc>
            </a:pPr>
            <a:r>
              <a:rPr lang="en-GB" smtClean="0"/>
              <a:t>Manual for national capacity building – near completion </a:t>
            </a:r>
            <a:endParaRPr lang="de-CH" smtClean="0"/>
          </a:p>
          <a:p>
            <a:pPr>
              <a:lnSpc>
                <a:spcPct val="90000"/>
              </a:lnSpc>
            </a:pPr>
            <a:r>
              <a:rPr lang="en-GB" smtClean="0"/>
              <a:t>ToT to strengthen CCCM response and training/capacity – June in Jordan </a:t>
            </a:r>
            <a:endParaRPr lang="de-CH" smtClean="0"/>
          </a:p>
          <a:p>
            <a:pPr>
              <a:lnSpc>
                <a:spcPct val="90000"/>
              </a:lnSpc>
            </a:pPr>
            <a:r>
              <a:rPr lang="en-GB" smtClean="0"/>
              <a:t>Coordinators training – last quarter of 2010 </a:t>
            </a:r>
            <a:endParaRPr lang="de-CH" smtClean="0"/>
          </a:p>
          <a:p>
            <a:pPr>
              <a:lnSpc>
                <a:spcPct val="90000"/>
              </a:lnSpc>
            </a:pPr>
            <a:endParaRPr lang="de-DE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923925"/>
          </a:xfrm>
        </p:spPr>
        <p:txBody>
          <a:bodyPr/>
          <a:lstStyle/>
          <a:p>
            <a:pPr algn="ctr"/>
            <a:r>
              <a:rPr lang="de-DE" sz="4000" b="1" smtClean="0"/>
              <a:t>CCCM Developments 2010 </a:t>
            </a:r>
            <a:endParaRPr lang="de-DE" sz="4000" smtClean="0"/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60575"/>
            <a:ext cx="8229600" cy="42640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GB" sz="2400" smtClean="0"/>
              <a:t>CCCM Terminology - review of shortcomings of the term “CCCM” and in particular “camp”</a:t>
            </a:r>
          </a:p>
          <a:p>
            <a:pPr>
              <a:buFont typeface="Wingdings 2" pitchFamily="18" charset="2"/>
              <a:buNone/>
            </a:pPr>
            <a:endParaRPr lang="de-CH" sz="2400" smtClean="0"/>
          </a:p>
          <a:p>
            <a:r>
              <a:rPr lang="en-GB" sz="2400" smtClean="0"/>
              <a:t>Field missions –planned for 2010/11</a:t>
            </a:r>
          </a:p>
          <a:p>
            <a:pPr>
              <a:buFont typeface="Wingdings 2" pitchFamily="18" charset="2"/>
              <a:buNone/>
            </a:pPr>
            <a:endParaRPr lang="de-CH" sz="2400" smtClean="0"/>
          </a:p>
          <a:p>
            <a:r>
              <a:rPr lang="en-GB" sz="2400" smtClean="0"/>
              <a:t>ToR for Camp Management – draft in final stage</a:t>
            </a:r>
          </a:p>
          <a:p>
            <a:pPr>
              <a:buFont typeface="Wingdings 2" pitchFamily="18" charset="2"/>
              <a:buNone/>
            </a:pPr>
            <a:endParaRPr lang="de-CH" sz="2400" smtClean="0"/>
          </a:p>
          <a:p>
            <a:r>
              <a:rPr lang="en-GB" sz="2400" smtClean="0"/>
              <a:t>Discussion on how to translate the Mental Health and Psychosocial Intervention pyramid into CCCM (in all  stages of camp cycle)</a:t>
            </a:r>
            <a:endParaRPr lang="de-CH" sz="2400" smtClean="0"/>
          </a:p>
          <a:p>
            <a:endParaRPr lang="de-DE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7188"/>
            <a:ext cx="8229600" cy="857250"/>
          </a:xfrm>
        </p:spPr>
        <p:txBody>
          <a:bodyPr/>
          <a:lstStyle/>
          <a:p>
            <a:pPr algn="ctr"/>
            <a:r>
              <a:rPr lang="de-DE" sz="4400" b="1" smtClean="0"/>
              <a:t>CCCM Challenges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1285875"/>
            <a:ext cx="8643937" cy="50387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de-CH" sz="2000" smtClean="0"/>
          </a:p>
          <a:p>
            <a:pPr>
              <a:lnSpc>
                <a:spcPct val="80000"/>
              </a:lnSpc>
            </a:pPr>
            <a:r>
              <a:rPr lang="en-GB" sz="2200" smtClean="0"/>
              <a:t>Limited resources:</a:t>
            </a:r>
          </a:p>
          <a:p>
            <a:pPr marL="742950" lvl="1" indent="-285750">
              <a:lnSpc>
                <a:spcPct val="80000"/>
              </a:lnSpc>
              <a:buFont typeface="Wingdings 2" pitchFamily="18" charset="2"/>
              <a:buNone/>
            </a:pPr>
            <a:r>
              <a:rPr lang="en-GB" sz="2000" smtClean="0"/>
              <a:t>-		resulted in carry over of activities to 2010.</a:t>
            </a:r>
            <a:endParaRPr lang="de-CH" sz="2000" smtClean="0"/>
          </a:p>
          <a:p>
            <a:pPr marL="742950" lvl="1" indent="-285750">
              <a:lnSpc>
                <a:spcPct val="80000"/>
              </a:lnSpc>
              <a:buFont typeface="Wingdings 2" pitchFamily="18" charset="2"/>
              <a:buNone/>
            </a:pPr>
            <a:r>
              <a:rPr lang="en-GB" sz="2000" smtClean="0"/>
              <a:t>-		Intended capacity not developed in 2009  </a:t>
            </a:r>
            <a:endParaRPr lang="de-CH" sz="2000" smtClean="0"/>
          </a:p>
          <a:p>
            <a:pPr marL="742950" lvl="1" indent="-285750">
              <a:lnSpc>
                <a:spcPct val="80000"/>
              </a:lnSpc>
              <a:buFont typeface="Wingdings 2" pitchFamily="18" charset="2"/>
              <a:buNone/>
            </a:pPr>
            <a:r>
              <a:rPr lang="en-GB" sz="2000" smtClean="0"/>
              <a:t>-		still no internal (UNHCR/CCCM?) </a:t>
            </a:r>
            <a:r>
              <a:rPr lang="en-GB" sz="2000" b="1" smtClean="0"/>
              <a:t>emergency response</a:t>
            </a:r>
            <a:r>
              <a:rPr lang="en-GB" sz="2000" smtClean="0"/>
              <a:t> 	capacity</a:t>
            </a:r>
            <a:endParaRPr lang="de-CH" sz="2000" smtClean="0"/>
          </a:p>
          <a:p>
            <a:pPr marL="742950" lvl="1" indent="-285750">
              <a:lnSpc>
                <a:spcPct val="80000"/>
              </a:lnSpc>
              <a:buFont typeface="Wingdings 2" pitchFamily="18" charset="2"/>
              <a:buNone/>
            </a:pPr>
            <a:r>
              <a:rPr lang="en-GB" sz="2000" smtClean="0"/>
              <a:t>-		Still not internal CCCM </a:t>
            </a:r>
            <a:r>
              <a:rPr lang="en-GB" sz="2000" b="1" smtClean="0"/>
              <a:t>trainer</a:t>
            </a:r>
            <a:r>
              <a:rPr lang="en-GB" sz="2000" smtClean="0"/>
              <a:t> capacity</a:t>
            </a:r>
            <a:endParaRPr lang="de-CH" sz="2000" smtClean="0"/>
          </a:p>
          <a:p>
            <a:pPr>
              <a:lnSpc>
                <a:spcPct val="80000"/>
              </a:lnSpc>
            </a:pPr>
            <a:r>
              <a:rPr lang="en-GB" sz="2200" smtClean="0"/>
              <a:t>The above are among CCCM priorities for 2010/2011</a:t>
            </a:r>
            <a:endParaRPr lang="de-CH" sz="2200" smtClean="0"/>
          </a:p>
          <a:p>
            <a:pPr>
              <a:lnSpc>
                <a:spcPct val="80000"/>
              </a:lnSpc>
            </a:pPr>
            <a:r>
              <a:rPr lang="en-GB" sz="2200" smtClean="0"/>
              <a:t>The CCCM cluster is not always formerly activated </a:t>
            </a:r>
            <a:endParaRPr lang="de-CH" sz="2200" smtClean="0"/>
          </a:p>
          <a:p>
            <a:pPr>
              <a:lnSpc>
                <a:spcPct val="80000"/>
              </a:lnSpc>
            </a:pPr>
            <a:r>
              <a:rPr lang="en-GB" sz="2200" smtClean="0"/>
              <a:t>It is a challenge to demonstrate that CCCM concepts apply to camp-like settings </a:t>
            </a:r>
            <a:endParaRPr lang="de-CH" sz="2200" smtClean="0"/>
          </a:p>
          <a:p>
            <a:pPr>
              <a:lnSpc>
                <a:spcPct val="80000"/>
              </a:lnSpc>
            </a:pPr>
            <a:r>
              <a:rPr lang="en-GB" sz="2200" smtClean="0"/>
              <a:t>Security constraints hence limited presence and access to IDPs </a:t>
            </a:r>
            <a:endParaRPr lang="de-CH" sz="2200" smtClean="0"/>
          </a:p>
          <a:p>
            <a:pPr>
              <a:lnSpc>
                <a:spcPct val="80000"/>
              </a:lnSpc>
            </a:pPr>
            <a:r>
              <a:rPr lang="en-GB" sz="2200" smtClean="0"/>
              <a:t>Few but effective global cluster partners</a:t>
            </a:r>
          </a:p>
          <a:p>
            <a:pPr>
              <a:lnSpc>
                <a:spcPct val="80000"/>
              </a:lnSpc>
            </a:pPr>
            <a:endParaRPr lang="en-GB" sz="2200" smtClean="0"/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n-GB" sz="2200" i="1" smtClean="0"/>
              <a:t>	2009 was the year </a:t>
            </a:r>
            <a:r>
              <a:rPr lang="en-US" sz="2200" i="1" smtClean="0"/>
              <a:t>donor shift from funding Global to field but not all field operations mainstreamed CCCM into their budgets</a:t>
            </a:r>
            <a:endParaRPr lang="de-CH" sz="2200" i="1" smtClean="0"/>
          </a:p>
          <a:p>
            <a:pPr>
              <a:lnSpc>
                <a:spcPct val="80000"/>
              </a:lnSpc>
            </a:pPr>
            <a:endParaRPr lang="de-CH" sz="2200" smtClean="0"/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de-DE" sz="20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CCCM Challenges - Haiti</a:t>
            </a:r>
            <a:endParaRPr lang="de-CH" smtClean="0"/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GB" smtClean="0"/>
              <a:t>What are the main CCCM challenges in the Haiti emergency operation?</a:t>
            </a:r>
          </a:p>
          <a:p>
            <a:pPr>
              <a:buFont typeface="Wingdings 2" pitchFamily="18" charset="2"/>
              <a:buNone/>
            </a:pPr>
            <a:endParaRPr lang="de-CH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7239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4400" b="1" dirty="0" smtClean="0"/>
              <a:t>RESOURCES ON CCCM</a:t>
            </a:r>
            <a:r>
              <a:rPr lang="en-GB" b="1" dirty="0" smtClean="0"/>
              <a:t>	</a:t>
            </a:r>
            <a:endParaRPr lang="de-DE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71625"/>
            <a:ext cx="8229600" cy="4752975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 smtClean="0"/>
              <a:t>Guidance on CCCM issues are provided in:</a:t>
            </a:r>
            <a:endParaRPr lang="de-CH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u="sng" dirty="0" smtClean="0">
                <a:hlinkClick r:id="rId2"/>
              </a:rPr>
              <a:t>www.oneresponse.info</a:t>
            </a:r>
            <a:endParaRPr lang="de-CH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 smtClean="0"/>
              <a:t>Camp Management Toolkit, 2008</a:t>
            </a:r>
            <a:endParaRPr lang="de-CH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 smtClean="0"/>
              <a:t>IDP Key Resources CD-ROM, 2009</a:t>
            </a:r>
            <a:endParaRPr lang="de-CH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 smtClean="0"/>
              <a:t>Key Things to know about CCCM</a:t>
            </a:r>
            <a:endParaRPr lang="de-CH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 smtClean="0"/>
              <a:t>CCCM Information Management Diagram</a:t>
            </a:r>
            <a:endParaRPr lang="de-CH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 smtClean="0"/>
              <a:t>Cluster Working Group’s CCCM Guidance Note, 2008</a:t>
            </a:r>
            <a:endParaRPr lang="de-CH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 smtClean="0"/>
              <a:t>CCCM section in the IASC Gender Handbook, 2006</a:t>
            </a:r>
            <a:endParaRPr lang="de-CH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 smtClean="0"/>
              <a:t>CCCM chapter in the IDP Protection Handbook (provisional release), UNHCR 2008</a:t>
            </a:r>
            <a:endParaRPr lang="de-CH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 smtClean="0"/>
              <a:t>CCCM Definitions </a:t>
            </a:r>
            <a:endParaRPr lang="de-CH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 smtClean="0"/>
              <a:t>Additional reference can be found in </a:t>
            </a:r>
            <a:r>
              <a:rPr lang="en-US" u="sng" dirty="0" smtClean="0">
                <a:hlinkClick r:id="rId3"/>
              </a:rPr>
              <a:t>www.globalhumanitarianplatform.org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/>
          <a:lstStyle/>
          <a:p>
            <a:pPr algn="ctr"/>
            <a:r>
              <a:rPr lang="en-US" sz="4000" b="1" smtClean="0"/>
              <a:t>CCCM Cluster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85875"/>
            <a:ext cx="8472488" cy="50006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200" smtClean="0">
                <a:latin typeface="Calibri" pitchFamily="34" charset="0"/>
              </a:rPr>
              <a:t>Co-leadership: IOM natural disaster and UNHCR conflict-induced IDP situations.</a:t>
            </a:r>
            <a:r>
              <a:rPr lang="en-GB" altLang="ja-JP" sz="2200" smtClean="0">
                <a:latin typeface="Calibri" pitchFamily="34" charset="0"/>
                <a:ea typeface="ＭＳ Ｐゴシック" charset="-128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GB" sz="2200" b="1" i="1" smtClean="0">
                <a:latin typeface="Calibri" pitchFamily="34" charset="0"/>
              </a:rPr>
              <a:t>Partnerships</a:t>
            </a:r>
            <a:endParaRPr lang="de-CH" sz="2200" smtClean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2200" smtClean="0">
                <a:latin typeface="Calibri" pitchFamily="34" charset="0"/>
              </a:rPr>
              <a:t>No change in partnerships at the Global level</a:t>
            </a:r>
            <a:endParaRPr lang="de-CH" sz="2200" smtClean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2200" smtClean="0">
                <a:latin typeface="Calibri" pitchFamily="34" charset="0"/>
              </a:rPr>
              <a:t>Cluster Lead (co-chair): UNHCR (conflict-induced) and IOM (disaster situations) </a:t>
            </a:r>
            <a:endParaRPr lang="de-CH" sz="2200" smtClean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2200" smtClean="0">
                <a:latin typeface="Calibri" pitchFamily="34" charset="0"/>
              </a:rPr>
              <a:t>Other partners include:</a:t>
            </a:r>
            <a:endParaRPr lang="de-CH" sz="2200" smtClean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2200" smtClean="0">
                <a:latin typeface="Calibri" pitchFamily="34" charset="0"/>
              </a:rPr>
              <a:t>CARE International</a:t>
            </a:r>
            <a:endParaRPr lang="de-CH" sz="2200" smtClean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2200" smtClean="0">
                <a:latin typeface="Calibri" pitchFamily="34" charset="0"/>
              </a:rPr>
              <a:t>Danish Refugee Council (DRC)</a:t>
            </a:r>
            <a:endParaRPr lang="de-CH" sz="2200" smtClean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2200" smtClean="0">
                <a:latin typeface="Calibri" pitchFamily="34" charset="0"/>
              </a:rPr>
              <a:t>Norwegian Refugee Council (NRC)</a:t>
            </a:r>
            <a:endParaRPr lang="de-CH" sz="2200" smtClean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2200" smtClean="0">
                <a:latin typeface="Calibri" pitchFamily="34" charset="0"/>
              </a:rPr>
              <a:t>International Rescue Committee (IRC)</a:t>
            </a:r>
            <a:endParaRPr lang="de-CH" sz="2200" smtClean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2200" smtClean="0">
                <a:latin typeface="Calibri" pitchFamily="34" charset="0"/>
              </a:rPr>
              <a:t>Lutheran World Federation (LWF)</a:t>
            </a:r>
            <a:endParaRPr lang="de-CH" sz="2200" smtClean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2200" smtClean="0">
                <a:latin typeface="Calibri" pitchFamily="34" charset="0"/>
              </a:rPr>
              <a:t>Shelter Centre</a:t>
            </a:r>
            <a:endParaRPr lang="de-CH" sz="2200" smtClean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2200" smtClean="0">
                <a:latin typeface="Calibri" pitchFamily="34" charset="0"/>
              </a:rPr>
              <a:t>OCHA</a:t>
            </a:r>
            <a:endParaRPr lang="de-CH" sz="220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868362"/>
          </a:xfrm>
        </p:spPr>
        <p:txBody>
          <a:bodyPr/>
          <a:lstStyle/>
          <a:p>
            <a:pPr algn="ctr"/>
            <a:r>
              <a:rPr lang="en-US" b="1" smtClean="0"/>
              <a:t>CCCM Framework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0" y="2214563"/>
          <a:ext cx="7926388" cy="3571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571500" y="1357313"/>
            <a:ext cx="5156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/>
            <a:r>
              <a:rPr lang="en-US" sz="3200">
                <a:latin typeface="Calibri" pitchFamily="34" charset="0"/>
              </a:rPr>
              <a:t>3 Main Components</a:t>
            </a:r>
          </a:p>
        </p:txBody>
      </p:sp>
      <p:sp>
        <p:nvSpPr>
          <p:cNvPr id="8" name="Up-Down Arrow 7"/>
          <p:cNvSpPr/>
          <p:nvPr/>
        </p:nvSpPr>
        <p:spPr>
          <a:xfrm>
            <a:off x="8383588" y="2668588"/>
            <a:ext cx="554037" cy="3457575"/>
          </a:xfrm>
          <a:prstGeom prst="upDownArrow">
            <a:avLst/>
          </a:prstGeom>
          <a:solidFill>
            <a:srgbClr val="417B4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922337"/>
          </a:xfrm>
        </p:spPr>
        <p:txBody>
          <a:bodyPr/>
          <a:lstStyle/>
          <a:p>
            <a:pPr algn="ctr"/>
            <a:r>
              <a:rPr lang="en-US" sz="4000" b="1" smtClean="0"/>
              <a:t>Generic roles and responsibilities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4294967295"/>
          </p:nvPr>
        </p:nvSpPr>
        <p:spPr>
          <a:xfrm>
            <a:off x="611188" y="1600200"/>
            <a:ext cx="7489825" cy="4637088"/>
          </a:xfrm>
        </p:spPr>
        <p:txBody>
          <a:bodyPr/>
          <a:lstStyle/>
          <a:p>
            <a:pPr marL="0" indent="0" defTabSz="457200" latinLnBrk="1">
              <a:lnSpc>
                <a:spcPct val="93000"/>
              </a:lnSpc>
              <a:buClr>
                <a:srgbClr val="000000"/>
              </a:buClr>
              <a:buFontTx/>
              <a:buNone/>
              <a:tabLst>
                <a:tab pos="1254125" algn="l"/>
                <a:tab pos="2168525" algn="l"/>
                <a:tab pos="3082925" algn="l"/>
                <a:tab pos="3997325" algn="l"/>
                <a:tab pos="4911725" algn="l"/>
                <a:tab pos="5826125" algn="l"/>
                <a:tab pos="6740525" algn="l"/>
                <a:tab pos="7654925" algn="l"/>
                <a:tab pos="8569325" algn="l"/>
                <a:tab pos="9483725" algn="l"/>
                <a:tab pos="10398125" algn="l"/>
              </a:tabLst>
            </a:pPr>
            <a:r>
              <a:rPr kumimoji="1" lang="en-GB" altLang="ko-KR" sz="2400" b="1" smtClean="0">
                <a:solidFill>
                  <a:srgbClr val="000000"/>
                </a:solidFill>
                <a:ea typeface="굴림"/>
                <a:cs typeface="굴림"/>
              </a:rPr>
              <a:t>Camp Administration</a:t>
            </a:r>
          </a:p>
          <a:p>
            <a:pPr marL="0" lvl="1" indent="0" defTabSz="457200" eaLnBrk="0" hangingPunct="0">
              <a:lnSpc>
                <a:spcPct val="93000"/>
              </a:lnSpc>
              <a:buClr>
                <a:srgbClr val="000000"/>
              </a:buClr>
              <a:buFontTx/>
              <a:buNone/>
              <a:tabLst>
                <a:tab pos="1254125" algn="l"/>
                <a:tab pos="2168525" algn="l"/>
                <a:tab pos="3082925" algn="l"/>
                <a:tab pos="3997325" algn="l"/>
                <a:tab pos="4911725" algn="l"/>
                <a:tab pos="5826125" algn="l"/>
                <a:tab pos="6740525" algn="l"/>
                <a:tab pos="7654925" algn="l"/>
                <a:tab pos="8569325" algn="l"/>
                <a:tab pos="9483725" algn="l"/>
                <a:tab pos="10398125" algn="l"/>
              </a:tabLst>
            </a:pPr>
            <a:r>
              <a:rPr lang="en-GB" smtClean="0">
                <a:solidFill>
                  <a:srgbClr val="000000"/>
                </a:solidFill>
              </a:rPr>
              <a:t>Functions carried out by the government/national authorities relating to overseeing camp activities</a:t>
            </a:r>
          </a:p>
          <a:p>
            <a:pPr marL="0" indent="0" defTabSz="457200" latinLnBrk="1">
              <a:lnSpc>
                <a:spcPct val="93000"/>
              </a:lnSpc>
              <a:buClr>
                <a:srgbClr val="000000"/>
              </a:buClr>
              <a:buFontTx/>
              <a:buNone/>
              <a:tabLst>
                <a:tab pos="1254125" algn="l"/>
                <a:tab pos="2168525" algn="l"/>
                <a:tab pos="3082925" algn="l"/>
                <a:tab pos="3997325" algn="l"/>
                <a:tab pos="4911725" algn="l"/>
                <a:tab pos="5826125" algn="l"/>
                <a:tab pos="6740525" algn="l"/>
                <a:tab pos="7654925" algn="l"/>
                <a:tab pos="8569325" algn="l"/>
                <a:tab pos="9483725" algn="l"/>
                <a:tab pos="10398125" algn="l"/>
              </a:tabLst>
            </a:pPr>
            <a:r>
              <a:rPr kumimoji="1" lang="en-GB" altLang="ko-KR" sz="2400" b="1" smtClean="0">
                <a:solidFill>
                  <a:srgbClr val="000000"/>
                </a:solidFill>
                <a:ea typeface="굴림"/>
                <a:cs typeface="굴림"/>
              </a:rPr>
              <a:t>Camp Management</a:t>
            </a:r>
          </a:p>
          <a:p>
            <a:pPr marL="0" indent="0" defTabSz="457200">
              <a:buFontTx/>
              <a:buNone/>
              <a:tabLst>
                <a:tab pos="1254125" algn="l"/>
                <a:tab pos="2168525" algn="l"/>
                <a:tab pos="3082925" algn="l"/>
                <a:tab pos="3997325" algn="l"/>
                <a:tab pos="4911725" algn="l"/>
                <a:tab pos="5826125" algn="l"/>
                <a:tab pos="6740525" algn="l"/>
                <a:tab pos="7654925" algn="l"/>
                <a:tab pos="8569325" algn="l"/>
                <a:tab pos="9483725" algn="l"/>
                <a:tab pos="10398125" algn="l"/>
              </a:tabLst>
            </a:pPr>
            <a:r>
              <a:rPr lang="en-GB" sz="2400" smtClean="0"/>
              <a:t>Activities in one single camp that focus on coordination of services and maintenance of camp infrastructure</a:t>
            </a:r>
          </a:p>
          <a:p>
            <a:pPr marL="0" indent="0" defTabSz="457200">
              <a:spcBef>
                <a:spcPct val="0"/>
              </a:spcBef>
              <a:buFontTx/>
              <a:buNone/>
              <a:tabLst>
                <a:tab pos="1254125" algn="l"/>
                <a:tab pos="2168525" algn="l"/>
                <a:tab pos="3082925" algn="l"/>
                <a:tab pos="3997325" algn="l"/>
                <a:tab pos="4911725" algn="l"/>
                <a:tab pos="5826125" algn="l"/>
                <a:tab pos="6740525" algn="l"/>
                <a:tab pos="7654925" algn="l"/>
                <a:tab pos="8569325" algn="l"/>
                <a:tab pos="9483725" algn="l"/>
                <a:tab pos="10398125" algn="l"/>
              </a:tabLst>
            </a:pPr>
            <a:r>
              <a:rPr lang="en-GB" sz="2400" b="1" smtClean="0"/>
              <a:t>Camp Coordination</a:t>
            </a:r>
          </a:p>
          <a:p>
            <a:pPr marL="0" indent="0" defTabSz="457200">
              <a:spcBef>
                <a:spcPct val="0"/>
              </a:spcBef>
              <a:buFontTx/>
              <a:buNone/>
              <a:tabLst>
                <a:tab pos="1254125" algn="l"/>
                <a:tab pos="2168525" algn="l"/>
                <a:tab pos="3082925" algn="l"/>
                <a:tab pos="3997325" algn="l"/>
                <a:tab pos="4911725" algn="l"/>
                <a:tab pos="5826125" algn="l"/>
                <a:tab pos="6740525" algn="l"/>
                <a:tab pos="7654925" algn="l"/>
                <a:tab pos="8569325" algn="l"/>
                <a:tab pos="9483725" algn="l"/>
                <a:tab pos="10398125" algn="l"/>
              </a:tabLst>
            </a:pPr>
            <a:r>
              <a:rPr lang="en-GB" sz="2400" smtClean="0"/>
              <a:t>- Facilitating the delivery of humanitarian response to camps. </a:t>
            </a:r>
          </a:p>
          <a:p>
            <a:pPr marL="0" indent="0" defTabSz="457200">
              <a:spcBef>
                <a:spcPct val="0"/>
              </a:spcBef>
              <a:buFontTx/>
              <a:buNone/>
              <a:tabLst>
                <a:tab pos="1254125" algn="l"/>
                <a:tab pos="2168525" algn="l"/>
                <a:tab pos="3082925" algn="l"/>
                <a:tab pos="3997325" algn="l"/>
                <a:tab pos="4911725" algn="l"/>
                <a:tab pos="5826125" algn="l"/>
                <a:tab pos="6740525" algn="l"/>
                <a:tab pos="7654925" algn="l"/>
                <a:tab pos="8569325" algn="l"/>
                <a:tab pos="9483725" algn="l"/>
                <a:tab pos="10398125" algn="l"/>
              </a:tabLst>
            </a:pPr>
            <a:r>
              <a:rPr lang="en-GB" sz="2400" smtClean="0"/>
              <a:t>- Coordination of roles and responsibilities in the </a:t>
            </a:r>
            <a:r>
              <a:rPr lang="en-GB" sz="2400" i="1" smtClean="0"/>
              <a:t>overall </a:t>
            </a:r>
            <a:r>
              <a:rPr lang="en-GB" sz="2400" smtClean="0"/>
              <a:t>humanitarian camp response</a:t>
            </a:r>
          </a:p>
          <a:p>
            <a:pPr marL="0" indent="0" defTabSz="457200">
              <a:buFontTx/>
              <a:buNone/>
              <a:tabLst>
                <a:tab pos="1254125" algn="l"/>
                <a:tab pos="2168525" algn="l"/>
                <a:tab pos="3082925" algn="l"/>
                <a:tab pos="3997325" algn="l"/>
                <a:tab pos="4911725" algn="l"/>
                <a:tab pos="5826125" algn="l"/>
                <a:tab pos="6740525" algn="l"/>
                <a:tab pos="7654925" algn="l"/>
                <a:tab pos="8569325" algn="l"/>
                <a:tab pos="9483725" algn="l"/>
                <a:tab pos="10398125" algn="l"/>
              </a:tabLst>
            </a:pPr>
            <a:r>
              <a:rPr lang="en-GB" smtClean="0">
                <a:solidFill>
                  <a:srgbClr val="000000"/>
                </a:solidFill>
              </a:rPr>
              <a:t> </a:t>
            </a:r>
          </a:p>
          <a:p>
            <a:pPr marL="0" indent="0" defTabSz="457200" latinLnBrk="1">
              <a:lnSpc>
                <a:spcPct val="93000"/>
              </a:lnSpc>
              <a:buClr>
                <a:srgbClr val="000000"/>
              </a:buClr>
              <a:buFontTx/>
              <a:buNone/>
              <a:tabLst>
                <a:tab pos="1254125" algn="l"/>
                <a:tab pos="2168525" algn="l"/>
                <a:tab pos="3082925" algn="l"/>
                <a:tab pos="3997325" algn="l"/>
                <a:tab pos="4911725" algn="l"/>
                <a:tab pos="5826125" algn="l"/>
                <a:tab pos="6740525" algn="l"/>
                <a:tab pos="7654925" algn="l"/>
                <a:tab pos="8569325" algn="l"/>
                <a:tab pos="9483725" algn="l"/>
                <a:tab pos="10398125" algn="l"/>
              </a:tabLst>
            </a:pPr>
            <a:endParaRPr kumimoji="1" lang="en-GB" altLang="ko-KR" smtClean="0">
              <a:ea typeface="굴림"/>
              <a:cs typeface="굴림"/>
            </a:endParaRPr>
          </a:p>
          <a:p>
            <a:pPr marL="0" indent="0" defTabSz="457200">
              <a:buFontTx/>
              <a:buNone/>
              <a:tabLst>
                <a:tab pos="1254125" algn="l"/>
                <a:tab pos="2168525" algn="l"/>
                <a:tab pos="3082925" algn="l"/>
                <a:tab pos="3997325" algn="l"/>
                <a:tab pos="4911725" algn="l"/>
                <a:tab pos="5826125" algn="l"/>
                <a:tab pos="6740525" algn="l"/>
                <a:tab pos="7654925" algn="l"/>
                <a:tab pos="8569325" algn="l"/>
                <a:tab pos="9483725" algn="l"/>
                <a:tab pos="10398125" algn="l"/>
              </a:tabLst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9275"/>
            <a:ext cx="8229600" cy="792163"/>
          </a:xfrm>
        </p:spPr>
        <p:txBody>
          <a:bodyPr>
            <a:normAutofit/>
          </a:bodyPr>
          <a:lstStyle/>
          <a:p>
            <a:pPr algn="ctr"/>
            <a:r>
              <a:rPr lang="en-GB" altLang="ja-JP" sz="4500" b="1" smtClean="0"/>
              <a:t/>
            </a:r>
            <a:br>
              <a:rPr lang="en-GB" altLang="ja-JP" sz="4500" b="1" smtClean="0"/>
            </a:br>
            <a:r>
              <a:rPr lang="en-GB" altLang="ja-JP" sz="4500" b="1" smtClean="0"/>
              <a:t/>
            </a:r>
            <a:br>
              <a:rPr lang="en-GB" altLang="ja-JP" sz="4500" b="1" smtClean="0"/>
            </a:br>
            <a:r>
              <a:rPr lang="en-GB" altLang="ja-JP" sz="4000" b="1" smtClean="0"/>
              <a:t>Levels of CCCM Interventions</a:t>
            </a:r>
            <a:endParaRPr lang="en-US" sz="4000" b="1" smtClean="0"/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229600" cy="50403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ja-JP" sz="2800" b="1" smtClean="0">
                <a:ea typeface="ＭＳ Ｐゴシック" charset="-128"/>
              </a:rPr>
              <a:t>Global : </a:t>
            </a:r>
            <a:r>
              <a:rPr lang="en-GB" altLang="ja-JP" sz="2800" smtClean="0">
                <a:ea typeface="ＭＳ Ｐゴシック" charset="-128"/>
              </a:rPr>
              <a:t>Standards/policy-setting, building response capacity, operational support (including </a:t>
            </a:r>
            <a:endParaRPr lang="en-GB" altLang="ja-JP" sz="2800" b="1" smtClean="0">
              <a:ea typeface="ＭＳ Ｐゴシック" charset="-128"/>
            </a:endParaRPr>
          </a:p>
          <a:p>
            <a:pPr>
              <a:lnSpc>
                <a:spcPct val="80000"/>
              </a:lnSpc>
            </a:pPr>
            <a:r>
              <a:rPr lang="en-GB" altLang="ja-JP" sz="2800" b="1" smtClean="0">
                <a:ea typeface="ＭＳ Ｐゴシック" charset="-128"/>
              </a:rPr>
              <a:t>Country: </a:t>
            </a:r>
            <a:r>
              <a:rPr lang="en-GB" altLang="ja-JP" sz="2800" smtClean="0">
                <a:ea typeface="ＭＳ Ｐゴシック" charset="-128"/>
              </a:rPr>
              <a:t>Support/development of national strategies and plans</a:t>
            </a:r>
            <a:endParaRPr lang="en-GB" altLang="ja-JP" sz="2800" b="1" smtClean="0">
              <a:ea typeface="ＭＳ Ｐゴシック" charset="-128"/>
            </a:endParaRPr>
          </a:p>
          <a:p>
            <a:pPr>
              <a:lnSpc>
                <a:spcPct val="80000"/>
              </a:lnSpc>
            </a:pPr>
            <a:r>
              <a:rPr lang="en-GB" altLang="ja-JP" sz="2800" b="1" smtClean="0">
                <a:ea typeface="ＭＳ Ｐゴシック" charset="-128"/>
              </a:rPr>
              <a:t>Field/Regional: </a:t>
            </a:r>
            <a:r>
              <a:rPr lang="en-GB" altLang="ja-JP" sz="2800" smtClean="0">
                <a:ea typeface="ＭＳ Ｐゴシック" charset="-128"/>
              </a:rPr>
              <a:t>Coordination of multiple camps</a:t>
            </a:r>
            <a:endParaRPr lang="en-GB" altLang="ja-JP" sz="2800" b="1" smtClean="0">
              <a:ea typeface="ＭＳ Ｐゴシック" charset="-128"/>
            </a:endParaRPr>
          </a:p>
          <a:p>
            <a:pPr>
              <a:lnSpc>
                <a:spcPct val="80000"/>
              </a:lnSpc>
            </a:pPr>
            <a:r>
              <a:rPr lang="en-GB" altLang="ja-JP" sz="2800" b="1" smtClean="0">
                <a:ea typeface="ＭＳ Ｐゴシック" charset="-128"/>
              </a:rPr>
              <a:t>Camp/centre: </a:t>
            </a:r>
            <a:r>
              <a:rPr lang="en-GB" altLang="ja-JP" sz="2800" smtClean="0">
                <a:ea typeface="ＭＳ Ｐゴシック" charset="-128"/>
              </a:rPr>
              <a:t>Management of a single camp/communal centre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altLang="ja-JP" sz="2800" b="1" smtClean="0"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altLang="ja-JP" sz="2800" b="1" smtClean="0">
                <a:ea typeface="ＭＳ Ｐゴシック" charset="-128"/>
              </a:rPr>
              <a:t>Note: </a:t>
            </a:r>
            <a:endParaRPr lang="en-GB" altLang="ja-JP" sz="2800" smtClean="0"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altLang="ja-JP" sz="2000" i="1" smtClean="0">
                <a:ea typeface="ＭＳ Ｐゴシック" charset="-128"/>
              </a:rPr>
              <a:t>CCCM conducts an annual validation workshop to enable field practitioners to review and validate tools and guidelines produced during the year</a:t>
            </a:r>
            <a:endParaRPr lang="en-US" sz="20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76250"/>
            <a:ext cx="8229600" cy="1152525"/>
          </a:xfrm>
        </p:spPr>
        <p:txBody>
          <a:bodyPr/>
          <a:lstStyle/>
          <a:p>
            <a:pPr algn="ctr"/>
            <a:r>
              <a:rPr lang="de-DE" sz="4400" b="1" smtClean="0"/>
              <a:t>CCCM Field Support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916113"/>
            <a:ext cx="8229600" cy="44084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en-GB" b="1" smtClean="0"/>
          </a:p>
          <a:p>
            <a:pPr>
              <a:buFont typeface="Wingdings 2" pitchFamily="18" charset="2"/>
              <a:buNone/>
            </a:pPr>
            <a:r>
              <a:rPr lang="en-GB" b="1" smtClean="0"/>
              <a:t>CCCM cluster supports the field by providing:</a:t>
            </a:r>
            <a:endParaRPr lang="de-CH" smtClean="0"/>
          </a:p>
          <a:p>
            <a:r>
              <a:rPr lang="en-GB" smtClean="0"/>
              <a:t>Surge capacity/deployment of CCCM experts to complex emergencies</a:t>
            </a:r>
            <a:endParaRPr lang="de-CH" smtClean="0"/>
          </a:p>
          <a:p>
            <a:r>
              <a:rPr lang="en-GB" smtClean="0"/>
              <a:t>Technical guidance and advice to CCCM clusters </a:t>
            </a:r>
          </a:p>
          <a:p>
            <a:r>
              <a:rPr lang="en-GB" smtClean="0"/>
              <a:t>Short term diagnostic or technical missions</a:t>
            </a:r>
            <a:endParaRPr lang="de-CH" smtClean="0"/>
          </a:p>
          <a:p>
            <a:r>
              <a:rPr lang="en-GB" smtClean="0"/>
              <a:t>Training: A roster of trainers to facilitate CCCM trainings at field level </a:t>
            </a:r>
            <a:endParaRPr lang="de-CH" smtClean="0"/>
          </a:p>
          <a:p>
            <a:pPr>
              <a:buFont typeface="Wingdings 2" pitchFamily="18" charset="2"/>
              <a:buNone/>
            </a:pPr>
            <a:endParaRPr lang="de-CH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647700"/>
          </a:xfrm>
        </p:spPr>
        <p:txBody>
          <a:bodyPr/>
          <a:lstStyle/>
          <a:p>
            <a:pPr algn="ctr"/>
            <a:r>
              <a:rPr lang="en-GB" altLang="ja-JP" sz="4600" b="1" smtClean="0"/>
              <a:t/>
            </a:r>
            <a:br>
              <a:rPr lang="en-GB" altLang="ja-JP" sz="4600" b="1" smtClean="0"/>
            </a:br>
            <a:r>
              <a:rPr lang="en-GB" altLang="ja-JP" sz="4600" b="1" smtClean="0"/>
              <a:t/>
            </a:r>
            <a:br>
              <a:rPr lang="en-GB" altLang="ja-JP" sz="4600" b="1" smtClean="0"/>
            </a:br>
            <a:r>
              <a:rPr lang="en-GB" altLang="ja-JP" sz="4600" b="1" i="1" smtClean="0"/>
              <a:t/>
            </a:r>
            <a:br>
              <a:rPr lang="en-GB" altLang="ja-JP" sz="4600" b="1" i="1" smtClean="0"/>
            </a:br>
            <a:r>
              <a:rPr lang="en-GB" altLang="ja-JP" sz="4600" b="1" smtClean="0"/>
              <a:t>Update 2009</a:t>
            </a:r>
            <a:endParaRPr lang="en-US" sz="4600" b="1" smtClean="0"/>
          </a:p>
        </p:txBody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>
          <a:xfrm>
            <a:off x="539750" y="1412875"/>
            <a:ext cx="8424863" cy="5111750"/>
          </a:xfrm>
        </p:spPr>
        <p:txBody>
          <a:bodyPr/>
          <a:lstStyle/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n-GB" altLang="ja-JP" sz="1700" b="1" i="1" smtClean="0">
                <a:ea typeface="ＭＳ Ｐゴシック" charset="-128"/>
              </a:rPr>
              <a:t>1. Development and dissemination of tools</a:t>
            </a:r>
            <a:endParaRPr lang="en-GB" altLang="ja-JP" sz="1700" smtClean="0">
              <a:ea typeface="ＭＳ Ｐゴシック" charset="-128"/>
            </a:endParaRPr>
          </a:p>
          <a:p>
            <a:pPr>
              <a:lnSpc>
                <a:spcPct val="80000"/>
              </a:lnSpc>
            </a:pPr>
            <a:r>
              <a:rPr lang="en-GB" altLang="ja-JP" sz="1700" smtClean="0">
                <a:ea typeface="ＭＳ Ｐゴシック" charset="-128"/>
              </a:rPr>
              <a:t>- Dissemination of the Camp Management Toolkit in French and English </a:t>
            </a:r>
          </a:p>
          <a:p>
            <a:pPr>
              <a:lnSpc>
                <a:spcPct val="80000"/>
              </a:lnSpc>
            </a:pPr>
            <a:r>
              <a:rPr lang="en-GB" altLang="ja-JP" sz="1700" smtClean="0">
                <a:ea typeface="ＭＳ Ｐゴシック" charset="-128"/>
              </a:rPr>
              <a:t>- Development of tools (Guidelines on Collective Centre and Camp Closure)</a:t>
            </a:r>
          </a:p>
          <a:p>
            <a:pPr>
              <a:lnSpc>
                <a:spcPct val="80000"/>
              </a:lnSpc>
            </a:pPr>
            <a:r>
              <a:rPr lang="en-GB" altLang="ja-JP" sz="1700" smtClean="0">
                <a:ea typeface="ＭＳ Ｐゴシック" charset="-128"/>
              </a:rPr>
              <a:t>- Discussion on CCCM terminology</a:t>
            </a:r>
          </a:p>
          <a:p>
            <a:pPr>
              <a:lnSpc>
                <a:spcPct val="80000"/>
              </a:lnSpc>
            </a:pPr>
            <a:r>
              <a:rPr lang="en-GB" altLang="ja-JP" sz="1700" smtClean="0">
                <a:ea typeface="ＭＳ Ｐゴシック" charset="-128"/>
              </a:rPr>
              <a:t>- Development Tri-Cluster (CCCM, Protection and ES) </a:t>
            </a:r>
          </a:p>
          <a:p>
            <a:pPr>
              <a:lnSpc>
                <a:spcPct val="80000"/>
              </a:lnSpc>
            </a:pPr>
            <a:r>
              <a:rPr lang="en-GB" altLang="ja-JP" sz="1700" smtClean="0">
                <a:ea typeface="ＭＳ Ｐゴシック" charset="-128"/>
              </a:rPr>
              <a:t>- CCCM Needs Assessment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en-GB" altLang="ja-JP" sz="1700" b="1" smtClean="0">
              <a:ea typeface="ＭＳ Ｐゴシック" charset="-128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n-GB" altLang="ja-JP" sz="1700" b="1" i="1" smtClean="0">
                <a:ea typeface="ＭＳ Ｐゴシック" charset="-128"/>
              </a:rPr>
              <a:t>2. Training</a:t>
            </a:r>
            <a:endParaRPr lang="en-GB" altLang="ja-JP" sz="1700" i="1" smtClean="0">
              <a:ea typeface="ＭＳ Ｐゴシック" charset="-128"/>
            </a:endParaRPr>
          </a:p>
          <a:p>
            <a:pPr>
              <a:lnSpc>
                <a:spcPct val="80000"/>
              </a:lnSpc>
            </a:pPr>
            <a:r>
              <a:rPr lang="en-GB" altLang="ja-JP" sz="1700" smtClean="0">
                <a:ea typeface="ＭＳ Ｐゴシック" charset="-128"/>
              </a:rPr>
              <a:t>- 10 global and regional workshops conducted on CCCM </a:t>
            </a:r>
          </a:p>
          <a:p>
            <a:pPr>
              <a:lnSpc>
                <a:spcPct val="80000"/>
              </a:lnSpc>
            </a:pPr>
            <a:r>
              <a:rPr lang="en-GB" altLang="ja-JP" sz="1700" smtClean="0">
                <a:ea typeface="ＭＳ Ｐゴシック" charset="-128"/>
              </a:rPr>
              <a:t>- CCM Refresher for interagency trainers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en-GB" altLang="ja-JP" sz="1700" b="1" smtClean="0">
              <a:ea typeface="ＭＳ Ｐゴシック" charset="-128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n-GB" altLang="ja-JP" sz="1700" b="1" smtClean="0">
                <a:ea typeface="ＭＳ Ｐゴシック" charset="-128"/>
              </a:rPr>
              <a:t>3. </a:t>
            </a:r>
            <a:r>
              <a:rPr lang="en-GB" altLang="ja-JP" sz="1700" b="1" i="1" smtClean="0">
                <a:ea typeface="ＭＳ Ｐゴシック" charset="-128"/>
              </a:rPr>
              <a:t>Deployment of CCCM Cluster Coordinators (mainly double-hating!)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en-GB" altLang="ja-JP" sz="1700" b="1" i="1" smtClean="0">
              <a:ea typeface="ＭＳ Ｐゴシック" charset="-128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n-GB" altLang="ja-JP" sz="1700" b="1" i="1" smtClean="0">
                <a:ea typeface="ＭＳ Ｐゴシック" charset="-128"/>
              </a:rPr>
              <a:t>4. CCCM activities at the Global Level</a:t>
            </a:r>
            <a:endParaRPr lang="en-GB" altLang="ja-JP" sz="1700" i="1" smtClean="0">
              <a:ea typeface="ＭＳ Ｐゴシック" charset="-128"/>
            </a:endParaRPr>
          </a:p>
          <a:p>
            <a:pPr>
              <a:lnSpc>
                <a:spcPct val="80000"/>
              </a:lnSpc>
            </a:pPr>
            <a:r>
              <a:rPr lang="en-GB" altLang="ja-JP" sz="1700" smtClean="0">
                <a:ea typeface="ＭＳ Ｐゴシック" charset="-128"/>
              </a:rPr>
              <a:t>Co-leadership to the Global CCCM Cluster (virtual secretariat, info dissemination to partners)</a:t>
            </a:r>
          </a:p>
          <a:p>
            <a:pPr>
              <a:lnSpc>
                <a:spcPct val="80000"/>
              </a:lnSpc>
            </a:pPr>
            <a:r>
              <a:rPr lang="en-GB" altLang="ja-JP" sz="1700" smtClean="0">
                <a:ea typeface="ＭＳ Ｐゴシック" charset="-128"/>
              </a:rPr>
              <a:t>Participation in inter-agency initiatives such as IASC Needs Assessment, IM Task Forces, and Dashboard </a:t>
            </a:r>
            <a:endParaRPr lang="en-US" sz="17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88"/>
            <a:ext cx="8229600" cy="76835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sz="4400" b="1" dirty="0" smtClean="0"/>
              <a:t>2009 Service delivery at field level</a:t>
            </a:r>
            <a:endParaRPr lang="de-CH" sz="4400" b="1" dirty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23850" y="1285875"/>
            <a:ext cx="8605838" cy="5022850"/>
          </a:xfrm>
        </p:spPr>
        <p:txBody>
          <a:bodyPr/>
          <a:lstStyle/>
          <a:p>
            <a:r>
              <a:rPr lang="en-GB" smtClean="0"/>
              <a:t>Access to protection and assistance in the camps, </a:t>
            </a:r>
            <a:endParaRPr lang="de-CH" smtClean="0"/>
          </a:p>
          <a:p>
            <a:r>
              <a:rPr lang="en-GB" smtClean="0"/>
              <a:t>Establishment of camps according to standards, e.g., 35 additional camps in Pakistan)</a:t>
            </a:r>
            <a:endParaRPr lang="de-CH" smtClean="0"/>
          </a:p>
          <a:p>
            <a:r>
              <a:rPr lang="en-GB" smtClean="0"/>
              <a:t>Ensuring support to IDP return while maintaining protection and assistance for those remaining in the camps. </a:t>
            </a:r>
            <a:endParaRPr lang="de-CH" smtClean="0"/>
          </a:p>
          <a:p>
            <a:r>
              <a:rPr lang="en-GB" smtClean="0"/>
              <a:t>Proper closure and decommissioning of camps (e.g., 25 camps in Pakistan and 39 in Uganda – over 900,000 returnees and 141 camps closed since 2006.</a:t>
            </a:r>
            <a:endParaRPr lang="de-CH" smtClean="0"/>
          </a:p>
          <a:p>
            <a:r>
              <a:rPr lang="en-GB" smtClean="0"/>
              <a:t>Facilitate identification and response to persons with specific needs. </a:t>
            </a:r>
            <a:endParaRPr lang="de-CH" smtClean="0"/>
          </a:p>
          <a:p>
            <a:endParaRPr lang="de-CH" smtClean="0"/>
          </a:p>
          <a:p>
            <a:endParaRPr lang="de-C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852488"/>
          </a:xfrm>
        </p:spPr>
        <p:txBody>
          <a:bodyPr/>
          <a:lstStyle/>
          <a:p>
            <a:pPr algn="ctr"/>
            <a:r>
              <a:rPr lang="de-DE" sz="4000" b="1" smtClean="0"/>
              <a:t>CCCM Developments 2010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229600" cy="4191000"/>
          </a:xfrm>
        </p:spPr>
        <p:txBody>
          <a:bodyPr/>
          <a:lstStyle/>
          <a:p>
            <a:r>
              <a:rPr lang="en-GB" sz="2800" smtClean="0"/>
              <a:t>Response to new large-scale emergency - Haiti</a:t>
            </a:r>
          </a:p>
          <a:p>
            <a:r>
              <a:rPr lang="en-GB" sz="2800" smtClean="0"/>
              <a:t>Finalization of tools:</a:t>
            </a:r>
            <a:endParaRPr lang="de-CH" sz="2800" smtClean="0"/>
          </a:p>
          <a:p>
            <a:pPr marL="742950" lvl="1" indent="-285750">
              <a:buFont typeface="Wingdings 2" pitchFamily="18" charset="2"/>
              <a:buNone/>
            </a:pPr>
            <a:r>
              <a:rPr lang="en-GB" sz="2600" smtClean="0"/>
              <a:t>-		Collective Centre Guidelines – ready in June</a:t>
            </a:r>
            <a:endParaRPr lang="de-CH" sz="2600" smtClean="0"/>
          </a:p>
          <a:p>
            <a:pPr marL="742950" lvl="1" indent="-285750">
              <a:buFont typeface="Wingdings 2" pitchFamily="18" charset="2"/>
              <a:buNone/>
            </a:pPr>
            <a:r>
              <a:rPr lang="en-GB" sz="2600" smtClean="0"/>
              <a:t>-		Best practice catalogue - ongoing </a:t>
            </a:r>
            <a:endParaRPr lang="de-CH" sz="2600" smtClean="0"/>
          </a:p>
          <a:p>
            <a:pPr marL="742950" lvl="1" indent="-285750">
              <a:buFontTx/>
              <a:buNone/>
            </a:pPr>
            <a:r>
              <a:rPr lang="en-GB" sz="2600" smtClean="0"/>
              <a:t>-		CCCM Needs Assessment - ongoing </a:t>
            </a:r>
            <a:endParaRPr lang="de-CH" sz="2600" smtClean="0"/>
          </a:p>
          <a:p>
            <a:pPr marL="742950" lvl="1" indent="-285750">
              <a:buFontTx/>
              <a:buNone/>
            </a:pPr>
            <a:r>
              <a:rPr lang="de-CH" sz="2600" smtClean="0"/>
              <a:t>-		</a:t>
            </a:r>
            <a:r>
              <a:rPr lang="en-GB" sz="2600" smtClean="0"/>
              <a:t>Camp closure Guidelines – ongoing</a:t>
            </a:r>
            <a:endParaRPr lang="de-CH" sz="2600" smtClean="0"/>
          </a:p>
          <a:p>
            <a:endParaRPr lang="de-DE" sz="280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154</TotalTime>
  <Words>920</Words>
  <Application>Microsoft Office PowerPoint</Application>
  <PresentationFormat>On-screen Show (4:3)</PresentationFormat>
  <Paragraphs>137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Constantia</vt:lpstr>
      <vt:lpstr>Arial</vt:lpstr>
      <vt:lpstr>Calibri</vt:lpstr>
      <vt:lpstr>Wingdings 2</vt:lpstr>
      <vt:lpstr>ＭＳ Ｐゴシック</vt:lpstr>
      <vt:lpstr>굴림</vt:lpstr>
      <vt:lpstr>Flow</vt:lpstr>
      <vt:lpstr>Flow</vt:lpstr>
      <vt:lpstr>Flow</vt:lpstr>
      <vt:lpstr>Flow</vt:lpstr>
      <vt:lpstr>Shelter Meeting 10a</vt:lpstr>
      <vt:lpstr>CCCM Cluster</vt:lpstr>
      <vt:lpstr>CCCM Framework</vt:lpstr>
      <vt:lpstr>Generic roles and responsibilities</vt:lpstr>
      <vt:lpstr>  Levels of CCCM Interventions</vt:lpstr>
      <vt:lpstr>CCCM Field Support </vt:lpstr>
      <vt:lpstr>   Update 2009</vt:lpstr>
      <vt:lpstr> 2009 Service delivery at field level</vt:lpstr>
      <vt:lpstr>CCCM Developments 2010</vt:lpstr>
      <vt:lpstr>CCCM Developments 2010 ...</vt:lpstr>
      <vt:lpstr>CCCM Developments 2010 </vt:lpstr>
      <vt:lpstr>CCCM Challenges</vt:lpstr>
      <vt:lpstr>CCCM Challenges - Haiti</vt:lpstr>
      <vt:lpstr>RESOURCES ON CCCM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Nyanjagi</dc:creator>
  <cp:lastModifiedBy>Nyanjagi H. Ally</cp:lastModifiedBy>
  <cp:revision>8</cp:revision>
  <dcterms:created xsi:type="dcterms:W3CDTF">2010-05-27T22:06:54Z</dcterms:created>
  <dcterms:modified xsi:type="dcterms:W3CDTF">2010-05-28T08:14:40Z</dcterms:modified>
</cp:coreProperties>
</file>