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7" r:id="rId4"/>
    <p:sldId id="270" r:id="rId5"/>
    <p:sldId id="271" r:id="rId6"/>
    <p:sldId id="272" r:id="rId7"/>
    <p:sldId id="273" r:id="rId8"/>
    <p:sldId id="280" r:id="rId9"/>
    <p:sldId id="275" r:id="rId10"/>
    <p:sldId id="276" r:id="rId11"/>
    <p:sldId id="274" r:id="rId12"/>
    <p:sldId id="265" r:id="rId13"/>
    <p:sldId id="267" r:id="rId14"/>
    <p:sldId id="278" r:id="rId15"/>
    <p:sldId id="277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>
        <p:scale>
          <a:sx n="80" d="100"/>
          <a:sy n="80" d="100"/>
        </p:scale>
        <p:origin x="-158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291BB-7FFE-4251-BCB2-C55B949BFB28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0EA6C-E3D1-4CAF-8037-CAE9C4990B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S&amp;S%20Library_Video_SD.mpg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iefweb.in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umanitarianresponse.info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heltercentre.org/libra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Corsellis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Shelter Centre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pic>
        <p:nvPicPr>
          <p:cNvPr id="11" name="Picture 10" descr="Horizontal_RGB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4876800"/>
            <a:ext cx="3145932" cy="121444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219200"/>
            <a:ext cx="9144000" cy="1676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The Shelter and Settlement Library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12" name="Picture 11" descr="13b Banner Power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990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Channels</a:t>
            </a:r>
          </a:p>
        </p:txBody>
      </p:sp>
      <p:pic>
        <p:nvPicPr>
          <p:cNvPr id="11" name="Picture 10" descr="13b Banner Power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  <p:pic>
        <p:nvPicPr>
          <p:cNvPr id="7" name="Picture 6" descr="crs chann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99391"/>
            <a:ext cx="9144000" cy="42586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676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Click ‘create channel’ on the library website</a:t>
            </a:r>
          </a:p>
          <a:p>
            <a:pPr marL="342900" indent="-342900">
              <a:buAutoNum type="arabicPeriod"/>
            </a:pPr>
            <a:r>
              <a:rPr lang="en-US" dirty="0" smtClean="0"/>
              <a:t>Upload new resources, or add already existing ones to your channel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495800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-  RAG </a:t>
            </a: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members support with identification of resources and dissemination of the library amongst their peers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cs typeface="Arial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-  Currently </a:t>
            </a: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around 20 RAG members, covering Africa, Americas, Asia and Europe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6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-  Initial </a:t>
            </a: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meetings held via WebEx in June 2013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600" dirty="0" smtClean="0">
              <a:solidFill>
                <a:schemeClr val="tx1"/>
              </a:solidFill>
              <a:cs typeface="Arial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-  Feedback </a:t>
            </a: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from RAG members has been included in the redesign of the library website 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914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Regional Advisory Groups (RAGs)</a:t>
            </a:r>
          </a:p>
        </p:txBody>
      </p:sp>
      <p:pic>
        <p:nvPicPr>
          <p:cNvPr id="11" name="Picture 10" descr="13b Banner Power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b Banner Power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543800" cy="99377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  Humanitarian Taxonomy</a:t>
            </a:r>
            <a:endParaRPr lang="en-US" sz="3200" b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839200" cy="38100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Shelter Centre is developing a Humanitarian Taxonomy, which is based on existing UN taxonomies and expanded with terms from other reputable sources such as </a:t>
            </a:r>
            <a:r>
              <a:rPr lang="en-US" sz="2000" dirty="0" err="1" smtClean="0">
                <a:solidFill>
                  <a:schemeClr val="tx1"/>
                </a:solidFill>
              </a:rPr>
              <a:t>PreventionWeb</a:t>
            </a:r>
            <a:r>
              <a:rPr lang="en-US" sz="2000" dirty="0" smtClean="0">
                <a:solidFill>
                  <a:schemeClr val="tx1"/>
                </a:solidFill>
              </a:rPr>
              <a:t>, ShelterCluster.org and Shelter Centre’s existing taxonomy.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 descr="taxonom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9144000" cy="3886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b Banner Power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219200"/>
            <a:ext cx="2057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Regional Tour</a:t>
            </a:r>
          </a:p>
          <a:p>
            <a:endParaRPr lang="en-US" sz="2000" dirty="0" smtClean="0"/>
          </a:p>
          <a:p>
            <a:endParaRPr lang="en-US" sz="1600" dirty="0" smtClean="0"/>
          </a:p>
          <a:p>
            <a:endParaRPr lang="en-US" dirty="0"/>
          </a:p>
        </p:txBody>
      </p:sp>
      <p:pic>
        <p:nvPicPr>
          <p:cNvPr id="5" name="Picture 4" descr="Map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914400"/>
            <a:ext cx="5562599" cy="5943600"/>
          </a:xfrm>
          <a:prstGeom prst="rect">
            <a:avLst/>
          </a:prstGeom>
        </p:spPr>
      </p:pic>
      <p:pic>
        <p:nvPicPr>
          <p:cNvPr id="21507" name="Picture 3" descr="C:\Users\Zach Taylor\AppData\Local\Microsoft\Windows\Temporary Internet Files\Content.IE5\03P08NQ7\MC90035261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0337">
            <a:off x="4065895" y="3551071"/>
            <a:ext cx="419455" cy="2801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25908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/>
            <a:r>
              <a:rPr lang="en-US" sz="1600" dirty="0" smtClean="0"/>
              <a:t>-  </a:t>
            </a:r>
            <a:r>
              <a:rPr lang="en-US" sz="1600" dirty="0" smtClean="0"/>
              <a:t>Receiving </a:t>
            </a:r>
            <a:r>
              <a:rPr lang="en-US" sz="1600" dirty="0" smtClean="0"/>
              <a:t>feedback and increasing uptake and usage of the library</a:t>
            </a:r>
          </a:p>
          <a:p>
            <a:endParaRPr lang="en-US" sz="1600" dirty="0" smtClean="0"/>
          </a:p>
          <a:p>
            <a:pPr marL="166688" indent="-166688"/>
            <a:r>
              <a:rPr lang="en-US" sz="1600" dirty="0" smtClean="0"/>
              <a:t>-  </a:t>
            </a:r>
            <a:r>
              <a:rPr lang="en-US" sz="1600" dirty="0" smtClean="0"/>
              <a:t>Regional </a:t>
            </a:r>
            <a:r>
              <a:rPr lang="en-US" sz="1600" dirty="0" smtClean="0"/>
              <a:t>consultation for the one-week training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 marL="166688" indent="-166688"/>
            <a:r>
              <a:rPr lang="en-US" sz="1600" dirty="0" smtClean="0"/>
              <a:t>-  Takes </a:t>
            </a:r>
            <a:r>
              <a:rPr lang="en-US" sz="1600" dirty="0" smtClean="0"/>
              <a:t>place in November</a:t>
            </a:r>
            <a:endParaRPr lang="en-US" sz="1600" dirty="0"/>
          </a:p>
        </p:txBody>
      </p:sp>
      <p:pic>
        <p:nvPicPr>
          <p:cNvPr id="10" name="Picture 3" descr="C:\Users\Zach Taylor\AppData\Local\Microsoft\Windows\Temporary Internet Files\Content.IE5\03P08NQ7\MC90035261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14411">
            <a:off x="8323427" y="5362132"/>
            <a:ext cx="419455" cy="28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b Banner Power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13" name="S&amp;S Library_Video_SD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9200" y="11430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b Banner Power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543800" cy="99377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  Humanitarian Library</a:t>
            </a:r>
            <a:endParaRPr lang="en-US" sz="3200" b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839200" cy="5105400"/>
          </a:xfrm>
        </p:spPr>
        <p:txBody>
          <a:bodyPr>
            <a:noAutofit/>
          </a:bodyPr>
          <a:lstStyle/>
          <a:p>
            <a:pPr marL="285750" indent="-285750" algn="l"/>
            <a:r>
              <a:rPr lang="en-US" sz="2400" dirty="0" smtClean="0">
                <a:solidFill>
                  <a:schemeClr val="tx1"/>
                </a:solidFill>
              </a:rPr>
              <a:t>-  Born </a:t>
            </a:r>
            <a:r>
              <a:rPr lang="en-US" sz="2400" dirty="0" smtClean="0">
                <a:solidFill>
                  <a:schemeClr val="tx1"/>
                </a:solidFill>
              </a:rPr>
              <a:t>out of the need for a library the encompasses all sectors: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USAID, for instance, uses a definition for shelter &amp; settlement that is wider than the cluster definition of shelter, so where do you go to find all information related to shelter &amp; settlement or any other sector?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285750" lvl="1" indent="-277813" algn="l">
              <a:spcAft>
                <a:spcPts val="1800"/>
              </a:spcAft>
              <a:tabLst>
                <a:tab pos="541338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-  There </a:t>
            </a:r>
            <a:r>
              <a:rPr lang="en-GB" sz="2400" dirty="0" smtClean="0">
                <a:solidFill>
                  <a:schemeClr val="tx1"/>
                </a:solidFill>
              </a:rPr>
              <a:t>is currently no other global humanitarian library: the UN/OCHA global resources </a:t>
            </a:r>
            <a:r>
              <a:rPr lang="en-GB" sz="2400" dirty="0" smtClean="0">
                <a:solidFill>
                  <a:schemeClr val="tx1"/>
                </a:solidFill>
                <a:hlinkClick r:id="rId3"/>
              </a:rPr>
              <a:t>www.reliefweb.int</a:t>
            </a:r>
            <a:r>
              <a:rPr lang="en-GB" sz="2400" dirty="0" smtClean="0">
                <a:solidFill>
                  <a:schemeClr val="tx1"/>
                </a:solidFill>
              </a:rPr>
              <a:t> and </a:t>
            </a:r>
            <a:r>
              <a:rPr lang="en-GB" sz="2400" dirty="0" smtClean="0">
                <a:solidFill>
                  <a:schemeClr val="tx1"/>
                </a:solidFill>
                <a:hlinkClick r:id="rId4"/>
              </a:rPr>
              <a:t>www.humanitarianresponse.info</a:t>
            </a:r>
            <a:r>
              <a:rPr lang="en-GB" sz="2400" dirty="0" smtClean="0">
                <a:solidFill>
                  <a:schemeClr val="tx1"/>
                </a:solidFill>
              </a:rPr>
              <a:t> support information management, not knowledge management: they do not have common libraries</a:t>
            </a:r>
          </a:p>
          <a:p>
            <a:pPr marL="285750" lvl="1" indent="-277813" algn="l">
              <a:spcAft>
                <a:spcPts val="1800"/>
              </a:spcAft>
              <a:tabLst>
                <a:tab pos="541338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-  Global </a:t>
            </a:r>
            <a:r>
              <a:rPr lang="en-GB" sz="2400" dirty="0" smtClean="0">
                <a:solidFill>
                  <a:schemeClr val="tx1"/>
                </a:solidFill>
              </a:rPr>
              <a:t>humanitarian library knowledge management compliments global UN information management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763000" cy="510540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lnSpc>
                <a:spcPct val="120000"/>
              </a:lnSpc>
              <a:spcBef>
                <a:spcPts val="0"/>
              </a:spcBef>
            </a:pP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14h30 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15h00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might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channels be of most use to agencies and initiatives? </a:t>
            </a:r>
          </a:p>
          <a:p>
            <a:pPr marL="971550" lvl="1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might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channels be of most use to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field workers and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operations? 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AutoNum type="arabicPeriod"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How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might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channels be of most use to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 innovations and research? </a:t>
            </a:r>
          </a:p>
          <a:p>
            <a:pPr marL="800100" lvl="1" indent="-34290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AutoNum type="arabicPeriod"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73138" lvl="1" indent="-515938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might we best engage and involve the existing knowledge bases that you use? 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e.g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ReliefWeb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PreventionWeb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HumanitarianResponse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academia, private sector etc.</a:t>
            </a:r>
          </a:p>
          <a:p>
            <a:pPr marL="514350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15h00 – 15h30 </a:t>
            </a:r>
          </a:p>
          <a:p>
            <a:pPr marL="514350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Plenary session </a:t>
            </a:r>
            <a:endParaRPr lang="en-US" dirty="0" smtClean="0">
              <a:cs typeface="Arial" charset="0"/>
            </a:endParaRPr>
          </a:p>
          <a:p>
            <a:endParaRPr lang="en-US" dirty="0"/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pic>
        <p:nvPicPr>
          <p:cNvPr id="8" name="Picture 2" descr="Z:\S1_ShelterMeeting\SM13a\16. Photos\Katt\P425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221200" y="-11811000"/>
            <a:ext cx="2926080" cy="2194560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0" y="838200"/>
            <a:ext cx="6324600" cy="990600"/>
          </a:xfrm>
        </p:spPr>
        <p:txBody>
          <a:bodyPr>
            <a:normAutofit/>
          </a:bodyPr>
          <a:lstStyle/>
          <a:p>
            <a:pPr marL="180000" algn="l">
              <a:spcBef>
                <a:spcPts val="300"/>
              </a:spcBef>
              <a:spcAft>
                <a:spcPts val="3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Today’s break out sessions</a:t>
            </a:r>
          </a:p>
        </p:txBody>
      </p:sp>
      <p:pic>
        <p:nvPicPr>
          <p:cNvPr id="12" name="Picture 11" descr="13b Banner Power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724400" y="1066800"/>
            <a:ext cx="2183770" cy="2743201"/>
            <a:chOff x="5715000" y="1447800"/>
            <a:chExt cx="2183770" cy="2743201"/>
          </a:xfrm>
        </p:grpSpPr>
        <p:pic>
          <p:nvPicPr>
            <p:cNvPr id="2056" name="Picture 8" descr="Z:\Graphic Team\Shelter Training Toolkit Graphics\A1.3.2 Icons\A1.3.2.5. Icons\Doc handou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29400" y="1447800"/>
              <a:ext cx="1269370" cy="1927965"/>
            </a:xfrm>
            <a:prstGeom prst="rect">
              <a:avLst/>
            </a:prstGeom>
            <a:noFill/>
          </p:spPr>
        </p:pic>
        <p:pic>
          <p:nvPicPr>
            <p:cNvPr id="2050" name="Picture 2" descr="Z:\Graphic Team\Shelter Training Toolkit Graphics\A1.3.2 Icons\A1.3.2.5. Icons\Doc Ic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2362200"/>
              <a:ext cx="1168177" cy="1828801"/>
            </a:xfrm>
            <a:prstGeom prst="rect">
              <a:avLst/>
            </a:prstGeom>
            <a:noFill/>
          </p:spPr>
        </p:pic>
      </p:grpSp>
      <p:pic>
        <p:nvPicPr>
          <p:cNvPr id="2055" name="Picture 7" descr="Z:\Graphic Team\Shelter Training Toolkit Graphics\A1.3.2 Icons\A1.3.2.4. People presents\Group 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429000"/>
            <a:ext cx="2971800" cy="2971800"/>
          </a:xfrm>
          <a:prstGeom prst="rect">
            <a:avLst/>
          </a:prstGeom>
          <a:noFill/>
        </p:spPr>
      </p:pic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Contents </a:t>
            </a:r>
            <a:endParaRPr lang="fr-CH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33600"/>
            <a:ext cx="3733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endParaRPr lang="fr-CH" dirty="0" smtClean="0"/>
          </a:p>
        </p:txBody>
      </p:sp>
      <p:pic>
        <p:nvPicPr>
          <p:cNvPr id="11" name="Picture 10" descr="13b Banner PowerPoi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828800"/>
            <a:ext cx="51816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- Project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overview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 From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current, beta to final library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 Existing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new features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 More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than 1000 new resources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 Channels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 Regional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Advisory Groups (RAGs)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 Humanitarian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Taxonomy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 Humanitarian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Library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6629400" cy="3962400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43200" y="914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Project overview</a:t>
            </a:r>
            <a:endParaRPr lang="fr-CH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13b Banner Power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53000" y="1828800"/>
            <a:ext cx="350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What’s </a:t>
            </a:r>
            <a:r>
              <a:rPr lang="en-US" sz="1600" b="1" i="1" dirty="0" smtClean="0"/>
              <a:t>still to come?</a:t>
            </a:r>
          </a:p>
          <a:p>
            <a:endParaRPr lang="en-US" sz="1600" b="1" i="1" dirty="0" smtClean="0"/>
          </a:p>
          <a:p>
            <a:pPr>
              <a:buFontTx/>
              <a:buChar char="-"/>
            </a:pPr>
            <a:r>
              <a:rPr lang="en-US" sz="1600" dirty="0" smtClean="0"/>
              <a:t> </a:t>
            </a:r>
            <a:r>
              <a:rPr lang="en-US" sz="1600" dirty="0" err="1" smtClean="0"/>
              <a:t>Finetuning</a:t>
            </a:r>
            <a:r>
              <a:rPr lang="en-US" sz="1600" dirty="0" smtClean="0"/>
              <a:t> </a:t>
            </a:r>
            <a:r>
              <a:rPr lang="en-US" sz="1600" dirty="0" smtClean="0"/>
              <a:t>of design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Developing </a:t>
            </a:r>
            <a:r>
              <a:rPr lang="en-US" sz="1600" dirty="0" smtClean="0"/>
              <a:t>world’s first  Humanitarian Taxonomy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Migration </a:t>
            </a:r>
            <a:r>
              <a:rPr lang="en-US" sz="1600" dirty="0" smtClean="0"/>
              <a:t>of content from </a:t>
            </a:r>
            <a:r>
              <a:rPr lang="en-US" sz="1600" dirty="0" smtClean="0">
                <a:hlinkClick r:id="rId4"/>
              </a:rPr>
              <a:t>http://sheltercentre.org/library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i="1" dirty="0" smtClean="0"/>
              <a:t>- </a:t>
            </a:r>
            <a:r>
              <a:rPr lang="en-US" sz="1600" dirty="0" smtClean="0"/>
              <a:t>Regional Tour to Promote Library</a:t>
            </a:r>
            <a:endParaRPr lang="en-US" sz="16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" y="1828800"/>
            <a:ext cx="3505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i="1" dirty="0" smtClean="0"/>
              <a:t>Scope</a:t>
            </a:r>
          </a:p>
          <a:p>
            <a:pPr marL="0" lvl="1"/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- Objective </a:t>
            </a:r>
            <a:r>
              <a:rPr lang="en-GB" sz="1600" dirty="0" smtClean="0"/>
              <a:t>1: Develop and support the Shelter Library</a:t>
            </a:r>
          </a:p>
          <a:p>
            <a:pPr marL="0" lvl="1"/>
            <a:endParaRPr lang="en-US" sz="1600" dirty="0" smtClean="0"/>
          </a:p>
          <a:p>
            <a:pPr marL="0" lvl="1"/>
            <a:r>
              <a:rPr lang="en-GB" sz="1600" dirty="0" smtClean="0"/>
              <a:t>- Objective </a:t>
            </a:r>
            <a:r>
              <a:rPr lang="en-GB" sz="1600" dirty="0" smtClean="0"/>
              <a:t>2: </a:t>
            </a:r>
            <a:r>
              <a:rPr lang="en-AU" sz="1600" dirty="0" smtClean="0"/>
              <a:t>Develop and support a community of practice to sustain Objective 1</a:t>
            </a:r>
          </a:p>
          <a:p>
            <a:pPr marL="0" lvl="1"/>
            <a:endParaRPr lang="en-AU" sz="1600" dirty="0" smtClean="0"/>
          </a:p>
          <a:p>
            <a:pPr marL="0" lvl="1"/>
            <a:r>
              <a:rPr lang="en-GB" sz="1600" b="1" i="1" dirty="0" smtClean="0"/>
              <a:t>Timeline</a:t>
            </a:r>
          </a:p>
          <a:p>
            <a:pPr marL="0" lvl="1"/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- Original </a:t>
            </a:r>
            <a:r>
              <a:rPr lang="en-GB" sz="1600" dirty="0" smtClean="0"/>
              <a:t>timeframe was 1 year</a:t>
            </a:r>
          </a:p>
          <a:p>
            <a:pPr marL="0" lvl="1"/>
            <a:endParaRPr lang="en-GB" sz="1600" dirty="0" smtClean="0"/>
          </a:p>
          <a:p>
            <a:pPr marL="0" lvl="1"/>
            <a:r>
              <a:rPr lang="en-GB" sz="1600" dirty="0" smtClean="0"/>
              <a:t>- Started </a:t>
            </a:r>
            <a:r>
              <a:rPr lang="en-GB" sz="1600" dirty="0" smtClean="0"/>
              <a:t>in August 2012</a:t>
            </a:r>
          </a:p>
          <a:p>
            <a:pPr marL="0" lvl="1"/>
            <a:endParaRPr lang="en-GB" sz="1600" dirty="0" smtClean="0"/>
          </a:p>
          <a:p>
            <a:pPr marL="0" lvl="1">
              <a:buFontTx/>
              <a:buChar char="-"/>
            </a:pPr>
            <a:r>
              <a:rPr lang="en-GB" sz="1600" dirty="0" smtClean="0"/>
              <a:t> Ends </a:t>
            </a:r>
            <a:r>
              <a:rPr lang="en-GB" sz="1600" dirty="0" smtClean="0"/>
              <a:t>November 2013 (with no-cost extension of 2 months)</a:t>
            </a:r>
          </a:p>
          <a:p>
            <a:pPr marL="0" lvl="1"/>
            <a:endParaRPr lang="en-GB" sz="1600" dirty="0" smtClean="0"/>
          </a:p>
          <a:p>
            <a:pPr marL="0" lvl="1"/>
            <a:endParaRPr lang="en-US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6629400" cy="3962400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43000" y="914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Current Shelter Centre library</a:t>
            </a:r>
          </a:p>
        </p:txBody>
      </p:sp>
      <p:pic>
        <p:nvPicPr>
          <p:cNvPr id="11" name="Picture 10" descr="13b Banner Power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  <p:pic>
        <p:nvPicPr>
          <p:cNvPr id="13" name="Picture 12" descr="SC libr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47800"/>
            <a:ext cx="9144000" cy="6232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6629400" cy="3962400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914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Beta version of Shelter &amp; Settlement Library</a:t>
            </a:r>
          </a:p>
        </p:txBody>
      </p:sp>
      <p:pic>
        <p:nvPicPr>
          <p:cNvPr id="11" name="Picture 10" descr="13b Banner Power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  <p:pic>
        <p:nvPicPr>
          <p:cNvPr id="7" name="Picture 6" descr="SSL search by 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9144000" cy="6675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6629400" cy="3962400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914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Final version of Shelter &amp; Settlement Library</a:t>
            </a:r>
          </a:p>
        </p:txBody>
      </p:sp>
      <p:pic>
        <p:nvPicPr>
          <p:cNvPr id="11" name="Picture 10" descr="13b Banner Power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  <p:pic>
        <p:nvPicPr>
          <p:cNvPr id="8" name="Picture 7" descr="Shelter and Settlement H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9144000" cy="14982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495800"/>
          </a:xfrm>
        </p:spPr>
        <p:txBody>
          <a:bodyPr>
            <a:noAutofit/>
          </a:bodyPr>
          <a:lstStyle/>
          <a:p>
            <a:pPr marL="534988" indent="-527050" algn="l"/>
            <a:r>
              <a:rPr lang="en-GB" sz="2400" dirty="0" smtClean="0">
                <a:solidFill>
                  <a:schemeClr val="tx1"/>
                </a:solidFill>
              </a:rPr>
              <a:t>-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Users </a:t>
            </a:r>
            <a:r>
              <a:rPr lang="en-GB" sz="2400" dirty="0" smtClean="0">
                <a:solidFill>
                  <a:schemeClr val="tx1"/>
                </a:solidFill>
              </a:rPr>
              <a:t>can upload documents – in any language</a:t>
            </a:r>
          </a:p>
          <a:p>
            <a:pPr marL="119063" indent="-119063" algn="l"/>
            <a:endParaRPr lang="en-GB" sz="2400" dirty="0" smtClean="0">
              <a:solidFill>
                <a:schemeClr val="tx1"/>
              </a:solidFill>
            </a:endParaRPr>
          </a:p>
          <a:p>
            <a:pPr marL="285750" indent="-285750" algn="l"/>
            <a:r>
              <a:rPr lang="en-GB" sz="2400" dirty="0" smtClean="0">
                <a:solidFill>
                  <a:schemeClr val="tx1"/>
                </a:solidFill>
              </a:rPr>
              <a:t>-  Users </a:t>
            </a:r>
            <a:r>
              <a:rPr lang="en-GB" sz="2400" dirty="0" smtClean="0">
                <a:solidFill>
                  <a:schemeClr val="tx1"/>
                </a:solidFill>
              </a:rPr>
              <a:t>can create and share ‘channels’ within the library, </a:t>
            </a:r>
            <a:r>
              <a:rPr lang="en-GB" sz="2400" dirty="0" smtClean="0">
                <a:solidFill>
                  <a:schemeClr val="tx1"/>
                </a:solidFill>
              </a:rPr>
              <a:t>  supporting </a:t>
            </a:r>
            <a:r>
              <a:rPr lang="en-GB" sz="2400" dirty="0" smtClean="0">
                <a:solidFill>
                  <a:schemeClr val="tx1"/>
                </a:solidFill>
              </a:rPr>
              <a:t>specific organisations, operations, topics, handovers and trainings</a:t>
            </a:r>
          </a:p>
          <a:p>
            <a:pPr marL="534988" lvl="0" indent="-527050" algn="l"/>
            <a:r>
              <a:rPr lang="en-GB" sz="2400" dirty="0" smtClean="0">
                <a:solidFill>
                  <a:schemeClr val="tx1"/>
                </a:solidFill>
              </a:rPr>
              <a:t>	</a:t>
            </a:r>
          </a:p>
          <a:p>
            <a:pPr marL="534988" lvl="0" indent="-527050" algn="l"/>
            <a:r>
              <a:rPr lang="en-GB" sz="2400" dirty="0" smtClean="0">
                <a:solidFill>
                  <a:schemeClr val="tx1"/>
                </a:solidFill>
              </a:rPr>
              <a:t>-  </a:t>
            </a:r>
            <a:r>
              <a:rPr lang="en-GB" sz="2400" dirty="0" smtClean="0">
                <a:solidFill>
                  <a:schemeClr val="tx1"/>
                </a:solidFill>
              </a:rPr>
              <a:t>Intelligent </a:t>
            </a:r>
            <a:r>
              <a:rPr lang="en-GB" sz="2400" dirty="0" smtClean="0">
                <a:solidFill>
                  <a:schemeClr val="tx1"/>
                </a:solidFill>
              </a:rPr>
              <a:t>searches list search results based </a:t>
            </a:r>
          </a:p>
          <a:p>
            <a:pPr marL="285750" lvl="0" indent="-277813" algn="l"/>
            <a:r>
              <a:rPr lang="en-GB" sz="2400" dirty="0" smtClean="0">
                <a:solidFill>
                  <a:schemeClr val="tx1"/>
                </a:solidFill>
              </a:rPr>
              <a:t>	on the popularity of documents</a:t>
            </a:r>
          </a:p>
          <a:p>
            <a:pPr marL="534988" lvl="0" indent="-527050" algn="l"/>
            <a:endParaRPr lang="en-GB" sz="2400" dirty="0" smtClean="0">
              <a:solidFill>
                <a:schemeClr val="tx1"/>
              </a:solidFill>
            </a:endParaRPr>
          </a:p>
          <a:p>
            <a:pPr marL="534988" lvl="0" indent="-527050" algn="l"/>
            <a:r>
              <a:rPr lang="en-GB" sz="2400" dirty="0" smtClean="0">
                <a:solidFill>
                  <a:schemeClr val="tx1"/>
                </a:solidFill>
              </a:rPr>
              <a:t>-  </a:t>
            </a:r>
            <a:r>
              <a:rPr lang="en-GB" sz="2400" dirty="0" smtClean="0">
                <a:solidFill>
                  <a:schemeClr val="tx1"/>
                </a:solidFill>
              </a:rPr>
              <a:t>Searches </a:t>
            </a:r>
            <a:r>
              <a:rPr lang="en-GB" sz="2400" dirty="0" smtClean="0">
                <a:solidFill>
                  <a:schemeClr val="tx1"/>
                </a:solidFill>
              </a:rPr>
              <a:t>of the library will suggest other </a:t>
            </a:r>
          </a:p>
          <a:p>
            <a:pPr marL="285750" lvl="0" indent="-277813" algn="l"/>
            <a:r>
              <a:rPr lang="en-GB" sz="2400" dirty="0" smtClean="0">
                <a:solidFill>
                  <a:schemeClr val="tx1"/>
                </a:solidFill>
              </a:rPr>
              <a:t>	documents of interest to users</a:t>
            </a: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914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Existing features of the library</a:t>
            </a:r>
          </a:p>
        </p:txBody>
      </p:sp>
      <p:pic>
        <p:nvPicPr>
          <p:cNvPr id="11" name="Picture 10" descr="13b Banner Power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495800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-  Users </a:t>
            </a: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can comment on resources and channels, allowing for discussion around certain topics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cs typeface="Arial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-  Trusted </a:t>
            </a: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users can promote resources, giving them more visibility in the library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cs typeface="Arial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-  Users </a:t>
            </a: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can bookmark resources for later download, this is useful in areas with low bandwidth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cs typeface="Arial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-  Humanitarian </a:t>
            </a: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library with libraries for each cluster/sector ensures that resources are properly </a:t>
            </a:r>
            <a:r>
              <a:rPr lang="en-US" sz="2600" dirty="0" err="1" smtClean="0">
                <a:solidFill>
                  <a:schemeClr val="tx1"/>
                </a:solidFill>
                <a:cs typeface="Arial" charset="0"/>
              </a:rPr>
              <a:t>categorised</a:t>
            </a: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914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New features of the library</a:t>
            </a:r>
          </a:p>
        </p:txBody>
      </p:sp>
      <p:pic>
        <p:nvPicPr>
          <p:cNvPr id="11" name="Picture 10" descr="13b Banner Power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495800"/>
          </a:xfrm>
        </p:spPr>
        <p:txBody>
          <a:bodyPr>
            <a:normAutofit lnSpcReduction="10000"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>
                <a:solidFill>
                  <a:schemeClr val="tx1"/>
                </a:solidFill>
              </a:rPr>
              <a:t>-  Capacity </a:t>
            </a:r>
            <a:r>
              <a:rPr lang="en-AU" sz="2400" dirty="0" smtClean="0">
                <a:solidFill>
                  <a:schemeClr val="tx1"/>
                </a:solidFill>
              </a:rPr>
              <a:t>and location of the country’s main suppliers of relevant goods and services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>
                <a:solidFill>
                  <a:schemeClr val="tx1"/>
                </a:solidFill>
              </a:rPr>
              <a:t>-  Housing </a:t>
            </a:r>
            <a:r>
              <a:rPr lang="en-AU" sz="2400" dirty="0" smtClean="0">
                <a:solidFill>
                  <a:schemeClr val="tx1"/>
                </a:solidFill>
              </a:rPr>
              <a:t>typologies and their vulnerabilities to prevalent hazards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>
                <a:solidFill>
                  <a:schemeClr val="tx1"/>
                </a:solidFill>
              </a:rPr>
              <a:t>-  Hazard </a:t>
            </a:r>
            <a:r>
              <a:rPr lang="en-AU" sz="2400" dirty="0" smtClean="0">
                <a:solidFill>
                  <a:schemeClr val="tx1"/>
                </a:solidFill>
              </a:rPr>
              <a:t>vulnerability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>
                <a:solidFill>
                  <a:schemeClr val="tx1"/>
                </a:solidFill>
              </a:rPr>
              <a:t>-  Relevant </a:t>
            </a:r>
            <a:r>
              <a:rPr lang="en-AU" sz="2400" dirty="0" smtClean="0">
                <a:solidFill>
                  <a:schemeClr val="tx1"/>
                </a:solidFill>
              </a:rPr>
              <a:t>local laws and regulations such as building and zoning codes, land tenure regulations and labour regulations</a:t>
            </a: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914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More than 1000 new resources</a:t>
            </a:r>
          </a:p>
        </p:txBody>
      </p:sp>
      <p:pic>
        <p:nvPicPr>
          <p:cNvPr id="11" name="Picture 10" descr="13b Banner Power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576</Words>
  <Application>Microsoft Office PowerPoint</Application>
  <PresentationFormat>On-screen Show (4:3)</PresentationFormat>
  <Paragraphs>127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Shelter and Settlement Library </vt:lpstr>
      <vt:lpstr>Contents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Humanitarian Taxonomy</vt:lpstr>
      <vt:lpstr>Slide 13</vt:lpstr>
      <vt:lpstr>Slide 14</vt:lpstr>
      <vt:lpstr>  Humanitarian Library</vt:lpstr>
      <vt:lpstr>Today’s break out sessions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katt.cullen</dc:creator>
  <cp:lastModifiedBy>Bo Hurkmans</cp:lastModifiedBy>
  <cp:revision>120</cp:revision>
  <dcterms:created xsi:type="dcterms:W3CDTF">2013-02-05T11:16:44Z</dcterms:created>
  <dcterms:modified xsi:type="dcterms:W3CDTF">2013-10-30T12:12:25Z</dcterms:modified>
</cp:coreProperties>
</file>