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9" r:id="rId2"/>
    <p:sldId id="300" r:id="rId3"/>
    <p:sldId id="303" r:id="rId4"/>
    <p:sldId id="302" r:id="rId5"/>
    <p:sldId id="304" r:id="rId6"/>
    <p:sldId id="310" r:id="rId7"/>
    <p:sldId id="305" r:id="rId8"/>
    <p:sldId id="306" r:id="rId9"/>
    <p:sldId id="311" r:id="rId10"/>
    <p:sldId id="307" r:id="rId11"/>
    <p:sldId id="308" r:id="rId12"/>
    <p:sldId id="309" r:id="rId13"/>
    <p:sldId id="312" r:id="rId14"/>
  </p:sldIdLst>
  <p:sldSz cx="9144000" cy="6858000" type="screen4x3"/>
  <p:notesSz cx="6805613" cy="9944100"/>
  <p:custDataLst>
    <p:tags r:id="rId17"/>
  </p:custDataLst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ctr" rtl="0" fontAlgn="base">
      <a:spcBef>
        <a:spcPct val="0"/>
      </a:spcBef>
      <a:spcAft>
        <a:spcPct val="0"/>
      </a:spcAft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ctr" rtl="0" fontAlgn="base">
      <a:spcBef>
        <a:spcPct val="0"/>
      </a:spcBef>
      <a:spcAft>
        <a:spcPct val="0"/>
      </a:spcAft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ctr" rtl="0" fontAlgn="base">
      <a:spcBef>
        <a:spcPct val="0"/>
      </a:spcBef>
      <a:spcAft>
        <a:spcPct val="0"/>
      </a:spcAft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ctr" rtl="0" fontAlgn="base">
      <a:spcBef>
        <a:spcPct val="0"/>
      </a:spcBef>
      <a:spcAft>
        <a:spcPct val="0"/>
      </a:spcAft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5000" kern="1200">
        <a:solidFill>
          <a:schemeClr val="bg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30628"/>
    <a:srgbClr val="4C3D24"/>
    <a:srgbClr val="E3AA00"/>
    <a:srgbClr val="FF0000"/>
    <a:srgbClr val="CAB38F"/>
    <a:srgbClr val="434343"/>
    <a:srgbClr val="363636"/>
    <a:srgbClr val="D49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04" autoAdjust="0"/>
    <p:restoredTop sz="92475" autoAdjust="0"/>
  </p:normalViewPr>
  <p:slideViewPr>
    <p:cSldViewPr>
      <p:cViewPr varScale="1">
        <p:scale>
          <a:sx n="94" d="100"/>
          <a:sy n="94" d="100"/>
        </p:scale>
        <p:origin x="-318" y="-102"/>
      </p:cViewPr>
      <p:guideLst>
        <p:guide orient="horz" pos="52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1854" y="-108"/>
      </p:cViewPr>
      <p:guideLst>
        <p:guide orient="horz" pos="3132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EB9FFA14-4060-4DF7-889A-92BB0F5E2BD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3537" cy="4475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5625"/>
            <a:ext cx="29495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charset="0"/>
              </a:defRPr>
            </a:lvl1pPr>
          </a:lstStyle>
          <a:p>
            <a:fld id="{9D97AE45-AB9F-4526-BD0B-E171B087B676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5" name="Picture 17" descr="bandeau_F0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8" descr="bandeau_F02"/>
            <p:cNvPicPr>
              <a:picLocks noChangeAspect="1" noChangeArrowheads="1"/>
            </p:cNvPicPr>
            <p:nvPr/>
          </p:nvPicPr>
          <p:blipFill>
            <a:blip r:embed="rId3"/>
            <a:srcRect t="28748" b="-23985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-26988"/>
            <a:ext cx="7812087" cy="1470026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844675"/>
            <a:ext cx="7740650" cy="1752600"/>
          </a:xfrm>
        </p:spPr>
        <p:txBody>
          <a:bodyPr/>
          <a:lstStyle>
            <a:lvl1pPr marL="0" indent="0">
              <a:buFontTx/>
              <a:buNone/>
              <a:defRPr sz="3600"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215E4-F98C-4A7D-94E5-63AA3B3CF24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4500" y="125413"/>
            <a:ext cx="1820863" cy="6000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1913" y="125413"/>
            <a:ext cx="5310187" cy="6000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55FDD-DEF6-4EEE-BFA9-FC6C435205A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2834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331913" y="1600200"/>
            <a:ext cx="728345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6D4FE8-3BAE-4F17-844D-A57BD08074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473A64-729F-42AE-BE1E-9F0C01A3F4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9F9CA-C4AA-4FDA-AD00-123F294D851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9838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18E14-4F49-4387-9971-383DAEFD33D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240B6-1C71-45B8-8637-8B72B3E55EB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5B2D2-FE5E-4ABB-AD1F-6BBBC7A0959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5F73E1-6D3C-439B-AEA8-AA4DEDD4FD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73C2C1-B349-447C-B702-77B36A197D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7EBCF-1BB3-479B-968E-86962612C8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31913" y="125413"/>
            <a:ext cx="728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Arial" charset="0"/>
              </a:defRPr>
            </a:lvl1pPr>
          </a:lstStyle>
          <a:p>
            <a:fld id="{16607B19-CC76-4270-A60F-B1E21D548D05}" type="slidenum">
              <a:rPr lang="en-GB"/>
              <a:pPr/>
              <a:t>‹#›</a:t>
            </a:fld>
            <a:endParaRPr lang="en-GB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1198563" cy="8037513"/>
            <a:chOff x="0" y="0"/>
            <a:chExt cx="755" cy="5063"/>
          </a:xfrm>
        </p:grpSpPr>
        <p:pic>
          <p:nvPicPr>
            <p:cNvPr id="1031" name="Picture 20" descr="bandeau_F0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0"/>
              <a:ext cx="755" cy="2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21" descr="bandeau_F02"/>
            <p:cNvPicPr>
              <a:picLocks noChangeAspect="1" noChangeArrowheads="1"/>
            </p:cNvPicPr>
            <p:nvPr/>
          </p:nvPicPr>
          <p:blipFill>
            <a:blip r:embed="rId15"/>
            <a:srcRect t="28748" b="-23985"/>
            <a:stretch>
              <a:fillRect/>
            </a:stretch>
          </p:blipFill>
          <p:spPr bwMode="auto">
            <a:xfrm>
              <a:off x="0" y="2087"/>
              <a:ext cx="755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AB38F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1688" indent="-2794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3" pitchFamily="18" charset="2"/>
        <a:buChar char=""/>
        <a:defRPr sz="2500">
          <a:solidFill>
            <a:schemeClr val="bg1"/>
          </a:solidFill>
          <a:latin typeface="+mn-lt"/>
          <a:cs typeface="+mn-cs"/>
        </a:defRPr>
      </a:lvl2pPr>
      <a:lvl3pPr marL="1209675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bg1"/>
          </a:solidFill>
          <a:latin typeface="+mn-lt"/>
          <a:cs typeface="+mn-cs"/>
        </a:defRPr>
      </a:lvl3pPr>
      <a:lvl4pPr marL="16176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476375" y="1125538"/>
            <a:ext cx="7326313" cy="410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fr-CH" sz="4400" b="1">
                <a:solidFill>
                  <a:srgbClr val="830628"/>
                </a:solidFill>
                <a:cs typeface="Arial" charset="0"/>
              </a:rPr>
              <a:t>Philippines</a:t>
            </a:r>
            <a:r>
              <a:rPr lang="fr-CH" sz="4000" b="1">
                <a:solidFill>
                  <a:srgbClr val="830628"/>
                </a:solidFill>
                <a:cs typeface="Arial" charset="0"/>
              </a:rPr>
              <a:t/>
            </a:r>
            <a:br>
              <a:rPr lang="fr-CH" sz="4000" b="1">
                <a:solidFill>
                  <a:srgbClr val="830628"/>
                </a:solidFill>
                <a:cs typeface="Arial" charset="0"/>
              </a:rPr>
            </a:br>
            <a:r>
              <a:rPr lang="fr-CH" sz="4000" b="1">
                <a:solidFill>
                  <a:srgbClr val="830628"/>
                </a:solidFill>
                <a:cs typeface="Arial" charset="0"/>
              </a:rPr>
              <a:t>Typhoon Bopha, 4 Dec. 2012</a:t>
            </a:r>
          </a:p>
          <a:p>
            <a:pPr eaLnBrk="0" hangingPunct="0"/>
            <a:endParaRPr lang="en-GB" sz="2000" b="1">
              <a:solidFill>
                <a:srgbClr val="830628"/>
              </a:solidFill>
              <a:cs typeface="Arial" charset="0"/>
            </a:endParaRPr>
          </a:p>
          <a:p>
            <a:pPr eaLnBrk="0" hangingPunct="0"/>
            <a:r>
              <a:rPr lang="en-GB" sz="3600" b="1">
                <a:solidFill>
                  <a:srgbClr val="830628"/>
                </a:solidFill>
                <a:cs typeface="Arial" charset="0"/>
              </a:rPr>
              <a:t>647 dead; 1,482 injured; 780 missing; Approximately 490,000 households (5.4 million people) were considered affected in 30 provinces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331913" y="15875"/>
            <a:ext cx="7283450" cy="855663"/>
          </a:xfrm>
        </p:spPr>
        <p:txBody>
          <a:bodyPr/>
          <a:lstStyle/>
          <a:p>
            <a:r>
              <a:rPr lang="fr-CH" sz="3600" smtClean="0">
                <a:solidFill>
                  <a:srgbClr val="830628"/>
                </a:solidFill>
              </a:rPr>
              <a:t>Skilled people training</a:t>
            </a:r>
            <a:endParaRPr lang="en-GB" sz="3600" smtClean="0">
              <a:solidFill>
                <a:srgbClr val="830628"/>
              </a:solidFill>
            </a:endParaRPr>
          </a:p>
        </p:txBody>
      </p:sp>
      <p:pic>
        <p:nvPicPr>
          <p:cNvPr id="12291" name="Picture 5" descr="layou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908050"/>
            <a:ext cx="3181350" cy="226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10" descr="IMG_28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76700"/>
            <a:ext cx="318135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7" descr="Picture 076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3800" y="3789363"/>
            <a:ext cx="3557588" cy="2667000"/>
          </a:xfrm>
        </p:spPr>
      </p:pic>
      <p:pic>
        <p:nvPicPr>
          <p:cNvPr id="12294" name="Picture 4" descr="Picture 0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898525"/>
            <a:ext cx="35575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116013" y="525463"/>
            <a:ext cx="7283450" cy="1296987"/>
          </a:xfrm>
        </p:spPr>
        <p:txBody>
          <a:bodyPr/>
          <a:lstStyle/>
          <a:p>
            <a:r>
              <a:rPr lang="fr-CH" sz="3200" smtClean="0">
                <a:solidFill>
                  <a:srgbClr val="830628"/>
                </a:solidFill>
              </a:rPr>
              <a:t>Chainsaw operators</a:t>
            </a:r>
            <a:br>
              <a:rPr lang="fr-CH" sz="3200" smtClean="0">
                <a:solidFill>
                  <a:srgbClr val="830628"/>
                </a:solidFill>
              </a:rPr>
            </a:br>
            <a:r>
              <a:rPr lang="fr-CH" sz="3200" u="sng" smtClean="0">
                <a:solidFill>
                  <a:srgbClr val="830628"/>
                </a:solidFill>
              </a:rPr>
              <a:t>Re-use of fallen trees!!</a:t>
            </a:r>
            <a:endParaRPr lang="en-GB" sz="3200" u="sng" smtClean="0">
              <a:solidFill>
                <a:srgbClr val="830628"/>
              </a:solidFill>
            </a:endParaRP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549275"/>
            <a:ext cx="3617913" cy="27130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3648075"/>
            <a:ext cx="361791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116013" y="3595688"/>
            <a:ext cx="7283450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fr-CH" sz="3200">
                <a:solidFill>
                  <a:srgbClr val="830628"/>
                </a:solidFill>
                <a:cs typeface="Arial" charset="0"/>
              </a:rPr>
              <a:t>Beneficiaries selection</a:t>
            </a:r>
          </a:p>
          <a:p>
            <a:pPr algn="l" eaLnBrk="0" hangingPunct="0"/>
            <a:r>
              <a:rPr lang="fr-CH" sz="3200">
                <a:solidFill>
                  <a:srgbClr val="830628"/>
                </a:solidFill>
                <a:cs typeface="Arial" charset="0"/>
              </a:rPr>
              <a:t>Delivery of material</a:t>
            </a:r>
            <a:endParaRPr lang="en-GB" sz="3200">
              <a:solidFill>
                <a:srgbClr val="83062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502025"/>
            <a:ext cx="5767388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339975" y="44450"/>
            <a:ext cx="5765800" cy="324008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4700" y="1052513"/>
            <a:ext cx="3816350" cy="855662"/>
          </a:xfrm>
        </p:spPr>
        <p:txBody>
          <a:bodyPr/>
          <a:lstStyle/>
          <a:p>
            <a:pPr algn="ctr"/>
            <a:r>
              <a:rPr lang="fr-CH" sz="3600" smtClean="0">
                <a:solidFill>
                  <a:srgbClr val="830628"/>
                </a:solidFill>
              </a:rPr>
              <a:t>300 full houses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2800" smtClean="0">
                <a:solidFill>
                  <a:srgbClr val="830628"/>
                </a:solidFill>
              </a:rPr>
              <a:t>870.- CHF/House</a:t>
            </a:r>
            <a:endParaRPr lang="en-GB" sz="2800" smtClean="0">
              <a:solidFill>
                <a:srgbClr val="830628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843213" y="4437063"/>
            <a:ext cx="4897437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l" eaLnBrk="0" hangingPunct="0"/>
            <a:r>
              <a:rPr lang="fr-CH" sz="3600">
                <a:solidFill>
                  <a:srgbClr val="830628"/>
                </a:solidFill>
                <a:cs typeface="Arial" charset="0"/>
              </a:rPr>
              <a:t>2’850 skeleton houses</a:t>
            </a:r>
          </a:p>
          <a:p>
            <a:pPr eaLnBrk="0" hangingPunct="0"/>
            <a:r>
              <a:rPr lang="fr-CH" sz="2800">
                <a:solidFill>
                  <a:srgbClr val="830628"/>
                </a:solidFill>
                <a:cs typeface="Arial" charset="0"/>
              </a:rPr>
              <a:t>615.- CHF/House</a:t>
            </a:r>
            <a:endParaRPr lang="en-GB" sz="2800">
              <a:solidFill>
                <a:srgbClr val="830628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908050"/>
            <a:ext cx="8193088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63" y="692150"/>
            <a:ext cx="7956550" cy="5113338"/>
          </a:xfrm>
        </p:spPr>
        <p:txBody>
          <a:bodyPr/>
          <a:lstStyle/>
          <a:p>
            <a:r>
              <a:rPr lang="fr-CH" sz="3600" smtClean="0">
                <a:solidFill>
                  <a:srgbClr val="830628"/>
                </a:solidFill>
              </a:rPr>
              <a:t>3’150 HH = 15’800 people assisted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1800" smtClean="0">
                <a:solidFill>
                  <a:srgbClr val="830628"/>
                </a:solidFill>
              </a:rPr>
              <a:t/>
            </a:r>
            <a:br>
              <a:rPr lang="fr-CH" sz="18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>2’000 skilled/unskilled people involved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/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>Onset of the project: February 2013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>Implementation phase: March 2013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>End of the project: November 2013</a:t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/>
            </a:r>
            <a:br>
              <a:rPr lang="fr-CH" sz="3600" smtClean="0">
                <a:solidFill>
                  <a:srgbClr val="830628"/>
                </a:solidFill>
              </a:rPr>
            </a:br>
            <a:r>
              <a:rPr lang="fr-CH" sz="3600" smtClean="0">
                <a:solidFill>
                  <a:srgbClr val="830628"/>
                </a:solidFill>
              </a:rPr>
              <a:t>Direct cost: 2 mio CHF</a:t>
            </a:r>
            <a:endParaRPr lang="en-GB" sz="3600" smtClean="0">
              <a:solidFill>
                <a:srgbClr val="8306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025" y="0"/>
            <a:ext cx="7381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620713"/>
            <a:ext cx="9337675" cy="5256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3" y="765175"/>
            <a:ext cx="7283450" cy="719138"/>
          </a:xfrm>
        </p:spPr>
        <p:txBody>
          <a:bodyPr/>
          <a:lstStyle/>
          <a:p>
            <a:r>
              <a:rPr lang="fr-CH" sz="3600" smtClean="0">
                <a:solidFill>
                  <a:srgbClr val="830628"/>
                </a:solidFill>
              </a:rPr>
              <a:t>Objectives:</a:t>
            </a:r>
            <a:r>
              <a:rPr lang="fr-CH" smtClean="0"/>
              <a:t/>
            </a:r>
            <a:br>
              <a:rPr lang="fr-CH" smtClean="0"/>
            </a:br>
            <a:endParaRPr lang="en-GB" sz="2400" smtClean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1187450" y="1600200"/>
            <a:ext cx="7956550" cy="428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830628"/>
                </a:solidFill>
                <a:cs typeface="Arial" charset="0"/>
              </a:rPr>
              <a:t>The population receive assistance for the reconstruction of their damaged or destroyed houses.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830628"/>
                </a:solidFill>
                <a:cs typeface="Arial" charset="0"/>
              </a:rPr>
              <a:t>The population have a better knowledge of good construction practices, so that the reconstructed houses are more resistant to natural disasters.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830628"/>
                </a:solidFill>
                <a:cs typeface="Arial" charset="0"/>
              </a:rPr>
              <a:t>Local skilled and unskilled labourers receive work and training and thus an income opportunity.</a:t>
            </a:r>
          </a:p>
          <a:p>
            <a:pPr marL="342900" indent="-342900" algn="l" eaLnBrk="0" hangingPunct="0"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830628"/>
                </a:solidFill>
                <a:cs typeface="Arial" charset="0"/>
              </a:rPr>
              <a:t>Partial cleaning of arable land of fallen trees (which will favour an increased agricultural productivity).</a:t>
            </a:r>
            <a:r>
              <a:rPr lang="en-GB" sz="1400">
                <a:cs typeface="Arial" charset="0"/>
              </a:rPr>
              <a:t/>
            </a:r>
            <a:br>
              <a:rPr lang="en-GB" sz="1400">
                <a:cs typeface="Arial" charset="0"/>
              </a:rPr>
            </a:br>
            <a:r>
              <a:rPr lang="en-GB" sz="1400">
                <a:cs typeface="Arial" charset="0"/>
              </a:rPr>
              <a:t/>
            </a:r>
            <a:br>
              <a:rPr lang="en-GB" sz="1400">
                <a:cs typeface="Arial" charset="0"/>
              </a:rPr>
            </a:br>
            <a:r>
              <a:rPr lang="en-GB" sz="1400">
                <a:cs typeface="Arial" charset="0"/>
              </a:rPr>
              <a:t/>
            </a:r>
            <a:br>
              <a:rPr lang="en-GB" sz="1400">
                <a:cs typeface="Arial" charset="0"/>
              </a:rPr>
            </a:br>
            <a:endParaRPr lang="en-GB" sz="14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79692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830628"/>
                </a:solidFill>
              </a:rPr>
              <a:t>Selection of Beneficiaries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7450" y="1600200"/>
            <a:ext cx="7956550" cy="3114675"/>
          </a:xfrm>
        </p:spPr>
        <p:txBody>
          <a:bodyPr>
            <a:spAutoFit/>
          </a:bodyPr>
          <a:lstStyle/>
          <a:p>
            <a:r>
              <a:rPr lang="en-GB" sz="2400" smtClean="0">
                <a:solidFill>
                  <a:srgbClr val="830628"/>
                </a:solidFill>
              </a:rPr>
              <a:t>Households that are not enrolled in other organisations’ reconstruction programs</a:t>
            </a:r>
          </a:p>
          <a:p>
            <a:r>
              <a:rPr lang="en-GB" sz="2400" smtClean="0">
                <a:solidFill>
                  <a:srgbClr val="830628"/>
                </a:solidFill>
              </a:rPr>
              <a:t>Totally destroyed houses are prioritised over damaged ones</a:t>
            </a:r>
          </a:p>
          <a:p>
            <a:r>
              <a:rPr lang="en-GB" sz="2400" smtClean="0">
                <a:solidFill>
                  <a:srgbClr val="830628"/>
                </a:solidFill>
              </a:rPr>
              <a:t>Own a plot of land eligible for construction. (Not in a no-build zone.)</a:t>
            </a:r>
          </a:p>
          <a:p>
            <a:r>
              <a:rPr lang="en-GB" sz="2400" smtClean="0">
                <a:solidFill>
                  <a:srgbClr val="830628"/>
                </a:solidFill>
              </a:rPr>
              <a:t>Vulnerability</a:t>
            </a:r>
            <a:r>
              <a:rPr lang="en-GB" sz="1400" smtClean="0"/>
              <a:t/>
            </a:r>
            <a:br>
              <a:rPr lang="en-GB" sz="1400" smtClean="0"/>
            </a:br>
            <a:endParaRPr lang="en-GB" sz="1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15888"/>
            <a:ext cx="4092575" cy="307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27738" y="115888"/>
            <a:ext cx="2300287" cy="30718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454400"/>
            <a:ext cx="4114800" cy="3086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27738" y="3481388"/>
            <a:ext cx="2300287" cy="3084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5003800" y="4997450"/>
            <a:ext cx="792163" cy="792163"/>
            <a:chOff x="3851920" y="2477143"/>
            <a:chExt cx="837355" cy="756084"/>
          </a:xfrm>
        </p:grpSpPr>
        <p:cxnSp>
          <p:nvCxnSpPr>
            <p:cNvPr id="7179" name="Straight Connector 19"/>
            <p:cNvCxnSpPr>
              <a:cxnSpLocks noChangeShapeType="1"/>
            </p:cNvCxnSpPr>
            <p:nvPr/>
          </p:nvCxnSpPr>
          <p:spPr bwMode="auto">
            <a:xfrm>
              <a:off x="3851920" y="2924944"/>
              <a:ext cx="360040" cy="216024"/>
            </a:xfrm>
            <a:prstGeom prst="line">
              <a:avLst/>
            </a:prstGeom>
            <a:noFill/>
            <a:ln w="203200" algn="ctr">
              <a:solidFill>
                <a:srgbClr val="00B050"/>
              </a:solidFill>
              <a:round/>
              <a:headEnd/>
              <a:tailEnd/>
            </a:ln>
            <a:effectLst/>
          </p:spPr>
        </p:cxnSp>
        <p:cxnSp>
          <p:nvCxnSpPr>
            <p:cNvPr id="7180" name="Straight Connector 20"/>
            <p:cNvCxnSpPr>
              <a:cxnSpLocks noChangeShapeType="1"/>
            </p:cNvCxnSpPr>
            <p:nvPr/>
          </p:nvCxnSpPr>
          <p:spPr bwMode="auto">
            <a:xfrm flipV="1">
              <a:off x="4185219" y="2477143"/>
              <a:ext cx="504056" cy="756084"/>
            </a:xfrm>
            <a:prstGeom prst="line">
              <a:avLst/>
            </a:prstGeom>
            <a:noFill/>
            <a:ln w="203200" algn="ctr">
              <a:solidFill>
                <a:srgbClr val="00B050"/>
              </a:solidFill>
              <a:round/>
              <a:headEnd/>
              <a:tailEnd/>
            </a:ln>
            <a:effectLst/>
          </p:spPr>
        </p:cxn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7885113" y="4997450"/>
            <a:ext cx="790575" cy="792163"/>
            <a:chOff x="3851920" y="2477143"/>
            <a:chExt cx="837355" cy="756084"/>
          </a:xfrm>
        </p:grpSpPr>
        <p:cxnSp>
          <p:nvCxnSpPr>
            <p:cNvPr id="7177" name="Straight Connector 22"/>
            <p:cNvCxnSpPr>
              <a:cxnSpLocks noChangeShapeType="1"/>
            </p:cNvCxnSpPr>
            <p:nvPr/>
          </p:nvCxnSpPr>
          <p:spPr bwMode="auto">
            <a:xfrm>
              <a:off x="3851920" y="2924944"/>
              <a:ext cx="360040" cy="216024"/>
            </a:xfrm>
            <a:prstGeom prst="line">
              <a:avLst/>
            </a:prstGeom>
            <a:noFill/>
            <a:ln w="203200" algn="ctr">
              <a:solidFill>
                <a:srgbClr val="00B050"/>
              </a:solidFill>
              <a:round/>
              <a:headEnd/>
              <a:tailEnd/>
            </a:ln>
            <a:effectLst/>
          </p:spPr>
        </p:cxnSp>
        <p:cxnSp>
          <p:nvCxnSpPr>
            <p:cNvPr id="7178" name="Straight Connector 23"/>
            <p:cNvCxnSpPr>
              <a:cxnSpLocks noChangeShapeType="1"/>
            </p:cNvCxnSpPr>
            <p:nvPr/>
          </p:nvCxnSpPr>
          <p:spPr bwMode="auto">
            <a:xfrm flipV="1">
              <a:off x="4185219" y="2477143"/>
              <a:ext cx="504056" cy="756084"/>
            </a:xfrm>
            <a:prstGeom prst="line">
              <a:avLst/>
            </a:prstGeom>
            <a:noFill/>
            <a:ln w="203200" algn="ctr">
              <a:solidFill>
                <a:srgbClr val="00B05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3600" smtClean="0">
                <a:solidFill>
                  <a:srgbClr val="830628"/>
                </a:solidFill>
              </a:rPr>
              <a:t>Proposed shelter</a:t>
            </a:r>
            <a:endParaRPr lang="en-GB" sz="3600" smtClean="0">
              <a:solidFill>
                <a:srgbClr val="830628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473200"/>
            <a:ext cx="4886325" cy="366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5400" y="1473200"/>
            <a:ext cx="2733675" cy="3665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7938"/>
            <a:ext cx="5632450" cy="7415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3338" y="476250"/>
            <a:ext cx="7840662" cy="5540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331913" y="125413"/>
            <a:ext cx="7704137" cy="639762"/>
          </a:xfrm>
        </p:spPr>
        <p:txBody>
          <a:bodyPr/>
          <a:lstStyle/>
          <a:p>
            <a:r>
              <a:rPr lang="fr-CH" sz="3600" smtClean="0">
                <a:solidFill>
                  <a:srgbClr val="830628"/>
                </a:solidFill>
              </a:rPr>
              <a:t>2 types: Full and skeleton houses</a:t>
            </a:r>
            <a:endParaRPr lang="en-GB" sz="3600" smtClean="0">
              <a:solidFill>
                <a:srgbClr val="830628"/>
              </a:solidFill>
            </a:endParaRPr>
          </a:p>
        </p:txBody>
      </p:sp>
      <p:pic>
        <p:nvPicPr>
          <p:cNvPr id="11267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33625" y="3860800"/>
            <a:ext cx="5100638" cy="2867025"/>
          </a:xfrm>
        </p:spPr>
      </p:pic>
      <p:pic>
        <p:nvPicPr>
          <p:cNvPr id="1126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692150"/>
            <a:ext cx="3937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lor F02 En">
  <a:themeElements>
    <a:clrScheme name="Color F02 En 1">
      <a:dk1>
        <a:srgbClr val="EAEAEA"/>
      </a:dk1>
      <a:lt1>
        <a:srgbClr val="FFFFFF"/>
      </a:lt1>
      <a:dk2>
        <a:srgbClr val="000000"/>
      </a:dk2>
      <a:lt2>
        <a:srgbClr val="1C1C1C"/>
      </a:lt2>
      <a:accent1>
        <a:srgbClr val="CAB38F"/>
      </a:accent1>
      <a:accent2>
        <a:srgbClr val="776241"/>
      </a:accent2>
      <a:accent3>
        <a:srgbClr val="FFFFFF"/>
      </a:accent3>
      <a:accent4>
        <a:srgbClr val="C8C8C8"/>
      </a:accent4>
      <a:accent5>
        <a:srgbClr val="E1D6C6"/>
      </a:accent5>
      <a:accent6>
        <a:srgbClr val="6B583A"/>
      </a:accent6>
      <a:hlink>
        <a:srgbClr val="A4885A"/>
      </a:hlink>
      <a:folHlink>
        <a:srgbClr val="4C3D24"/>
      </a:folHlink>
    </a:clrScheme>
    <a:fontScheme name="Color F02 E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5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Color F02 En 1">
        <a:dk1>
          <a:srgbClr val="EAEAEA"/>
        </a:dk1>
        <a:lt1>
          <a:srgbClr val="FFFFFF"/>
        </a:lt1>
        <a:dk2>
          <a:srgbClr val="000000"/>
        </a:dk2>
        <a:lt2>
          <a:srgbClr val="1C1C1C"/>
        </a:lt2>
        <a:accent1>
          <a:srgbClr val="CAB38F"/>
        </a:accent1>
        <a:accent2>
          <a:srgbClr val="776241"/>
        </a:accent2>
        <a:accent3>
          <a:srgbClr val="FFFFFF"/>
        </a:accent3>
        <a:accent4>
          <a:srgbClr val="C8C8C8"/>
        </a:accent4>
        <a:accent5>
          <a:srgbClr val="E1D6C6"/>
        </a:accent5>
        <a:accent6>
          <a:srgbClr val="6B583A"/>
        </a:accent6>
        <a:hlink>
          <a:srgbClr val="A4885A"/>
        </a:hlink>
        <a:folHlink>
          <a:srgbClr val="4C3D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4239</TotalTime>
  <Words>145</Words>
  <Application>Microsoft Office PowerPoint</Application>
  <PresentationFormat>On-screen Show (4:3)</PresentationFormat>
  <Paragraphs>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Unicode MS</vt:lpstr>
      <vt:lpstr>Wingdings 3</vt:lpstr>
      <vt:lpstr>Wingdings</vt:lpstr>
      <vt:lpstr>Color F02 En</vt:lpstr>
      <vt:lpstr>Slide 1</vt:lpstr>
      <vt:lpstr>Slide 2</vt:lpstr>
      <vt:lpstr>Objectives: </vt:lpstr>
      <vt:lpstr>Selection of Beneficiaries</vt:lpstr>
      <vt:lpstr>Slide 5</vt:lpstr>
      <vt:lpstr>Proposed shelter</vt:lpstr>
      <vt:lpstr>Slide 7</vt:lpstr>
      <vt:lpstr>Slide 8</vt:lpstr>
      <vt:lpstr>2 types: Full and skeleton houses</vt:lpstr>
      <vt:lpstr>Skilled people training</vt:lpstr>
      <vt:lpstr>Chainsaw operators Re-use of fallen trees!!</vt:lpstr>
      <vt:lpstr>300 full houses 870.- CHF/House</vt:lpstr>
      <vt:lpstr>3’150 HH = 15’800 people assisted  2’000 skilled/unskilled people involved  Onset of the project: February 2013 Implementation phase: March 2013 End of the project: November 2013  Direct cost: 2 mio CHF</vt:lpstr>
    </vt:vector>
  </TitlesOfParts>
  <Company>ICRC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title</dc:title>
  <dc:creator>ICRC</dc:creator>
  <cp:lastModifiedBy>pia.hanhijarvi</cp:lastModifiedBy>
  <cp:revision>142</cp:revision>
  <cp:lastPrinted>2013-10-28T17:41:48Z</cp:lastPrinted>
  <dcterms:created xsi:type="dcterms:W3CDTF">2011-05-13T07:22:48Z</dcterms:created>
  <dcterms:modified xsi:type="dcterms:W3CDTF">2013-10-29T17:46:12Z</dcterms:modified>
</cp:coreProperties>
</file>