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7" r:id="rId3"/>
    <p:sldId id="258" r:id="rId4"/>
    <p:sldId id="259" r:id="rId5"/>
    <p:sldId id="269" r:id="rId6"/>
    <p:sldId id="263" r:id="rId7"/>
    <p:sldId id="264" r:id="rId8"/>
    <p:sldId id="265" r:id="rId9"/>
    <p:sldId id="270" r:id="rId10"/>
    <p:sldId id="266" r:id="rId11"/>
    <p:sldId id="267" r:id="rId12"/>
    <p:sldId id="268" r:id="rId13"/>
    <p:sldId id="261" r:id="rId14"/>
    <p:sldId id="27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k" initials="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60428" autoAdjust="0"/>
  </p:normalViewPr>
  <p:slideViewPr>
    <p:cSldViewPr>
      <p:cViewPr>
        <p:scale>
          <a:sx n="76" d="100"/>
          <a:sy n="76" d="100"/>
        </p:scale>
        <p:origin x="-1206"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3-04-24T14:21:44.724" idx="1">
    <p:pos x="5447" y="1673"/>
    <p:text>Not clear on this. seems to be generic to all coord mtgs. is the point that guidance on EE/LCE should be provided in coordiantion meetings? </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0B5444-CE9D-40EF-B6B9-12E8D87BFB5F}" type="datetimeFigureOut">
              <a:rPr lang="en-US" smtClean="0"/>
              <a:t>4/24/2013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17B707-35DC-49D4-83F4-D1F4205452BA}" type="slidenum">
              <a:rPr lang="en-US" smtClean="0"/>
              <a:t>‹#›</a:t>
            </a:fld>
            <a:endParaRPr lang="en-US"/>
          </a:p>
        </p:txBody>
      </p:sp>
    </p:spTree>
    <p:extLst>
      <p:ext uri="{BB962C8B-B14F-4D97-AF65-F5344CB8AC3E}">
        <p14:creationId xmlns:p14="http://schemas.microsoft.com/office/powerpoint/2010/main" val="36533255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looked at methods</a:t>
            </a:r>
            <a:r>
              <a:rPr lang="en-US" baseline="0" dirty="0" smtClean="0"/>
              <a:t> and materials currently used on-the-ground in post-disaster reconstruction to find energy efficiency techniques that were being implemented – if any. I also looked at what would be practical to implement in post-disaster shelter construction or reconstruction and what the tradeoffs were to EE techniques.</a:t>
            </a:r>
            <a:endParaRPr lang="en-US" dirty="0"/>
          </a:p>
        </p:txBody>
      </p:sp>
      <p:sp>
        <p:nvSpPr>
          <p:cNvPr id="4" name="Slide Number Placeholder 3"/>
          <p:cNvSpPr>
            <a:spLocks noGrp="1"/>
          </p:cNvSpPr>
          <p:nvPr>
            <p:ph type="sldNum" sz="quarter" idx="10"/>
          </p:nvPr>
        </p:nvSpPr>
        <p:spPr/>
        <p:txBody>
          <a:bodyPr/>
          <a:lstStyle/>
          <a:p>
            <a:fld id="{0E17B707-35DC-49D4-83F4-D1F4205452BA}" type="slidenum">
              <a:rPr lang="en-US" smtClean="0"/>
              <a:t>5</a:t>
            </a:fld>
            <a:endParaRPr lang="en-US"/>
          </a:p>
        </p:txBody>
      </p:sp>
    </p:spTree>
    <p:extLst>
      <p:ext uri="{BB962C8B-B14F-4D97-AF65-F5344CB8AC3E}">
        <p14:creationId xmlns:p14="http://schemas.microsoft.com/office/powerpoint/2010/main" val="19138934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EE as a byproduct</a:t>
            </a:r>
            <a:r>
              <a:rPr lang="en-US" baseline="0" dirty="0" smtClean="0"/>
              <a:t> – Generally, energy efficiency is not a main consideration in post-disaster situations. If any EE materials and methods are used, such as substituting bamboo for steel roofing beams or building thicker walls for more consistent indoor temperatures, these are carried out at the local level and are the product of an individual or specific group’s effort.</a:t>
            </a:r>
          </a:p>
          <a:p>
            <a:pPr marL="171450" indent="-171450">
              <a:buFontTx/>
              <a:buChar char="-"/>
            </a:pPr>
            <a:r>
              <a:rPr lang="en-US" dirty="0" smtClean="0"/>
              <a:t>No/Low</a:t>
            </a:r>
            <a:r>
              <a:rPr lang="en-US" baseline="0" dirty="0" smtClean="0"/>
              <a:t> Cost techniques – Several materials have been used successfully in Sri Lanka and Pakistan that are little to no extra cost. These include using a mix of mud with a lime base to construct flood-proof walls in Pakistan. This is a cheaper alternative to concrete and much more energy efficient, in terms of carbon footprint.</a:t>
            </a:r>
          </a:p>
          <a:p>
            <a:pPr marL="171450" indent="-171450">
              <a:buFontTx/>
              <a:buChar char="-"/>
            </a:pPr>
            <a:r>
              <a:rPr lang="en-US" baseline="0" dirty="0" smtClean="0"/>
              <a:t>Partnerships among organizations lead to innovative approaches to energy efficiency, often for a lower cost per unit, meaning more structures can be built – for example: the DFID/IOM/Heritage Foundation/Hands partnership in Pakistan allowed the groups to build as many shelters as possible on a limited budget, using many of the EE features mentioned above.</a:t>
            </a:r>
            <a:endParaRPr lang="en-US" sz="1200" kern="1200" dirty="0" smtClean="0">
              <a:solidFill>
                <a:schemeClr val="tx1"/>
              </a:solidFill>
              <a:effectLst/>
              <a:latin typeface="+mn-lt"/>
              <a:ea typeface="+mn-ea"/>
              <a:cs typeface="+mn-cs"/>
            </a:endParaRPr>
          </a:p>
          <a:p>
            <a:pPr marL="171450" indent="-171450">
              <a:buFontTx/>
              <a:buChar char="-"/>
            </a:pPr>
            <a:r>
              <a:rPr lang="en-US" sz="1200" kern="1200" dirty="0" smtClean="0">
                <a:solidFill>
                  <a:schemeClr val="tx1"/>
                </a:solidFill>
                <a:effectLst/>
                <a:latin typeface="+mn-lt"/>
                <a:ea typeface="+mn-ea"/>
                <a:cs typeface="+mn-cs"/>
              </a:rPr>
              <a:t>IFRC is working on a “tool on energy consumption and energy demand and supply”, but the details have not been released.</a:t>
            </a:r>
            <a:r>
              <a:rPr lang="en-US" sz="1200" kern="1200" baseline="0" dirty="0" smtClean="0">
                <a:solidFill>
                  <a:schemeClr val="tx1"/>
                </a:solidFill>
                <a:effectLst/>
                <a:latin typeface="+mn-lt"/>
                <a:ea typeface="+mn-ea"/>
                <a:cs typeface="+mn-cs"/>
              </a:rPr>
              <a:t> Please </a:t>
            </a:r>
            <a:r>
              <a:rPr lang="en-US" sz="1200" kern="1200" dirty="0" smtClean="0">
                <a:solidFill>
                  <a:schemeClr val="tx1"/>
                </a:solidFill>
                <a:effectLst/>
                <a:latin typeface="+mn-lt"/>
                <a:ea typeface="+mn-ea"/>
                <a:cs typeface="+mn-cs"/>
              </a:rPr>
              <a:t>refer questions to IFRC.</a:t>
            </a: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86DC0C28-8349-496A-96BD-28AE5CB8D9F5}" type="slidenum">
              <a:rPr lang="en-US" smtClean="0"/>
              <a:pPr/>
              <a:t>6</a:t>
            </a:fld>
            <a:endParaRPr lang="en-US"/>
          </a:p>
        </p:txBody>
      </p:sp>
    </p:spTree>
    <p:extLst>
      <p:ext uri="{BB962C8B-B14F-4D97-AF65-F5344CB8AC3E}">
        <p14:creationId xmlns:p14="http://schemas.microsoft.com/office/powerpoint/2010/main" val="13990976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Going forward, an</a:t>
            </a:r>
            <a:r>
              <a:rPr lang="en-US" baseline="0" dirty="0" smtClean="0"/>
              <a:t> </a:t>
            </a:r>
            <a:r>
              <a:rPr lang="en-US" dirty="0" smtClean="0"/>
              <a:t>understanding</a:t>
            </a:r>
            <a:r>
              <a:rPr lang="en-US" baseline="0" dirty="0" smtClean="0"/>
              <a:t> of the tradeoffs to including EE methods and materials in post-disaster shelter construction will give us a better idea of what can realistically be implemented.</a:t>
            </a:r>
            <a:r>
              <a:rPr lang="en-US" baseline="0" dirty="0"/>
              <a:t> </a:t>
            </a:r>
            <a:r>
              <a:rPr lang="en-US" baseline="0" dirty="0" smtClean="0"/>
              <a:t>For example, it is unrealistic to modify a community’s layout to set up a grid system of shelters on an E/W axis.</a:t>
            </a:r>
          </a:p>
          <a:p>
            <a:pPr marL="171450" indent="-171450">
              <a:buFontTx/>
              <a:buChar char="-"/>
            </a:pPr>
            <a:r>
              <a:rPr lang="en-US" baseline="0" dirty="0" smtClean="0"/>
              <a:t>Could BREEAM or LEED criteria be used as a guideline for energy efficient techniques?</a:t>
            </a:r>
          </a:p>
          <a:p>
            <a:pPr marL="171450" indent="-171450">
              <a:buFontTx/>
              <a:buChar char="-"/>
            </a:pPr>
            <a:r>
              <a:rPr lang="en-US" baseline="0" dirty="0" smtClean="0"/>
              <a:t>Case studies are needed to help us </a:t>
            </a:r>
            <a:r>
              <a:rPr lang="en-US" baseline="0" smtClean="0"/>
              <a:t>determine this.</a:t>
            </a:r>
            <a:endParaRPr lang="en-US" baseline="0" dirty="0" smtClean="0"/>
          </a:p>
        </p:txBody>
      </p:sp>
      <p:sp>
        <p:nvSpPr>
          <p:cNvPr id="4" name="Slide Number Placeholder 3"/>
          <p:cNvSpPr>
            <a:spLocks noGrp="1"/>
          </p:cNvSpPr>
          <p:nvPr>
            <p:ph type="sldNum" sz="quarter" idx="10"/>
          </p:nvPr>
        </p:nvSpPr>
        <p:spPr/>
        <p:txBody>
          <a:bodyPr/>
          <a:lstStyle/>
          <a:p>
            <a:fld id="{86DC0C28-8349-496A-96BD-28AE5CB8D9F5}" type="slidenum">
              <a:rPr lang="en-US" smtClean="0"/>
              <a:pPr/>
              <a:t>7</a:t>
            </a:fld>
            <a:endParaRPr lang="en-US"/>
          </a:p>
        </p:txBody>
      </p:sp>
    </p:spTree>
    <p:extLst>
      <p:ext uri="{BB962C8B-B14F-4D97-AF65-F5344CB8AC3E}">
        <p14:creationId xmlns:p14="http://schemas.microsoft.com/office/powerpoint/2010/main" val="24552278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Identify</a:t>
            </a:r>
            <a:r>
              <a:rPr lang="en-US" baseline="0" dirty="0" smtClean="0"/>
              <a:t> people who are or aren’t using EE techniques in reconstruction, gather case studies, etc. </a:t>
            </a:r>
            <a:r>
              <a:rPr lang="en-US" baseline="0" smtClean="0"/>
              <a:t>What on-the-ground experience </a:t>
            </a:r>
            <a:r>
              <a:rPr lang="en-US" baseline="0" dirty="0" smtClean="0"/>
              <a:t>do they have and how does it get shared?</a:t>
            </a:r>
          </a:p>
          <a:p>
            <a:r>
              <a:rPr lang="en-US" baseline="0" dirty="0" smtClean="0"/>
              <a:t>- Cheat sheets were suggested in the emailed surveys. Military and SKAT have good examples.</a:t>
            </a:r>
            <a:endParaRPr lang="en-US" dirty="0"/>
          </a:p>
        </p:txBody>
      </p:sp>
      <p:sp>
        <p:nvSpPr>
          <p:cNvPr id="4" name="Slide Number Placeholder 3"/>
          <p:cNvSpPr>
            <a:spLocks noGrp="1"/>
          </p:cNvSpPr>
          <p:nvPr>
            <p:ph type="sldNum" sz="quarter" idx="10"/>
          </p:nvPr>
        </p:nvSpPr>
        <p:spPr/>
        <p:txBody>
          <a:bodyPr/>
          <a:lstStyle/>
          <a:p>
            <a:fld id="{86DC0C28-8349-496A-96BD-28AE5CB8D9F5}" type="slidenum">
              <a:rPr lang="en-US" smtClean="0"/>
              <a:pPr/>
              <a:t>8</a:t>
            </a:fld>
            <a:endParaRPr lang="en-US"/>
          </a:p>
        </p:txBody>
      </p:sp>
    </p:spTree>
    <p:extLst>
      <p:ext uri="{BB962C8B-B14F-4D97-AF65-F5344CB8AC3E}">
        <p14:creationId xmlns:p14="http://schemas.microsoft.com/office/powerpoint/2010/main" val="25668786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900" kern="1200" dirty="0" smtClean="0">
                <a:solidFill>
                  <a:schemeClr val="tx1"/>
                </a:solidFill>
                <a:effectLst/>
                <a:latin typeface="+mn-lt"/>
                <a:ea typeface="+mn-ea"/>
                <a:cs typeface="+mn-cs"/>
              </a:rPr>
              <a:t>by Professor Geoff Hammond and Craig Jones from the Department of Mechanical Engineering of the University of Bath www.bath.ac.uk/mech-eng/sert/embodied</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900" dirty="0" smtClean="0"/>
              <a:t>International Organization for Standardization Technical Committee and the </a:t>
            </a:r>
            <a:r>
              <a:rPr lang="en-US" sz="900" dirty="0" err="1" smtClean="0"/>
              <a:t>Comité</a:t>
            </a:r>
            <a:r>
              <a:rPr lang="en-US" sz="900" dirty="0" smtClean="0"/>
              <a:t> </a:t>
            </a:r>
            <a:r>
              <a:rPr lang="en-US" sz="900" dirty="0" err="1" smtClean="0"/>
              <a:t>Européen</a:t>
            </a:r>
            <a:r>
              <a:rPr lang="en-US" sz="900" dirty="0" smtClean="0"/>
              <a:t> de </a:t>
            </a:r>
            <a:r>
              <a:rPr lang="en-US" sz="900" dirty="0" err="1" smtClean="0"/>
              <a:t>Normalisation</a:t>
            </a:r>
            <a:r>
              <a:rPr lang="en-US" sz="900" dirty="0" smtClean="0"/>
              <a:t>  (CEN/TC 350) database</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sz="9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86DC0C28-8349-496A-96BD-28AE5CB8D9F5}" type="slidenum">
              <a:rPr lang="en-US" smtClean="0"/>
              <a:pPr/>
              <a:t>10</a:t>
            </a:fld>
            <a:endParaRPr lang="en-US"/>
          </a:p>
        </p:txBody>
      </p:sp>
    </p:spTree>
    <p:extLst>
      <p:ext uri="{BB962C8B-B14F-4D97-AF65-F5344CB8AC3E}">
        <p14:creationId xmlns:p14="http://schemas.microsoft.com/office/powerpoint/2010/main" val="37253068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*Suggestion based on interview</a:t>
            </a:r>
            <a:r>
              <a:rPr lang="en-US" baseline="0" dirty="0" smtClean="0"/>
              <a:t> conducted with development agent</a:t>
            </a:r>
            <a:endParaRPr lang="en-US" dirty="0"/>
          </a:p>
        </p:txBody>
      </p:sp>
      <p:sp>
        <p:nvSpPr>
          <p:cNvPr id="4" name="Slide Number Placeholder 3"/>
          <p:cNvSpPr>
            <a:spLocks noGrp="1"/>
          </p:cNvSpPr>
          <p:nvPr>
            <p:ph type="sldNum" sz="quarter" idx="10"/>
          </p:nvPr>
        </p:nvSpPr>
        <p:spPr/>
        <p:txBody>
          <a:bodyPr/>
          <a:lstStyle/>
          <a:p>
            <a:fld id="{86DC0C28-8349-496A-96BD-28AE5CB8D9F5}" type="slidenum">
              <a:rPr lang="en-US" smtClean="0"/>
              <a:pPr/>
              <a:t>11</a:t>
            </a:fld>
            <a:endParaRPr lang="en-US"/>
          </a:p>
        </p:txBody>
      </p:sp>
    </p:spTree>
    <p:extLst>
      <p:ext uri="{BB962C8B-B14F-4D97-AF65-F5344CB8AC3E}">
        <p14:creationId xmlns:p14="http://schemas.microsoft.com/office/powerpoint/2010/main" val="38901382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*Recommendation based on interview</a:t>
            </a:r>
            <a:r>
              <a:rPr lang="en-US" baseline="0" dirty="0" smtClean="0"/>
              <a:t> with development agent.</a:t>
            </a:r>
            <a:endParaRPr lang="en-US" dirty="0"/>
          </a:p>
        </p:txBody>
      </p:sp>
      <p:sp>
        <p:nvSpPr>
          <p:cNvPr id="4" name="Slide Number Placeholder 3"/>
          <p:cNvSpPr>
            <a:spLocks noGrp="1"/>
          </p:cNvSpPr>
          <p:nvPr>
            <p:ph type="sldNum" sz="quarter" idx="10"/>
          </p:nvPr>
        </p:nvSpPr>
        <p:spPr/>
        <p:txBody>
          <a:bodyPr/>
          <a:lstStyle/>
          <a:p>
            <a:fld id="{86DC0C28-8349-496A-96BD-28AE5CB8D9F5}" type="slidenum">
              <a:rPr lang="en-US" smtClean="0"/>
              <a:pPr/>
              <a:t>12</a:t>
            </a:fld>
            <a:endParaRPr lang="en-US"/>
          </a:p>
        </p:txBody>
      </p:sp>
    </p:spTree>
    <p:extLst>
      <p:ext uri="{BB962C8B-B14F-4D97-AF65-F5344CB8AC3E}">
        <p14:creationId xmlns:p14="http://schemas.microsoft.com/office/powerpoint/2010/main" val="3637723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34A128A-834C-4829-9ABB-8E06829EECED}" type="datetimeFigureOut">
              <a:rPr lang="en-US" smtClean="0"/>
              <a:pPr/>
              <a:t>4/24/2013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6A146B7-0434-4F81-9F78-9D3324774FD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34A128A-834C-4829-9ABB-8E06829EECED}" type="datetimeFigureOut">
              <a:rPr lang="en-US" smtClean="0"/>
              <a:pPr/>
              <a:t>4/24/2013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A146B7-0434-4F81-9F78-9D3324774FD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34A128A-834C-4829-9ABB-8E06829EECED}" type="datetimeFigureOut">
              <a:rPr lang="en-US" smtClean="0"/>
              <a:pPr/>
              <a:t>4/24/2013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A146B7-0434-4F81-9F78-9D3324774FD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34A128A-834C-4829-9ABB-8E06829EECED}" type="datetimeFigureOut">
              <a:rPr lang="en-US" smtClean="0"/>
              <a:pPr/>
              <a:t>4/24/2013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A146B7-0434-4F81-9F78-9D3324774FD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34A128A-834C-4829-9ABB-8E06829EECED}" type="datetimeFigureOut">
              <a:rPr lang="en-US" smtClean="0"/>
              <a:pPr/>
              <a:t>4/24/2013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A146B7-0434-4F81-9F78-9D3324774FD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34A128A-834C-4829-9ABB-8E06829EECED}" type="datetimeFigureOut">
              <a:rPr lang="en-US" smtClean="0"/>
              <a:pPr/>
              <a:t>4/24/2013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A146B7-0434-4F81-9F78-9D3324774FD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34A128A-834C-4829-9ABB-8E06829EECED}" type="datetimeFigureOut">
              <a:rPr lang="en-US" smtClean="0"/>
              <a:pPr/>
              <a:t>4/24/2013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A146B7-0434-4F81-9F78-9D3324774FD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34A128A-834C-4829-9ABB-8E06829EECED}" type="datetimeFigureOut">
              <a:rPr lang="en-US" smtClean="0"/>
              <a:pPr/>
              <a:t>4/24/2013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A146B7-0434-4F81-9F78-9D3324774FD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4A128A-834C-4829-9ABB-8E06829EECED}" type="datetimeFigureOut">
              <a:rPr lang="en-US" smtClean="0"/>
              <a:pPr/>
              <a:t>4/24/2013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A146B7-0434-4F81-9F78-9D3324774FD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34A128A-834C-4829-9ABB-8E06829EECED}" type="datetimeFigureOut">
              <a:rPr lang="en-US" smtClean="0"/>
              <a:pPr/>
              <a:t>4/24/2013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A146B7-0434-4F81-9F78-9D3324774FD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34A128A-834C-4829-9ABB-8E06829EECED}" type="datetimeFigureOut">
              <a:rPr lang="en-US" smtClean="0"/>
              <a:pPr/>
              <a:t>4/24/2013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6A146B7-0434-4F81-9F78-9D3324774FDC}"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34A128A-834C-4829-9ABB-8E06829EECED}" type="datetimeFigureOut">
              <a:rPr lang="en-US" smtClean="0"/>
              <a:pPr/>
              <a:t>4/24/2013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6A146B7-0434-4F81-9F78-9D3324774FDC}"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457200"/>
            <a:ext cx="7772400" cy="2514600"/>
          </a:xfrm>
        </p:spPr>
        <p:txBody>
          <a:bodyPr>
            <a:normAutofit fontScale="90000"/>
          </a:bodyPr>
          <a:lstStyle/>
          <a:p>
            <a:r>
              <a:rPr lang="en-US" dirty="0" smtClean="0"/>
              <a:t>Post Disaster Shelter and Energy Efficiency: </a:t>
            </a:r>
            <a:br>
              <a:rPr lang="en-US" dirty="0" smtClean="0"/>
            </a:br>
            <a:r>
              <a:rPr lang="en-US" dirty="0" smtClean="0"/>
              <a:t>A Scoping  </a:t>
            </a:r>
            <a:endParaRPr lang="en-US" dirty="0"/>
          </a:p>
        </p:txBody>
      </p:sp>
      <p:sp>
        <p:nvSpPr>
          <p:cNvPr id="3" name="Subtitle 2"/>
          <p:cNvSpPr>
            <a:spLocks noGrp="1"/>
          </p:cNvSpPr>
          <p:nvPr>
            <p:ph type="subTitle" idx="1"/>
          </p:nvPr>
        </p:nvSpPr>
        <p:spPr>
          <a:xfrm>
            <a:off x="1447800" y="3048000"/>
            <a:ext cx="6400800" cy="2133600"/>
          </a:xfrm>
        </p:spPr>
        <p:txBody>
          <a:bodyPr>
            <a:normAutofit fontScale="85000" lnSpcReduction="20000"/>
          </a:bodyPr>
          <a:lstStyle/>
          <a:p>
            <a:r>
              <a:rPr lang="en-US" dirty="0" err="1" smtClean="0"/>
              <a:t>ProAct</a:t>
            </a:r>
            <a:r>
              <a:rPr lang="en-US" dirty="0" smtClean="0"/>
              <a:t> Network and WWF/US</a:t>
            </a:r>
          </a:p>
          <a:p>
            <a:r>
              <a:rPr lang="en-US" dirty="0" smtClean="0"/>
              <a:t>Kelly</a:t>
            </a:r>
          </a:p>
          <a:p>
            <a:r>
              <a:rPr lang="en-US" dirty="0" smtClean="0"/>
              <a:t>Adele Billups</a:t>
            </a:r>
          </a:p>
          <a:p>
            <a:r>
              <a:rPr lang="en-US" dirty="0" smtClean="0"/>
              <a:t>Margaret Ledyard-Marks</a:t>
            </a:r>
          </a:p>
          <a:p>
            <a:r>
              <a:rPr lang="en-US" dirty="0" smtClean="0"/>
              <a:t>Anita Van Breda</a:t>
            </a:r>
          </a:p>
          <a:p>
            <a:r>
              <a:rPr lang="en-US" dirty="0" smtClean="0"/>
              <a:t>Jennifer Pepson</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04088"/>
            <a:ext cx="8229600" cy="591312"/>
          </a:xfrm>
        </p:spPr>
        <p:txBody>
          <a:bodyPr>
            <a:normAutofit fontScale="90000"/>
          </a:bodyPr>
          <a:lstStyle/>
          <a:p>
            <a:r>
              <a:rPr lang="en-US" dirty="0" smtClean="0"/>
              <a:t>What We Know</a:t>
            </a:r>
            <a:endParaRPr lang="en-US" dirty="0"/>
          </a:p>
        </p:txBody>
      </p:sp>
      <p:sp>
        <p:nvSpPr>
          <p:cNvPr id="2" name="Content Placeholder 1"/>
          <p:cNvSpPr>
            <a:spLocks noGrp="1"/>
          </p:cNvSpPr>
          <p:nvPr>
            <p:ph idx="1"/>
          </p:nvPr>
        </p:nvSpPr>
        <p:spPr>
          <a:xfrm>
            <a:off x="380999" y="1295401"/>
            <a:ext cx="8407893" cy="5105400"/>
          </a:xfrm>
        </p:spPr>
        <p:txBody>
          <a:bodyPr>
            <a:normAutofit fontScale="92500" lnSpcReduction="20000"/>
          </a:bodyPr>
          <a:lstStyle/>
          <a:p>
            <a:pPr marL="45720" indent="0">
              <a:buNone/>
            </a:pPr>
            <a:r>
              <a:rPr lang="en-US" b="1" dirty="0" smtClean="0"/>
              <a:t>Life Cycle Analysis (LCA): </a:t>
            </a:r>
          </a:p>
          <a:p>
            <a:r>
              <a:rPr lang="en-US" dirty="0" smtClean="0"/>
              <a:t>Used for: environmental regulations, green building standards, retrofitting, energy efficiency (</a:t>
            </a:r>
            <a:r>
              <a:rPr lang="en-US" dirty="0"/>
              <a:t>ISO 2012</a:t>
            </a:r>
            <a:r>
              <a:rPr lang="en-US" dirty="0" smtClean="0"/>
              <a:t>).</a:t>
            </a:r>
          </a:p>
          <a:p>
            <a:endParaRPr lang="en-US" sz="800" dirty="0"/>
          </a:p>
          <a:p>
            <a:r>
              <a:rPr lang="en-US" b="1" dirty="0" smtClean="0"/>
              <a:t>LCA databases:</a:t>
            </a:r>
          </a:p>
          <a:p>
            <a:pPr lvl="1"/>
            <a:r>
              <a:rPr lang="en-US" dirty="0" smtClean="0"/>
              <a:t>U.S. Life Cycle Inventory Database, The </a:t>
            </a:r>
            <a:r>
              <a:rPr lang="en-US" dirty="0"/>
              <a:t>Inventory of Carbon &amp; Energy (</a:t>
            </a:r>
            <a:r>
              <a:rPr lang="en-US" dirty="0" smtClean="0"/>
              <a:t>ICE),</a:t>
            </a:r>
            <a:r>
              <a:rPr lang="en-US" baseline="30000" dirty="0" smtClean="0"/>
              <a:t>1 </a:t>
            </a:r>
            <a:r>
              <a:rPr lang="en-US" dirty="0" smtClean="0"/>
              <a:t>(</a:t>
            </a:r>
            <a:r>
              <a:rPr lang="en-US" dirty="0"/>
              <a:t>ISO/TC 207) database </a:t>
            </a:r>
            <a:r>
              <a:rPr lang="en-US" dirty="0" smtClean="0"/>
              <a:t>collaborating with CEN/TC 350)</a:t>
            </a:r>
            <a:r>
              <a:rPr lang="en-US" baseline="30000" dirty="0" smtClean="0"/>
              <a:t>2</a:t>
            </a:r>
            <a:endParaRPr lang="en-US" dirty="0" smtClean="0"/>
          </a:p>
          <a:p>
            <a:endParaRPr lang="en-US" sz="800" dirty="0"/>
          </a:p>
          <a:p>
            <a:r>
              <a:rPr lang="en-US" b="1" dirty="0" smtClean="0"/>
              <a:t>Tools/Models</a:t>
            </a:r>
            <a:r>
              <a:rPr lang="en-US" dirty="0" smtClean="0"/>
              <a:t> to calculate embodied energy</a:t>
            </a:r>
          </a:p>
          <a:p>
            <a:pPr lvl="1"/>
            <a:r>
              <a:rPr lang="en-US" dirty="0"/>
              <a:t>Economic Input-Output Life Cycle Analysis (EIO/ LCA</a:t>
            </a:r>
            <a:r>
              <a:rPr lang="en-US" dirty="0" smtClean="0"/>
              <a:t>), BRE’s </a:t>
            </a:r>
            <a:r>
              <a:rPr lang="en-US" dirty="0"/>
              <a:t>ENVEST software- </a:t>
            </a:r>
            <a:r>
              <a:rPr lang="en-US" dirty="0" smtClean="0"/>
              <a:t>ENVEST, IMPACT, BLP Whole Life Cost Tool</a:t>
            </a:r>
            <a:endParaRPr lang="en-US" dirty="0"/>
          </a:p>
          <a:p>
            <a:endParaRPr lang="en-US" sz="800" dirty="0" smtClean="0"/>
          </a:p>
          <a:p>
            <a:r>
              <a:rPr lang="en-US" b="1" dirty="0" smtClean="0"/>
              <a:t>Policies: </a:t>
            </a:r>
            <a:r>
              <a:rPr lang="en-US" dirty="0" smtClean="0"/>
              <a:t>Efforts to incorporate LCA into development:</a:t>
            </a:r>
          </a:p>
          <a:p>
            <a:pPr lvl="1"/>
            <a:r>
              <a:rPr lang="en-US" dirty="0" smtClean="0"/>
              <a:t>Collaborative effort of GRRT (Module 5), UNEP with ISO, USAID, ICRC, WTO. World Economic Forum, World Business Council for Sustainable Development</a:t>
            </a:r>
          </a:p>
        </p:txBody>
      </p:sp>
    </p:spTree>
    <p:extLst>
      <p:ext uri="{BB962C8B-B14F-4D97-AF65-F5344CB8AC3E}">
        <p14:creationId xmlns:p14="http://schemas.microsoft.com/office/powerpoint/2010/main" val="14714210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04088"/>
            <a:ext cx="8229600" cy="743712"/>
          </a:xfrm>
        </p:spPr>
        <p:txBody>
          <a:bodyPr>
            <a:normAutofit fontScale="90000"/>
          </a:bodyPr>
          <a:lstStyle/>
          <a:p>
            <a:r>
              <a:rPr lang="en-US" dirty="0" smtClean="0"/>
              <a:t>What We Don’t Know</a:t>
            </a:r>
            <a:endParaRPr lang="en-US" dirty="0"/>
          </a:p>
        </p:txBody>
      </p:sp>
      <p:sp>
        <p:nvSpPr>
          <p:cNvPr id="2" name="Content Placeholder 1"/>
          <p:cNvSpPr>
            <a:spLocks noGrp="1"/>
          </p:cNvSpPr>
          <p:nvPr>
            <p:ph idx="1"/>
          </p:nvPr>
        </p:nvSpPr>
        <p:spPr>
          <a:xfrm>
            <a:off x="380999" y="1719071"/>
            <a:ext cx="8407893" cy="4529330"/>
          </a:xfrm>
        </p:spPr>
        <p:txBody>
          <a:bodyPr>
            <a:normAutofit fontScale="92500" lnSpcReduction="20000"/>
          </a:bodyPr>
          <a:lstStyle/>
          <a:p>
            <a:r>
              <a:rPr lang="en-US" dirty="0" smtClean="0"/>
              <a:t>LCA lacks </a:t>
            </a:r>
            <a:r>
              <a:rPr lang="en-US" dirty="0"/>
              <a:t>uniform </a:t>
            </a:r>
            <a:r>
              <a:rPr lang="en-US" dirty="0" smtClean="0"/>
              <a:t>definition/methodology</a:t>
            </a:r>
            <a:r>
              <a:rPr lang="en-US" dirty="0"/>
              <a:t>, incomplete databases, lack of </a:t>
            </a:r>
            <a:r>
              <a:rPr lang="en-US" dirty="0" smtClean="0"/>
              <a:t>public awareness</a:t>
            </a:r>
          </a:p>
          <a:p>
            <a:endParaRPr lang="en-US" sz="800" dirty="0"/>
          </a:p>
          <a:p>
            <a:pPr lvl="0"/>
            <a:r>
              <a:rPr lang="en-US" dirty="0" smtClean="0"/>
              <a:t>Application of EE methodologies in </a:t>
            </a:r>
            <a:r>
              <a:rPr lang="en-US" dirty="0"/>
              <a:t>humanitarian </a:t>
            </a:r>
            <a:r>
              <a:rPr lang="en-US" dirty="0" smtClean="0"/>
              <a:t>assistance, i.e., construction </a:t>
            </a:r>
            <a:r>
              <a:rPr lang="en-US" dirty="0"/>
              <a:t>process, </a:t>
            </a:r>
            <a:r>
              <a:rPr lang="en-US" dirty="0" smtClean="0"/>
              <a:t>procurement</a:t>
            </a:r>
            <a:r>
              <a:rPr lang="en-US" dirty="0"/>
              <a:t>, on the </a:t>
            </a:r>
            <a:r>
              <a:rPr lang="en-US" dirty="0" smtClean="0"/>
              <a:t>ground</a:t>
            </a:r>
          </a:p>
          <a:p>
            <a:pPr lvl="0"/>
            <a:endParaRPr lang="en-US" sz="800" dirty="0"/>
          </a:p>
          <a:p>
            <a:pPr lvl="0"/>
            <a:r>
              <a:rPr lang="en-US" dirty="0" smtClean="0"/>
              <a:t>Potential as tool for cost-benefit analysis, i.e. CEN’s life-cycle costing for procurement.</a:t>
            </a:r>
          </a:p>
          <a:p>
            <a:pPr lvl="0"/>
            <a:endParaRPr lang="en-US" sz="800" dirty="0"/>
          </a:p>
          <a:p>
            <a:pPr lvl="0"/>
            <a:r>
              <a:rPr lang="en-US" dirty="0" smtClean="0"/>
              <a:t>Ambiguity over EE: how is EE perceived in the field humanitarian assistance? environmental </a:t>
            </a:r>
            <a:r>
              <a:rPr lang="en-US" dirty="0" err="1" smtClean="0"/>
              <a:t>vrs</a:t>
            </a:r>
            <a:r>
              <a:rPr lang="en-US" dirty="0" smtClean="0"/>
              <a:t> economic </a:t>
            </a:r>
          </a:p>
          <a:p>
            <a:pPr lvl="0"/>
            <a:endParaRPr lang="en-US" sz="800" dirty="0" smtClean="0"/>
          </a:p>
          <a:p>
            <a:pPr lvl="0"/>
            <a:r>
              <a:rPr lang="en-US" dirty="0" smtClean="0"/>
              <a:t>Social perceptions: holistic approaches </a:t>
            </a:r>
            <a:r>
              <a:rPr lang="en-US" dirty="0" err="1" smtClean="0"/>
              <a:t>vrs</a:t>
            </a:r>
            <a:r>
              <a:rPr lang="en-US" dirty="0" smtClean="0"/>
              <a:t> perceptions of modernity (</a:t>
            </a:r>
            <a:r>
              <a:rPr lang="en-US" sz="2200" dirty="0" smtClean="0"/>
              <a:t>“build back better” issue</a:t>
            </a:r>
            <a:r>
              <a:rPr lang="en-US" dirty="0" smtClean="0"/>
              <a:t>)</a:t>
            </a:r>
          </a:p>
          <a:p>
            <a:pPr lvl="0"/>
            <a:endParaRPr lang="en-US" sz="800" dirty="0"/>
          </a:p>
          <a:p>
            <a:pPr lvl="0"/>
            <a:r>
              <a:rPr lang="en-US" dirty="0" smtClean="0"/>
              <a:t>Sustainability: advanced technology, imported material</a:t>
            </a:r>
            <a:endParaRPr lang="en-US" dirty="0"/>
          </a:p>
          <a:p>
            <a:pPr marL="45720" lvl="0" indent="0">
              <a:buNone/>
            </a:pPr>
            <a:endParaRPr lang="en-US" dirty="0"/>
          </a:p>
        </p:txBody>
      </p:sp>
    </p:spTree>
    <p:extLst>
      <p:ext uri="{BB962C8B-B14F-4D97-AF65-F5344CB8AC3E}">
        <p14:creationId xmlns:p14="http://schemas.microsoft.com/office/powerpoint/2010/main" val="11637605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704088"/>
            <a:ext cx="8229600" cy="743712"/>
          </a:xfrm>
        </p:spPr>
        <p:txBody>
          <a:bodyPr>
            <a:normAutofit fontScale="90000"/>
          </a:bodyPr>
          <a:lstStyle/>
          <a:p>
            <a:r>
              <a:rPr lang="en-US" dirty="0" smtClean="0"/>
              <a:t>Future Action/Recommendations</a:t>
            </a:r>
            <a:endParaRPr lang="en-US" dirty="0"/>
          </a:p>
        </p:txBody>
      </p:sp>
      <p:sp>
        <p:nvSpPr>
          <p:cNvPr id="2" name="Content Placeholder 1"/>
          <p:cNvSpPr>
            <a:spLocks noGrp="1"/>
          </p:cNvSpPr>
          <p:nvPr>
            <p:ph idx="1"/>
          </p:nvPr>
        </p:nvSpPr>
        <p:spPr>
          <a:xfrm>
            <a:off x="457200" y="1447800"/>
            <a:ext cx="8229600" cy="4876800"/>
          </a:xfrm>
        </p:spPr>
        <p:txBody>
          <a:bodyPr>
            <a:noAutofit/>
          </a:bodyPr>
          <a:lstStyle/>
          <a:p>
            <a:r>
              <a:rPr lang="en-US" sz="2200" dirty="0">
                <a:cs typeface="Arial" pitchFamily="34" charset="0"/>
              </a:rPr>
              <a:t>Increase awareness of incorporating energy-efficient guidelines in 1-2 leaflets during humanitarian assistant conferences, meetings, technical exchanges/ trainings, etc.*</a:t>
            </a:r>
          </a:p>
          <a:p>
            <a:r>
              <a:rPr lang="en-US" sz="2200" dirty="0" smtClean="0">
                <a:cs typeface="Arial" pitchFamily="34" charset="0"/>
              </a:rPr>
              <a:t>Energy audits of humanitarian response to identify most energy intensive aspects </a:t>
            </a:r>
          </a:p>
          <a:p>
            <a:r>
              <a:rPr lang="en-US" sz="2200" dirty="0" smtClean="0">
                <a:cs typeface="Arial" pitchFamily="34" charset="0"/>
              </a:rPr>
              <a:t>Conduct studies on feasible responses </a:t>
            </a:r>
          </a:p>
          <a:p>
            <a:r>
              <a:rPr lang="en-US" sz="2200" dirty="0" smtClean="0">
                <a:cs typeface="Arial" pitchFamily="34" charset="0"/>
              </a:rPr>
              <a:t>Encourage role of energy-efficiency in mitigating environmental impact, i.e. IFRC, UNHCR, WFP/DHL</a:t>
            </a:r>
          </a:p>
          <a:p>
            <a:r>
              <a:rPr lang="en-US" sz="2200" dirty="0" smtClean="0">
                <a:cs typeface="Arial" pitchFamily="34" charset="0"/>
              </a:rPr>
              <a:t>Policies and tools exists but a need for specific energy-efficient policies pertaining to emergency assistance.</a:t>
            </a:r>
          </a:p>
          <a:p>
            <a:r>
              <a:rPr lang="en-US" sz="2200" dirty="0" smtClean="0">
                <a:cs typeface="Arial" pitchFamily="34" charset="0"/>
              </a:rPr>
              <a:t>Stock-piles of energy efficient NFIs, transportation, standardized catalogues of vetted choices, field agent training</a:t>
            </a:r>
            <a:endParaRPr lang="en-US" sz="2200" dirty="0">
              <a:cs typeface="Arial" pitchFamily="34" charset="0"/>
            </a:endParaRPr>
          </a:p>
        </p:txBody>
      </p:sp>
    </p:spTree>
    <p:extLst>
      <p:ext uri="{BB962C8B-B14F-4D97-AF65-F5344CB8AC3E}">
        <p14:creationId xmlns:p14="http://schemas.microsoft.com/office/powerpoint/2010/main" val="42757304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lstStyle/>
          <a:p>
            <a:r>
              <a:rPr lang="en-US" dirty="0" smtClean="0"/>
              <a:t>Need to clarify what is </a:t>
            </a:r>
            <a:r>
              <a:rPr lang="en-US" i="1" dirty="0" smtClean="0"/>
              <a:t>energy efficiency </a:t>
            </a:r>
          </a:p>
          <a:p>
            <a:r>
              <a:rPr lang="en-US" dirty="0" smtClean="0"/>
              <a:t>Lots of entry points</a:t>
            </a:r>
          </a:p>
          <a:p>
            <a:r>
              <a:rPr lang="en-US" dirty="0" smtClean="0"/>
              <a:t>Develop community of practice, common tools, </a:t>
            </a:r>
            <a:r>
              <a:rPr lang="en-US" b="1" u="sng" dirty="0" smtClean="0"/>
              <a:t>and</a:t>
            </a:r>
            <a:r>
              <a:rPr lang="en-US" dirty="0" smtClean="0"/>
              <a:t> evidence of success (case studies)</a:t>
            </a:r>
          </a:p>
          <a:p>
            <a:r>
              <a:rPr lang="en-US" dirty="0" smtClean="0"/>
              <a:t>Focus on energy efficiency from a financial perspective: it is more financially efficient: more done, better, and more sustainably</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457200"/>
            <a:ext cx="7772400" cy="2514600"/>
          </a:xfrm>
        </p:spPr>
        <p:txBody>
          <a:bodyPr>
            <a:normAutofit fontScale="90000"/>
          </a:bodyPr>
          <a:lstStyle/>
          <a:p>
            <a:r>
              <a:rPr lang="en-US" dirty="0" smtClean="0"/>
              <a:t>Post Disaster Shelter and Energy Efficiency: </a:t>
            </a:r>
            <a:br>
              <a:rPr lang="en-US" dirty="0" smtClean="0"/>
            </a:br>
            <a:r>
              <a:rPr lang="en-US" dirty="0" smtClean="0"/>
              <a:t>A Scoping  </a:t>
            </a:r>
            <a:endParaRPr lang="en-US" dirty="0"/>
          </a:p>
        </p:txBody>
      </p:sp>
      <p:sp>
        <p:nvSpPr>
          <p:cNvPr id="3" name="Subtitle 2"/>
          <p:cNvSpPr>
            <a:spLocks noGrp="1"/>
          </p:cNvSpPr>
          <p:nvPr>
            <p:ph type="subTitle" idx="1"/>
          </p:nvPr>
        </p:nvSpPr>
        <p:spPr>
          <a:xfrm>
            <a:off x="1447800" y="3276600"/>
            <a:ext cx="6400800" cy="3048000"/>
          </a:xfrm>
        </p:spPr>
        <p:txBody>
          <a:bodyPr>
            <a:normAutofit fontScale="92500" lnSpcReduction="20000"/>
          </a:bodyPr>
          <a:lstStyle/>
          <a:p>
            <a:pPr algn="ctr"/>
            <a:r>
              <a:rPr lang="en-US" dirty="0" err="1" smtClean="0"/>
              <a:t>ProAct</a:t>
            </a:r>
            <a:r>
              <a:rPr lang="en-US" dirty="0" smtClean="0"/>
              <a:t> Network and WWF/US</a:t>
            </a:r>
          </a:p>
          <a:p>
            <a:pPr algn="ctr"/>
            <a:r>
              <a:rPr lang="en-US" dirty="0" smtClean="0"/>
              <a:t>Adele Billups</a:t>
            </a:r>
          </a:p>
          <a:p>
            <a:pPr algn="ctr"/>
            <a:r>
              <a:rPr lang="en-US" dirty="0" smtClean="0"/>
              <a:t>C. Kelly</a:t>
            </a:r>
          </a:p>
          <a:p>
            <a:pPr algn="ctr"/>
            <a:r>
              <a:rPr lang="en-US" dirty="0" smtClean="0"/>
              <a:t>Margaret Ledyard-Marks</a:t>
            </a:r>
          </a:p>
          <a:p>
            <a:pPr algn="ctr"/>
            <a:r>
              <a:rPr lang="en-US" dirty="0" smtClean="0"/>
              <a:t>Anita Van Breda</a:t>
            </a:r>
          </a:p>
          <a:p>
            <a:pPr algn="ctr"/>
            <a:r>
              <a:rPr lang="en-US" dirty="0" smtClean="0"/>
              <a:t>Jennifer Pepson</a:t>
            </a:r>
          </a:p>
          <a:p>
            <a:pPr algn="ctr"/>
            <a:endParaRPr lang="en-US" dirty="0" smtClean="0"/>
          </a:p>
          <a:p>
            <a:pPr algn="l"/>
            <a:r>
              <a:rPr lang="en-US" dirty="0" smtClean="0"/>
              <a:t>Contact: disasterkell@yahoo.com</a:t>
            </a:r>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fontScale="90000"/>
          </a:bodyPr>
          <a:lstStyle/>
          <a:p>
            <a:r>
              <a:rPr lang="en-US" dirty="0" smtClean="0"/>
              <a:t>Background</a:t>
            </a:r>
            <a:endParaRPr lang="en-US" dirty="0"/>
          </a:p>
        </p:txBody>
      </p:sp>
      <p:sp>
        <p:nvSpPr>
          <p:cNvPr id="3" name="Content Placeholder 2"/>
          <p:cNvSpPr>
            <a:spLocks noGrp="1"/>
          </p:cNvSpPr>
          <p:nvPr>
            <p:ph idx="1"/>
          </p:nvPr>
        </p:nvSpPr>
        <p:spPr>
          <a:xfrm>
            <a:off x="457200" y="1371600"/>
            <a:ext cx="8229600" cy="4953000"/>
          </a:xfrm>
        </p:spPr>
        <p:txBody>
          <a:bodyPr>
            <a:noAutofit/>
          </a:bodyPr>
          <a:lstStyle/>
          <a:p>
            <a:r>
              <a:rPr lang="en-US" sz="2800" dirty="0" smtClean="0"/>
              <a:t>Significant effort and funds put into shelter after disaster</a:t>
            </a:r>
          </a:p>
          <a:p>
            <a:r>
              <a:rPr lang="en-US" sz="2800" dirty="0" smtClean="0"/>
              <a:t>Many shelter issues relate to energy</a:t>
            </a:r>
          </a:p>
          <a:p>
            <a:r>
              <a:rPr lang="en-US" sz="2800" dirty="0" smtClean="0"/>
              <a:t>Options to improve shelter energy efficiency exist </a:t>
            </a:r>
          </a:p>
          <a:p>
            <a:r>
              <a:rPr lang="en-US" sz="2800" dirty="0" smtClean="0"/>
              <a:t>But – focus on rebuilding quickly doesn’t allow designers, managers or beneficiaries identify and incorporate energy efficiency into post disaster shelter</a:t>
            </a:r>
          </a:p>
          <a:p>
            <a:r>
              <a:rPr lang="en-US" sz="2800" dirty="0" smtClean="0"/>
              <a:t>Working group under the Environment Community of Practice, Global Shelter Cluster</a:t>
            </a:r>
          </a:p>
          <a:p>
            <a:endParaRPr lang="en-US" sz="28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 Scoping Exercise</a:t>
            </a:r>
            <a:endParaRPr lang="en-US" dirty="0"/>
          </a:p>
        </p:txBody>
      </p:sp>
      <p:sp>
        <p:nvSpPr>
          <p:cNvPr id="3" name="Content Placeholder 2"/>
          <p:cNvSpPr>
            <a:spLocks noGrp="1"/>
          </p:cNvSpPr>
          <p:nvPr>
            <p:ph idx="1"/>
          </p:nvPr>
        </p:nvSpPr>
        <p:spPr/>
        <p:txBody>
          <a:bodyPr>
            <a:normAutofit/>
          </a:bodyPr>
          <a:lstStyle/>
          <a:p>
            <a:pPr>
              <a:buNone/>
            </a:pPr>
            <a:r>
              <a:rPr lang="en-US" b="1" dirty="0" smtClean="0"/>
              <a:t>To </a:t>
            </a:r>
            <a:r>
              <a:rPr lang="en-US" dirty="0" smtClean="0"/>
              <a:t>identify current best practice and guidance on energy efficient construction, including the production, sourcing, transport, stockpiling and use of construction materials and methods</a:t>
            </a:r>
          </a:p>
          <a:p>
            <a:pPr>
              <a:buNone/>
            </a:pPr>
            <a:endParaRPr lang="en-US" dirty="0" smtClean="0"/>
          </a:p>
          <a:p>
            <a:pPr>
              <a:buNone/>
            </a:pPr>
            <a:r>
              <a:rPr lang="en-US" dirty="0" smtClean="0"/>
              <a:t>It is </a:t>
            </a:r>
            <a:r>
              <a:rPr lang="en-US" i="1" u="sng" dirty="0" smtClean="0"/>
              <a:t>only</a:t>
            </a:r>
            <a:r>
              <a:rPr lang="en-US" dirty="0" smtClean="0"/>
              <a:t> a scoping – expect and welcome additional information and inputs </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Presentation:</a:t>
            </a:r>
            <a:endParaRPr lang="en-US" dirty="0"/>
          </a:p>
        </p:txBody>
      </p:sp>
      <p:sp>
        <p:nvSpPr>
          <p:cNvPr id="3" name="Content Placeholder 2"/>
          <p:cNvSpPr>
            <a:spLocks noGrp="1"/>
          </p:cNvSpPr>
          <p:nvPr>
            <p:ph idx="1"/>
          </p:nvPr>
        </p:nvSpPr>
        <p:spPr/>
        <p:txBody>
          <a:bodyPr>
            <a:normAutofit/>
          </a:bodyPr>
          <a:lstStyle/>
          <a:p>
            <a:r>
              <a:rPr lang="en-US" sz="2800" dirty="0" smtClean="0"/>
              <a:t>Introduction</a:t>
            </a:r>
          </a:p>
          <a:p>
            <a:r>
              <a:rPr lang="en-US" sz="2800" u="sng" dirty="0" smtClean="0"/>
              <a:t>Energy Efficiency – Approaches and Experience</a:t>
            </a:r>
            <a:r>
              <a:rPr lang="en-US" sz="2800" dirty="0" smtClean="0"/>
              <a:t> – Margaret Ledyard-Marks</a:t>
            </a:r>
          </a:p>
          <a:p>
            <a:r>
              <a:rPr lang="en-US" sz="2800" u="sng" dirty="0" smtClean="0"/>
              <a:t>Life Cycle Analysis</a:t>
            </a:r>
            <a:r>
              <a:rPr lang="en-US" sz="2800" dirty="0" smtClean="0"/>
              <a:t> – Adele Billups</a:t>
            </a:r>
          </a:p>
          <a:p>
            <a:r>
              <a:rPr lang="en-US" sz="2800" dirty="0" smtClean="0"/>
              <a:t>Questions, Comments, Next steps </a:t>
            </a:r>
            <a:endParaRPr lang="en-US"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1219200"/>
            <a:ext cx="8305800" cy="3505200"/>
          </a:xfrm>
        </p:spPr>
        <p:txBody>
          <a:bodyPr>
            <a:normAutofit fontScale="90000"/>
          </a:bodyPr>
          <a:lstStyle/>
          <a:p>
            <a:pPr algn="ctr"/>
            <a:r>
              <a:rPr lang="en-US" sz="5400" dirty="0" smtClean="0"/>
              <a:t>Energy Efficiency – Approaches and Experience </a:t>
            </a:r>
            <a:br>
              <a:rPr lang="en-US" sz="5400" dirty="0" smtClean="0"/>
            </a:br>
            <a:r>
              <a:rPr lang="en-US" sz="5400" dirty="0" smtClean="0"/>
              <a:t/>
            </a:r>
            <a:br>
              <a:rPr lang="en-US" sz="5400" dirty="0" smtClean="0"/>
            </a:br>
            <a:r>
              <a:rPr lang="en-US" sz="4000" dirty="0" smtClean="0"/>
              <a:t>Margaret Ledyard-Marks</a:t>
            </a:r>
            <a:r>
              <a:rPr lang="en-US" sz="5400" dirty="0" smtClean="0"/>
              <a:t/>
            </a:r>
            <a:br>
              <a:rPr lang="en-US" sz="5400" dirty="0" smtClean="0"/>
            </a:b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2456" y="381000"/>
            <a:ext cx="7024744" cy="990600"/>
          </a:xfrm>
        </p:spPr>
        <p:txBody>
          <a:bodyPr/>
          <a:lstStyle/>
          <a:p>
            <a:r>
              <a:rPr lang="en-US" dirty="0" smtClean="0"/>
              <a:t>What We Know</a:t>
            </a:r>
            <a:endParaRPr lang="en-US" dirty="0"/>
          </a:p>
        </p:txBody>
      </p:sp>
      <p:sp>
        <p:nvSpPr>
          <p:cNvPr id="3" name="Content Placeholder 2"/>
          <p:cNvSpPr>
            <a:spLocks noGrp="1"/>
          </p:cNvSpPr>
          <p:nvPr>
            <p:ph idx="1"/>
          </p:nvPr>
        </p:nvSpPr>
        <p:spPr>
          <a:xfrm>
            <a:off x="457200" y="1447800"/>
            <a:ext cx="8229600" cy="5410200"/>
          </a:xfrm>
        </p:spPr>
        <p:txBody>
          <a:bodyPr>
            <a:normAutofit/>
          </a:bodyPr>
          <a:lstStyle/>
          <a:p>
            <a:pPr>
              <a:spcAft>
                <a:spcPts val="600"/>
              </a:spcAft>
            </a:pPr>
            <a:r>
              <a:rPr lang="en-US" sz="2400" dirty="0">
                <a:cs typeface="Arial" pitchFamily="34" charset="0"/>
              </a:rPr>
              <a:t>EE is mostly a byproduct of post-disaster shelter </a:t>
            </a:r>
            <a:r>
              <a:rPr lang="en-US" sz="2400" dirty="0" smtClean="0">
                <a:cs typeface="Arial" pitchFamily="34" charset="0"/>
              </a:rPr>
              <a:t>construction </a:t>
            </a:r>
            <a:r>
              <a:rPr lang="en-US" sz="2400" dirty="0">
                <a:cs typeface="Arial" pitchFamily="34" charset="0"/>
              </a:rPr>
              <a:t>and not a primary </a:t>
            </a:r>
            <a:r>
              <a:rPr lang="en-US" sz="2400" dirty="0" smtClean="0">
                <a:cs typeface="Arial" pitchFamily="34" charset="0"/>
              </a:rPr>
              <a:t>goal</a:t>
            </a:r>
          </a:p>
          <a:p>
            <a:r>
              <a:rPr lang="en-US" sz="2400" dirty="0" smtClean="0">
                <a:cs typeface="Arial" pitchFamily="34" charset="0"/>
              </a:rPr>
              <a:t>No/low cost techniques to achieve energy efficient shelter</a:t>
            </a:r>
          </a:p>
          <a:p>
            <a:pPr lvl="1"/>
            <a:r>
              <a:rPr lang="en-US" dirty="0" smtClean="0">
                <a:cs typeface="Arial" pitchFamily="34" charset="0"/>
              </a:rPr>
              <a:t>Earthen walls with lime base in lieu of concrete</a:t>
            </a:r>
          </a:p>
          <a:p>
            <a:pPr lvl="1"/>
            <a:r>
              <a:rPr lang="en-US" dirty="0" smtClean="0">
                <a:cs typeface="Arial" pitchFamily="34" charset="0"/>
              </a:rPr>
              <a:t>Increase thermal mass and roof overhangs</a:t>
            </a:r>
          </a:p>
          <a:p>
            <a:pPr lvl="1"/>
            <a:r>
              <a:rPr lang="en-US" dirty="0" smtClean="0">
                <a:cs typeface="Arial" pitchFamily="34" charset="0"/>
              </a:rPr>
              <a:t>Build efficient brick kilns</a:t>
            </a:r>
          </a:p>
          <a:p>
            <a:pPr lvl="1">
              <a:spcAft>
                <a:spcPts val="600"/>
              </a:spcAft>
            </a:pPr>
            <a:r>
              <a:rPr lang="en-US" dirty="0">
                <a:cs typeface="Arial" pitchFamily="34" charset="0"/>
              </a:rPr>
              <a:t>C</a:t>
            </a:r>
            <a:r>
              <a:rPr lang="en-US" dirty="0" smtClean="0">
                <a:cs typeface="Arial" pitchFamily="34" charset="0"/>
              </a:rPr>
              <a:t>ontext-sensitive</a:t>
            </a:r>
          </a:p>
          <a:p>
            <a:pPr>
              <a:spcAft>
                <a:spcPts val="600"/>
              </a:spcAft>
            </a:pPr>
            <a:r>
              <a:rPr lang="en-US" sz="2400" dirty="0" smtClean="0">
                <a:cs typeface="Arial" pitchFamily="34" charset="0"/>
              </a:rPr>
              <a:t>Partnerships </a:t>
            </a:r>
            <a:r>
              <a:rPr lang="en-US" sz="2400" dirty="0">
                <a:cs typeface="Arial" pitchFamily="34" charset="0"/>
              </a:rPr>
              <a:t>with local NGOs and </a:t>
            </a:r>
            <a:r>
              <a:rPr lang="en-US" sz="2400" dirty="0" smtClean="0">
                <a:cs typeface="Arial" pitchFamily="34" charset="0"/>
              </a:rPr>
              <a:t>organizations with a  focus on energy efficiency generally leads to long-term savings, ex: DFID shelter program in Pakistan</a:t>
            </a:r>
          </a:p>
          <a:p>
            <a:r>
              <a:rPr lang="en-US" sz="2400" dirty="0" smtClean="0">
                <a:cs typeface="Arial" pitchFamily="34" charset="0"/>
              </a:rPr>
              <a:t>IFRC developing a tool on energy consumption and demand/supply</a:t>
            </a:r>
            <a:endParaRPr lang="en-US" sz="2400" dirty="0">
              <a:cs typeface="Arial" pitchFamily="34" charset="0"/>
            </a:endParaRPr>
          </a:p>
        </p:txBody>
      </p:sp>
    </p:spTree>
    <p:extLst>
      <p:ext uri="{BB962C8B-B14F-4D97-AF65-F5344CB8AC3E}">
        <p14:creationId xmlns:p14="http://schemas.microsoft.com/office/powerpoint/2010/main" val="41430501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2456" y="381000"/>
            <a:ext cx="7024744" cy="990600"/>
          </a:xfrm>
        </p:spPr>
        <p:txBody>
          <a:bodyPr/>
          <a:lstStyle/>
          <a:p>
            <a:r>
              <a:rPr lang="en-US" dirty="0" smtClean="0"/>
              <a:t>What We Don’t Know</a:t>
            </a:r>
            <a:endParaRPr lang="en-US" dirty="0"/>
          </a:p>
        </p:txBody>
      </p:sp>
      <p:sp>
        <p:nvSpPr>
          <p:cNvPr id="3" name="Content Placeholder 2"/>
          <p:cNvSpPr>
            <a:spLocks noGrp="1"/>
          </p:cNvSpPr>
          <p:nvPr>
            <p:ph idx="1"/>
          </p:nvPr>
        </p:nvSpPr>
        <p:spPr>
          <a:xfrm>
            <a:off x="533400" y="1447800"/>
            <a:ext cx="8229600" cy="5181600"/>
          </a:xfrm>
        </p:spPr>
        <p:txBody>
          <a:bodyPr>
            <a:noAutofit/>
          </a:bodyPr>
          <a:lstStyle/>
          <a:p>
            <a:r>
              <a:rPr lang="en-US" sz="2400" dirty="0" smtClean="0"/>
              <a:t>A better understanding of the tradeoffs</a:t>
            </a:r>
          </a:p>
          <a:p>
            <a:pPr lvl="1"/>
            <a:r>
              <a:rPr lang="en-US" dirty="0"/>
              <a:t>Following BREEAM or LEED criteria?</a:t>
            </a:r>
          </a:p>
          <a:p>
            <a:pPr lvl="1"/>
            <a:r>
              <a:rPr lang="en-US" dirty="0" smtClean="0"/>
              <a:t>EE </a:t>
            </a:r>
            <a:r>
              <a:rPr lang="en-US" dirty="0" smtClean="0"/>
              <a:t>building orientation </a:t>
            </a:r>
            <a:r>
              <a:rPr lang="en-US" dirty="0" err="1" smtClean="0"/>
              <a:t>vs</a:t>
            </a:r>
            <a:r>
              <a:rPr lang="en-US" dirty="0" smtClean="0"/>
              <a:t> organic community structure</a:t>
            </a:r>
          </a:p>
          <a:p>
            <a:r>
              <a:rPr lang="en-US" sz="2400" dirty="0" smtClean="0"/>
              <a:t>Case </a:t>
            </a:r>
            <a:r>
              <a:rPr lang="en-US" sz="2400" dirty="0" smtClean="0"/>
              <a:t>studies to demonstrate EE can be practical in post-disaster shelter</a:t>
            </a:r>
            <a:endParaRPr lang="en-US" sz="2400" dirty="0"/>
          </a:p>
          <a:p>
            <a:pPr lvl="1"/>
            <a:r>
              <a:rPr lang="en-US" dirty="0" smtClean="0"/>
              <a:t>Materials, logistics, transportation costs, etc.</a:t>
            </a:r>
          </a:p>
          <a:p>
            <a:pPr lvl="1"/>
            <a:r>
              <a:rPr lang="en-US" dirty="0"/>
              <a:t>Standardized </a:t>
            </a:r>
            <a:r>
              <a:rPr lang="en-US" dirty="0" smtClean="0"/>
              <a:t>approach/methodology for construction</a:t>
            </a:r>
            <a:endParaRPr lang="en-US" dirty="0"/>
          </a:p>
          <a:p>
            <a:pPr lvl="1"/>
            <a:r>
              <a:rPr lang="en-US" dirty="0" smtClean="0"/>
              <a:t>Funding – we have tools but we don’t know if they are justified on a cost basis.</a:t>
            </a:r>
          </a:p>
        </p:txBody>
      </p:sp>
    </p:spTree>
    <p:extLst>
      <p:ext uri="{BB962C8B-B14F-4D97-AF65-F5344CB8AC3E}">
        <p14:creationId xmlns:p14="http://schemas.microsoft.com/office/powerpoint/2010/main" val="26350432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7924800" cy="838200"/>
          </a:xfrm>
        </p:spPr>
        <p:txBody>
          <a:bodyPr>
            <a:normAutofit fontScale="90000"/>
          </a:bodyPr>
          <a:lstStyle/>
          <a:p>
            <a:r>
              <a:rPr lang="en-US" dirty="0" smtClean="0"/>
              <a:t>Future Action/Recommendations</a:t>
            </a:r>
            <a:endParaRPr lang="en-US" dirty="0"/>
          </a:p>
        </p:txBody>
      </p:sp>
      <p:sp>
        <p:nvSpPr>
          <p:cNvPr id="3" name="Content Placeholder 2"/>
          <p:cNvSpPr>
            <a:spLocks noGrp="1"/>
          </p:cNvSpPr>
          <p:nvPr>
            <p:ph idx="1"/>
          </p:nvPr>
        </p:nvSpPr>
        <p:spPr>
          <a:xfrm>
            <a:off x="457200" y="1371600"/>
            <a:ext cx="8229600" cy="4876800"/>
          </a:xfrm>
        </p:spPr>
        <p:txBody>
          <a:bodyPr>
            <a:normAutofit/>
          </a:bodyPr>
          <a:lstStyle/>
          <a:p>
            <a:pPr>
              <a:spcAft>
                <a:spcPts val="600"/>
              </a:spcAft>
            </a:pPr>
            <a:r>
              <a:rPr lang="en-US" sz="2400" dirty="0" smtClean="0"/>
              <a:t>List of experts in energy efficient post-disaster shelter practices and theory</a:t>
            </a:r>
          </a:p>
          <a:p>
            <a:pPr lvl="1">
              <a:spcAft>
                <a:spcPts val="600"/>
              </a:spcAft>
            </a:pPr>
            <a:r>
              <a:rPr lang="en-US" u="sng" dirty="0" smtClean="0"/>
              <a:t>Magnus Wolfe Murray</a:t>
            </a:r>
            <a:r>
              <a:rPr lang="en-US" dirty="0" smtClean="0"/>
              <a:t>, </a:t>
            </a:r>
            <a:r>
              <a:rPr lang="en-US" u="sng" dirty="0" smtClean="0"/>
              <a:t>Jim Kennedy</a:t>
            </a:r>
            <a:r>
              <a:rPr lang="en-US" dirty="0" smtClean="0"/>
              <a:t>, and others….</a:t>
            </a:r>
          </a:p>
          <a:p>
            <a:r>
              <a:rPr lang="en-US" sz="2400" dirty="0" smtClean="0"/>
              <a:t>Adapting EE tools and techniques to specific post-disaster situations – suggestions from surveys</a:t>
            </a:r>
          </a:p>
          <a:p>
            <a:pPr lvl="1"/>
            <a:r>
              <a:rPr lang="en-US" dirty="0" smtClean="0"/>
              <a:t>“Cheat Sheets” for different EE techniques to incorporate into post-disaster shelter construction</a:t>
            </a:r>
          </a:p>
          <a:p>
            <a:pPr lvl="1"/>
            <a:r>
              <a:rPr lang="en-US" dirty="0" smtClean="0"/>
              <a:t>Lists of suggested EE materials by region</a:t>
            </a:r>
          </a:p>
          <a:p>
            <a:pPr lvl="1"/>
            <a:r>
              <a:rPr lang="en-US" dirty="0" smtClean="0"/>
              <a:t>More research on appropriate materials and methods by region (ex: Kyrgyzstan different from Sri Lanka)</a:t>
            </a:r>
          </a:p>
          <a:p>
            <a:endParaRPr lang="en-US" sz="2400" dirty="0"/>
          </a:p>
        </p:txBody>
      </p:sp>
    </p:spTree>
    <p:extLst>
      <p:ext uri="{BB962C8B-B14F-4D97-AF65-F5344CB8AC3E}">
        <p14:creationId xmlns:p14="http://schemas.microsoft.com/office/powerpoint/2010/main" val="23024020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85800"/>
            <a:ext cx="8305800" cy="3334512"/>
          </a:xfrm>
        </p:spPr>
        <p:txBody>
          <a:bodyPr>
            <a:normAutofit/>
          </a:bodyPr>
          <a:lstStyle/>
          <a:p>
            <a:pPr algn="ctr"/>
            <a:r>
              <a:rPr lang="en-US" sz="5400" dirty="0" smtClean="0"/>
              <a:t>Life Cycle Analysis </a:t>
            </a:r>
            <a:br>
              <a:rPr lang="en-US" sz="5400" dirty="0" smtClean="0"/>
            </a:br>
            <a:r>
              <a:rPr lang="en-US" sz="5400" dirty="0" smtClean="0"/>
              <a:t/>
            </a:r>
            <a:br>
              <a:rPr lang="en-US" sz="5400" dirty="0" smtClean="0"/>
            </a:br>
            <a:r>
              <a:rPr lang="en-US" sz="4400" dirty="0" smtClean="0"/>
              <a:t>Adele Billups</a:t>
            </a:r>
            <a:r>
              <a:rPr lang="en-US" sz="5400" dirty="0" smtClean="0"/>
              <a:t/>
            </a:r>
            <a:br>
              <a:rPr lang="en-US" sz="5400" dirty="0" smtClean="0"/>
            </a:b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1580</TotalTime>
  <Words>1205</Words>
  <Application>Microsoft Office PowerPoint</Application>
  <PresentationFormat>On-screen Show (4:3)</PresentationFormat>
  <Paragraphs>117</Paragraphs>
  <Slides>14</Slides>
  <Notes>7</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Flow</vt:lpstr>
      <vt:lpstr>Post Disaster Shelter and Energy Efficiency:  A Scoping  </vt:lpstr>
      <vt:lpstr>Background</vt:lpstr>
      <vt:lpstr>A Scoping Exercise</vt:lpstr>
      <vt:lpstr>The Presentation:</vt:lpstr>
      <vt:lpstr>Energy Efficiency – Approaches and Experience   Margaret Ledyard-Marks </vt:lpstr>
      <vt:lpstr>What We Know</vt:lpstr>
      <vt:lpstr>What We Don’t Know</vt:lpstr>
      <vt:lpstr>Future Action/Recommendations</vt:lpstr>
      <vt:lpstr>Life Cycle Analysis   Adele Billups </vt:lpstr>
      <vt:lpstr>What We Know</vt:lpstr>
      <vt:lpstr>What We Don’t Know</vt:lpstr>
      <vt:lpstr>Future Action/Recommendations</vt:lpstr>
      <vt:lpstr>Conclusions</vt:lpstr>
      <vt:lpstr>Post Disaster Shelter and Energy Efficiency:  A Scoping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 Disaster Shelter and Energy Efficiency</dc:title>
  <dc:creator>ck</dc:creator>
  <cp:lastModifiedBy>Margaret</cp:lastModifiedBy>
  <cp:revision>27</cp:revision>
  <dcterms:created xsi:type="dcterms:W3CDTF">2013-04-22T14:53:36Z</dcterms:created>
  <dcterms:modified xsi:type="dcterms:W3CDTF">2013-04-25T01:47:02Z</dcterms:modified>
</cp:coreProperties>
</file>