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4" r:id="rId2"/>
    <p:sldId id="305" r:id="rId3"/>
    <p:sldId id="292" r:id="rId4"/>
    <p:sldId id="293" r:id="rId5"/>
    <p:sldId id="294" r:id="rId6"/>
    <p:sldId id="295" r:id="rId7"/>
    <p:sldId id="296" r:id="rId8"/>
    <p:sldId id="301" r:id="rId9"/>
    <p:sldId id="302" r:id="rId10"/>
    <p:sldId id="298" r:id="rId11"/>
    <p:sldId id="304" r:id="rId12"/>
    <p:sldId id="308" r:id="rId13"/>
    <p:sldId id="309" r:id="rId14"/>
    <p:sldId id="307" r:id="rId15"/>
    <p:sldId id="306" r:id="rId16"/>
    <p:sldId id="299" r:id="rId17"/>
  </p:sldIdLst>
  <p:sldSz cx="9001125" cy="4500563"/>
  <p:notesSz cx="6858000" cy="9144000"/>
  <p:defaultTextStyle>
    <a:defPPr>
      <a:defRPr lang="en-US"/>
    </a:defPPr>
    <a:lvl1pPr marL="0" algn="l" defTabSz="77147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5740" algn="l" defTabSz="77147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1479" algn="l" defTabSz="77147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57219" algn="l" defTabSz="77147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42959" algn="l" defTabSz="77147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28698" algn="l" defTabSz="77147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14438" algn="l" defTabSz="77147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00177" algn="l" defTabSz="77147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85917" algn="l" defTabSz="77147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359"/>
    <a:srgbClr val="006666"/>
    <a:srgbClr val="004678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44583" autoAdjust="0"/>
  </p:normalViewPr>
  <p:slideViewPr>
    <p:cSldViewPr>
      <p:cViewPr varScale="1">
        <p:scale>
          <a:sx n="47" d="100"/>
          <a:sy n="47" d="100"/>
        </p:scale>
        <p:origin x="-2070" y="-90"/>
      </p:cViewPr>
      <p:guideLst>
        <p:guide orient="horz" pos="1418"/>
        <p:guide pos="28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609AB-CA2B-4E7D-82BF-51275603FFC5}" type="datetimeFigureOut">
              <a:rPr lang="en-GB" smtClean="0"/>
              <a:t>29/10/2012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6D590-60C6-4513-9D4A-F2AD200784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013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6D590-60C6-4513-9D4A-F2AD2007846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762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6D590-60C6-4513-9D4A-F2AD2007846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237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6D590-60C6-4513-9D4A-F2AD2007846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547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6D590-60C6-4513-9D4A-F2AD2007846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112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6D590-60C6-4513-9D4A-F2AD2007846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112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+mj-lt"/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6D590-60C6-4513-9D4A-F2AD2007846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849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5085" y="1398092"/>
            <a:ext cx="7650956" cy="9647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0169" y="2550319"/>
            <a:ext cx="6300788" cy="11501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1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7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42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28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1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00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8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071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101C-7FC5-438B-8966-447EF92DF708}" type="datetimeFigureOut">
              <a:rPr lang="en-GB" smtClean="0"/>
              <a:t>29/10/2012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46AE-78BB-422A-9FCA-F9FCB4496F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215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24241" y="118765"/>
            <a:ext cx="1993999" cy="25190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243" y="118765"/>
            <a:ext cx="5831979" cy="25190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101C-7FC5-438B-8966-447EF92DF708}" type="datetimeFigureOut">
              <a:rPr lang="en-GB" smtClean="0"/>
              <a:t>29/10/2012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46AE-78BB-422A-9FCA-F9FCB4496F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151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75" y="0"/>
            <a:ext cx="4248471" cy="750094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75" y="882129"/>
            <a:ext cx="4248471" cy="3186188"/>
          </a:xfrm>
        </p:spPr>
        <p:txBody>
          <a:bodyPr>
            <a:normAutofit/>
          </a:bodyPr>
          <a:lstStyle>
            <a:lvl1pPr marL="289305" indent="-289305">
              <a:buFont typeface="Wingdings" pitchFamily="2" charset="2"/>
              <a:buChar char="§"/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1pPr>
            <a:lvl2pPr marL="626827" indent="-241087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2pPr>
            <a:lvl3pPr>
              <a:defRPr sz="1800">
                <a:latin typeface="+mn-lt"/>
                <a:cs typeface="Arial" pitchFamily="34" charset="0"/>
              </a:defRPr>
            </a:lvl3pPr>
            <a:lvl4pPr>
              <a:defRPr sz="1800">
                <a:latin typeface="+mn-lt"/>
                <a:cs typeface="Arial" pitchFamily="34" charset="0"/>
              </a:defRPr>
            </a:lvl4pPr>
            <a:lvl5pPr>
              <a:defRPr sz="1800"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74" y="4171356"/>
            <a:ext cx="4248472" cy="239613"/>
          </a:xfrm>
        </p:spPr>
        <p:txBody>
          <a:bodyPr/>
          <a:lstStyle>
            <a:lvl1pPr algn="l">
              <a:defRPr>
                <a:latin typeface="+mn-lt"/>
                <a:cs typeface="Arial" pitchFamily="34" charset="0"/>
              </a:defRPr>
            </a:lvl1pPr>
          </a:lstStyle>
          <a:p>
            <a:r>
              <a:rPr lang="en-GB" smtClean="0"/>
              <a:t>HFH Disaster Response ¦ CoP Call ¦ 02.10.2012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92787" y="4171356"/>
            <a:ext cx="2100263" cy="23961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fld id="{9BA846AE-78BB-422A-9FCA-F9FCB4496F7E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00562" y="0"/>
            <a:ext cx="0" cy="45005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548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27" y="2892029"/>
            <a:ext cx="7650956" cy="893862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027" y="1907531"/>
            <a:ext cx="7650956" cy="984498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57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147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572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4295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286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144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0017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859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101C-7FC5-438B-8966-447EF92DF708}" type="datetimeFigureOut">
              <a:rPr lang="en-GB" smtClean="0"/>
              <a:t>29/10/2012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46AE-78BB-422A-9FCA-F9FCB4496F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515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243" y="688628"/>
            <a:ext cx="3912989" cy="19492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5251" y="688628"/>
            <a:ext cx="3912989" cy="19492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101C-7FC5-438B-8966-447EF92DF708}" type="datetimeFigureOut">
              <a:rPr lang="en-GB" smtClean="0"/>
              <a:t>29/10/2012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46AE-78BB-422A-9FCA-F9FCB4496F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823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56" y="180231"/>
            <a:ext cx="8101013" cy="75009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56" y="1007418"/>
            <a:ext cx="3977060" cy="41984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5740" indent="0">
              <a:buNone/>
              <a:defRPr sz="1700" b="1"/>
            </a:lvl2pPr>
            <a:lvl3pPr marL="771479" indent="0">
              <a:buNone/>
              <a:defRPr sz="1500" b="1"/>
            </a:lvl3pPr>
            <a:lvl4pPr marL="1157219" indent="0">
              <a:buNone/>
              <a:defRPr sz="1300" b="1"/>
            </a:lvl4pPr>
            <a:lvl5pPr marL="1542959" indent="0">
              <a:buNone/>
              <a:defRPr sz="1300" b="1"/>
            </a:lvl5pPr>
            <a:lvl6pPr marL="1928698" indent="0">
              <a:buNone/>
              <a:defRPr sz="1300" b="1"/>
            </a:lvl6pPr>
            <a:lvl7pPr marL="2314438" indent="0">
              <a:buNone/>
              <a:defRPr sz="1300" b="1"/>
            </a:lvl7pPr>
            <a:lvl8pPr marL="2700177" indent="0">
              <a:buNone/>
              <a:defRPr sz="1300" b="1"/>
            </a:lvl8pPr>
            <a:lvl9pPr marL="3085917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056" y="1427262"/>
            <a:ext cx="3977060" cy="2593033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447" y="1007418"/>
            <a:ext cx="3978622" cy="41984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5740" indent="0">
              <a:buNone/>
              <a:defRPr sz="1700" b="1"/>
            </a:lvl2pPr>
            <a:lvl3pPr marL="771479" indent="0">
              <a:buNone/>
              <a:defRPr sz="1500" b="1"/>
            </a:lvl3pPr>
            <a:lvl4pPr marL="1157219" indent="0">
              <a:buNone/>
              <a:defRPr sz="1300" b="1"/>
            </a:lvl4pPr>
            <a:lvl5pPr marL="1542959" indent="0">
              <a:buNone/>
              <a:defRPr sz="1300" b="1"/>
            </a:lvl5pPr>
            <a:lvl6pPr marL="1928698" indent="0">
              <a:buNone/>
              <a:defRPr sz="1300" b="1"/>
            </a:lvl6pPr>
            <a:lvl7pPr marL="2314438" indent="0">
              <a:buNone/>
              <a:defRPr sz="1300" b="1"/>
            </a:lvl7pPr>
            <a:lvl8pPr marL="2700177" indent="0">
              <a:buNone/>
              <a:defRPr sz="1300" b="1"/>
            </a:lvl8pPr>
            <a:lvl9pPr marL="3085917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447" y="1427262"/>
            <a:ext cx="3978622" cy="2593033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101C-7FC5-438B-8966-447EF92DF708}" type="datetimeFigureOut">
              <a:rPr lang="en-GB" smtClean="0"/>
              <a:t>29/10/2012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46AE-78BB-422A-9FCA-F9FCB4496F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252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101C-7FC5-438B-8966-447EF92DF708}" type="datetimeFigureOut">
              <a:rPr lang="en-GB" smtClean="0"/>
              <a:t>29/10/2012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46AE-78BB-422A-9FCA-F9FCB4496F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220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101C-7FC5-438B-8966-447EF92DF708}" type="datetimeFigureOut">
              <a:rPr lang="en-GB" smtClean="0"/>
              <a:t>29/10/2012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46AE-78BB-422A-9FCA-F9FCB4496F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964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57" y="179189"/>
            <a:ext cx="2961308" cy="762595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9190" y="179189"/>
            <a:ext cx="5031879" cy="3841106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57" y="941785"/>
            <a:ext cx="2961308" cy="3078510"/>
          </a:xfrm>
        </p:spPr>
        <p:txBody>
          <a:bodyPr/>
          <a:lstStyle>
            <a:lvl1pPr marL="0" indent="0">
              <a:buNone/>
              <a:defRPr sz="1200"/>
            </a:lvl1pPr>
            <a:lvl2pPr marL="385740" indent="0">
              <a:buNone/>
              <a:defRPr sz="1000"/>
            </a:lvl2pPr>
            <a:lvl3pPr marL="771479" indent="0">
              <a:buNone/>
              <a:defRPr sz="800"/>
            </a:lvl3pPr>
            <a:lvl4pPr marL="1157219" indent="0">
              <a:buNone/>
              <a:defRPr sz="800"/>
            </a:lvl4pPr>
            <a:lvl5pPr marL="1542959" indent="0">
              <a:buNone/>
              <a:defRPr sz="800"/>
            </a:lvl5pPr>
            <a:lvl6pPr marL="1928698" indent="0">
              <a:buNone/>
              <a:defRPr sz="800"/>
            </a:lvl6pPr>
            <a:lvl7pPr marL="2314438" indent="0">
              <a:buNone/>
              <a:defRPr sz="800"/>
            </a:lvl7pPr>
            <a:lvl8pPr marL="2700177" indent="0">
              <a:buNone/>
              <a:defRPr sz="800"/>
            </a:lvl8pPr>
            <a:lvl9pPr marL="308591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101C-7FC5-438B-8966-447EF92DF708}" type="datetimeFigureOut">
              <a:rPr lang="en-GB" smtClean="0"/>
              <a:t>29/10/2012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46AE-78BB-422A-9FCA-F9FCB4496F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877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284" y="3150394"/>
            <a:ext cx="5400675" cy="371922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64284" y="402134"/>
            <a:ext cx="5400675" cy="2700338"/>
          </a:xfrm>
        </p:spPr>
        <p:txBody>
          <a:bodyPr/>
          <a:lstStyle>
            <a:lvl1pPr marL="0" indent="0">
              <a:buNone/>
              <a:defRPr sz="2700"/>
            </a:lvl1pPr>
            <a:lvl2pPr marL="385740" indent="0">
              <a:buNone/>
              <a:defRPr sz="2400"/>
            </a:lvl2pPr>
            <a:lvl3pPr marL="771479" indent="0">
              <a:buNone/>
              <a:defRPr sz="2000"/>
            </a:lvl3pPr>
            <a:lvl4pPr marL="1157219" indent="0">
              <a:buNone/>
              <a:defRPr sz="1700"/>
            </a:lvl4pPr>
            <a:lvl5pPr marL="1542959" indent="0">
              <a:buNone/>
              <a:defRPr sz="1700"/>
            </a:lvl5pPr>
            <a:lvl6pPr marL="1928698" indent="0">
              <a:buNone/>
              <a:defRPr sz="1700"/>
            </a:lvl6pPr>
            <a:lvl7pPr marL="2314438" indent="0">
              <a:buNone/>
              <a:defRPr sz="1700"/>
            </a:lvl7pPr>
            <a:lvl8pPr marL="2700177" indent="0">
              <a:buNone/>
              <a:defRPr sz="1700"/>
            </a:lvl8pPr>
            <a:lvl9pPr marL="3085917" indent="0">
              <a:buNone/>
              <a:defRPr sz="17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4284" y="3522316"/>
            <a:ext cx="5400675" cy="528191"/>
          </a:xfrm>
        </p:spPr>
        <p:txBody>
          <a:bodyPr/>
          <a:lstStyle>
            <a:lvl1pPr marL="0" indent="0">
              <a:buNone/>
              <a:defRPr sz="1200"/>
            </a:lvl1pPr>
            <a:lvl2pPr marL="385740" indent="0">
              <a:buNone/>
              <a:defRPr sz="1000"/>
            </a:lvl2pPr>
            <a:lvl3pPr marL="771479" indent="0">
              <a:buNone/>
              <a:defRPr sz="800"/>
            </a:lvl3pPr>
            <a:lvl4pPr marL="1157219" indent="0">
              <a:buNone/>
              <a:defRPr sz="800"/>
            </a:lvl4pPr>
            <a:lvl5pPr marL="1542959" indent="0">
              <a:buNone/>
              <a:defRPr sz="800"/>
            </a:lvl5pPr>
            <a:lvl6pPr marL="1928698" indent="0">
              <a:buNone/>
              <a:defRPr sz="800"/>
            </a:lvl6pPr>
            <a:lvl7pPr marL="2314438" indent="0">
              <a:buNone/>
              <a:defRPr sz="800"/>
            </a:lvl7pPr>
            <a:lvl8pPr marL="2700177" indent="0">
              <a:buNone/>
              <a:defRPr sz="800"/>
            </a:lvl8pPr>
            <a:lvl9pPr marL="308591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101C-7FC5-438B-8966-447EF92DF708}" type="datetimeFigureOut">
              <a:rPr lang="en-GB" smtClean="0"/>
              <a:t>29/10/2012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46AE-78BB-422A-9FCA-F9FCB4496F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19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56" y="180231"/>
            <a:ext cx="8101013" cy="750094"/>
          </a:xfrm>
          <a:prstGeom prst="rect">
            <a:avLst/>
          </a:prstGeom>
        </p:spPr>
        <p:txBody>
          <a:bodyPr vert="horz" lIns="77148" tIns="38574" rIns="77148" bIns="3857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56" y="1050131"/>
            <a:ext cx="8101013" cy="2970164"/>
          </a:xfrm>
          <a:prstGeom prst="rect">
            <a:avLst/>
          </a:prstGeom>
        </p:spPr>
        <p:txBody>
          <a:bodyPr vert="horz" lIns="77148" tIns="38574" rIns="77148" bIns="3857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0056" y="4171356"/>
            <a:ext cx="2100263" cy="239613"/>
          </a:xfrm>
          <a:prstGeom prst="rect">
            <a:avLst/>
          </a:prstGeom>
        </p:spPr>
        <p:txBody>
          <a:bodyPr vert="horz" lIns="77148" tIns="38574" rIns="77148" bIns="38574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D101C-7FC5-438B-8966-447EF92DF708}" type="datetimeFigureOut">
              <a:rPr lang="en-GB" smtClean="0"/>
              <a:t>29/10/2012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75385" y="4171356"/>
            <a:ext cx="2850356" cy="239613"/>
          </a:xfrm>
          <a:prstGeom prst="rect">
            <a:avLst/>
          </a:prstGeom>
        </p:spPr>
        <p:txBody>
          <a:bodyPr vert="horz" lIns="77148" tIns="38574" rIns="77148" bIns="38574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0806" y="4171356"/>
            <a:ext cx="2100263" cy="239613"/>
          </a:xfrm>
          <a:prstGeom prst="rect">
            <a:avLst/>
          </a:prstGeom>
        </p:spPr>
        <p:txBody>
          <a:bodyPr vert="horz" lIns="77148" tIns="38574" rIns="77148" bIns="38574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846AE-78BB-422A-9FCA-F9FCB4496F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3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771479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9305" indent="-289305" algn="l" defTabSz="77147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6827" indent="-241087" algn="l" defTabSz="77147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64349" indent="-192870" algn="l" defTabSz="7714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089" indent="-192870" algn="l" defTabSz="771479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5828" indent="-192870" algn="l" defTabSz="771479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21568" indent="-192870" algn="l" defTabSz="77147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07308" indent="-192870" algn="l" defTabSz="77147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93047" indent="-192870" algn="l" defTabSz="77147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78787" indent="-192870" algn="l" defTabSz="77147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147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5740" algn="l" defTabSz="77147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1479" algn="l" defTabSz="77147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7219" algn="l" defTabSz="77147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59" algn="l" defTabSz="77147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28698" algn="l" defTabSz="77147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14438" algn="l" defTabSz="77147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00177" algn="l" defTabSz="77147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85917" algn="l" defTabSz="77147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entre.org/meeting/material/ASPIRE+Tool+Evaluating+longterm+impact+shelter+programmes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rup.com/Home/Projects/Understanding_community_resilience.aspx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sheltercentre.org/meeting/material/overview-and-background-qatar-shelter-initiativ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kedin.com/in/vcmaynard" TargetMode="External"/><Relationship Id="rId2" Type="http://schemas.openxmlformats.org/officeDocument/2006/relationships/hyperlink" Target="mailto:vmaynard@habitatforhumanity.org.u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hyperlink" Target="http://engd-usar.cege.ucl.ac.uk/project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vps147.advomatic.com/library/transitional-shelters-or-houses-how-does-shelter-assistance-provided-affect-recovery-communi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5" descr="indonesian_boy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0561" y="234056"/>
            <a:ext cx="4248473" cy="272896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0081" y="133449"/>
            <a:ext cx="3816425" cy="964704"/>
          </a:xfrm>
        </p:spPr>
        <p:txBody>
          <a:bodyPr anchor="t">
            <a:noAutofit/>
          </a:bodyPr>
          <a:lstStyle/>
          <a:p>
            <a:pPr algn="l"/>
            <a:r>
              <a:rPr lang="en-GB" sz="2400" b="1" dirty="0">
                <a:solidFill>
                  <a:srgbClr val="004359"/>
                </a:solidFill>
              </a:rPr>
              <a:t>How does the shelter assistance provided affect the recovery </a:t>
            </a:r>
            <a:r>
              <a:rPr lang="en-GB" sz="2400" b="1" dirty="0" smtClean="0">
                <a:solidFill>
                  <a:srgbClr val="004359"/>
                </a:solidFill>
              </a:rPr>
              <a:t>and resilience of communities affected by disasters?</a:t>
            </a:r>
            <a:endParaRPr lang="en-GB" sz="2400" b="1" dirty="0">
              <a:solidFill>
                <a:srgbClr val="004359"/>
              </a:solidFill>
            </a:endParaRPr>
          </a:p>
        </p:txBody>
      </p:sp>
      <p:pic>
        <p:nvPicPr>
          <p:cNvPr id="6" name="Picture 13" descr="DarkBlue1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225403"/>
            <a:ext cx="9001125" cy="127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0505" y="3497607"/>
            <a:ext cx="2150137" cy="720000"/>
          </a:xfrm>
          <a:prstGeom prst="rect">
            <a:avLst/>
          </a:prstGeom>
        </p:spPr>
      </p:pic>
      <p:sp>
        <p:nvSpPr>
          <p:cNvPr id="11" name="Title 3"/>
          <p:cNvSpPr txBox="1">
            <a:spLocks/>
          </p:cNvSpPr>
          <p:nvPr/>
        </p:nvSpPr>
        <p:spPr>
          <a:xfrm>
            <a:off x="180082" y="2077665"/>
            <a:ext cx="4104457" cy="964704"/>
          </a:xfrm>
          <a:prstGeom prst="rect">
            <a:avLst/>
          </a:prstGeom>
        </p:spPr>
        <p:txBody>
          <a:bodyPr vert="horz" lIns="77148" tIns="38574" rIns="77148" bIns="38574" rtlCol="0" anchor="b">
            <a:noAutofit/>
          </a:bodyPr>
          <a:lstStyle>
            <a:lvl1pPr algn="ctr" defTabSz="771479" rtl="0" eaLnBrk="1" latinLnBrk="0" hangingPunct="1">
              <a:spcBef>
                <a:spcPct val="0"/>
              </a:spcBef>
              <a:buNone/>
              <a:defRPr sz="3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Victoria Maynard</a:t>
            </a:r>
          </a:p>
          <a:p>
            <a:pPr algn="l"/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Programme Research and Development</a:t>
            </a:r>
          </a:p>
          <a:p>
            <a:pPr algn="l"/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vmaynard@habitatforhumanity.org.uk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971" y="3497607"/>
            <a:ext cx="180201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98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4359"/>
                </a:solidFill>
              </a:rPr>
              <a:t>Limitations/further research</a:t>
            </a:r>
            <a:endParaRPr lang="en-GB" dirty="0">
              <a:solidFill>
                <a:srgbClr val="0043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004359"/>
                </a:solidFill>
              </a:rPr>
              <a:t>Limitations:</a:t>
            </a:r>
          </a:p>
          <a:p>
            <a:pPr lvl="1"/>
            <a:r>
              <a:rPr lang="en-GB" dirty="0" smtClean="0">
                <a:solidFill>
                  <a:srgbClr val="004359"/>
                </a:solidFill>
              </a:rPr>
              <a:t>Based on secondary sources </a:t>
            </a:r>
          </a:p>
          <a:p>
            <a:pPr lvl="1"/>
            <a:r>
              <a:rPr lang="en-GB" dirty="0" smtClean="0">
                <a:solidFill>
                  <a:srgbClr val="004359"/>
                </a:solidFill>
              </a:rPr>
              <a:t>Focussed on short-term (recovery) impacts</a:t>
            </a:r>
          </a:p>
          <a:p>
            <a:pPr lvl="1"/>
            <a:endParaRPr lang="en-GB" dirty="0">
              <a:solidFill>
                <a:srgbClr val="004359"/>
              </a:solidFill>
            </a:endParaRPr>
          </a:p>
          <a:p>
            <a:r>
              <a:rPr lang="en-GB" dirty="0" smtClean="0">
                <a:solidFill>
                  <a:srgbClr val="004359"/>
                </a:solidFill>
              </a:rPr>
              <a:t>Further research:</a:t>
            </a:r>
          </a:p>
          <a:p>
            <a:pPr lvl="1"/>
            <a:r>
              <a:rPr lang="en-GB" dirty="0" smtClean="0">
                <a:solidFill>
                  <a:srgbClr val="004359"/>
                </a:solidFill>
              </a:rPr>
              <a:t>Verify this research through KIIs/fieldwork</a:t>
            </a:r>
          </a:p>
          <a:p>
            <a:pPr lvl="1"/>
            <a:r>
              <a:rPr lang="en-GB" dirty="0" smtClean="0">
                <a:solidFill>
                  <a:srgbClr val="004359"/>
                </a:solidFill>
              </a:rPr>
              <a:t>Additional case studies</a:t>
            </a:r>
          </a:p>
          <a:p>
            <a:pPr lvl="1"/>
            <a:r>
              <a:rPr lang="en-GB" dirty="0" smtClean="0">
                <a:solidFill>
                  <a:srgbClr val="004359"/>
                </a:solidFill>
              </a:rPr>
              <a:t>Investigate both short-term (recovery) and long-term (resilience) impacts</a:t>
            </a:r>
            <a:endParaRPr lang="en-GB" dirty="0">
              <a:solidFill>
                <a:srgbClr val="00435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00562" y="0"/>
            <a:ext cx="4500563" cy="3630573"/>
          </a:xfrm>
          <a:prstGeom prst="rect">
            <a:avLst/>
          </a:prstGeom>
          <a:solidFill>
            <a:srgbClr val="004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788594" y="1206743"/>
            <a:ext cx="3960440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PhD research @ UCL:</a:t>
            </a:r>
          </a:p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How </a:t>
            </a:r>
            <a:r>
              <a:rPr lang="en-GB" sz="2400" b="1" dirty="0">
                <a:solidFill>
                  <a:schemeClr val="bg1"/>
                </a:solidFill>
              </a:rPr>
              <a:t>does the shelter assistance provided affect the </a:t>
            </a:r>
            <a:r>
              <a:rPr lang="en-GB" sz="2400" b="1" u="sng" dirty="0">
                <a:solidFill>
                  <a:schemeClr val="bg1"/>
                </a:solidFill>
              </a:rPr>
              <a:t>recovery</a:t>
            </a:r>
            <a:r>
              <a:rPr lang="en-GB" sz="2400" b="1" dirty="0">
                <a:solidFill>
                  <a:schemeClr val="bg1"/>
                </a:solidFill>
              </a:rPr>
              <a:t> and </a:t>
            </a:r>
            <a:r>
              <a:rPr lang="en-GB" sz="2400" b="1" u="sng" dirty="0">
                <a:solidFill>
                  <a:schemeClr val="bg1"/>
                </a:solidFill>
              </a:rPr>
              <a:t>resilience</a:t>
            </a:r>
            <a:r>
              <a:rPr lang="en-GB" sz="2400" b="1" dirty="0">
                <a:solidFill>
                  <a:schemeClr val="bg1"/>
                </a:solidFill>
              </a:rPr>
              <a:t> of </a:t>
            </a:r>
            <a:r>
              <a:rPr lang="en-GB" sz="2400" b="1" dirty="0" smtClean="0">
                <a:solidFill>
                  <a:schemeClr val="bg1"/>
                </a:solidFill>
              </a:rPr>
              <a:t>communities affected by disasters?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6432" y="306065"/>
            <a:ext cx="1612602" cy="54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3935" y="306065"/>
            <a:ext cx="1351508" cy="540000"/>
          </a:xfrm>
          <a:prstGeom prst="rect">
            <a:avLst/>
          </a:prstGeom>
        </p:spPr>
      </p:pic>
      <p:pic>
        <p:nvPicPr>
          <p:cNvPr id="14" name="Picture 13" descr="DarkBlue102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351" t="13296" r="2108"/>
          <a:stretch/>
        </p:blipFill>
        <p:spPr bwMode="auto">
          <a:xfrm>
            <a:off x="4500562" y="3630573"/>
            <a:ext cx="4500563" cy="86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03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2331" y="0"/>
            <a:ext cx="4498794" cy="45005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48834" y="4122489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 smtClean="0"/>
              <a:t>HFH Haiti, 2010</a:t>
            </a:r>
            <a:endParaRPr lang="en-GB" sz="12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4359"/>
                </a:solidFill>
              </a:rPr>
              <a:t>Methodology</a:t>
            </a:r>
            <a:endParaRPr lang="en-GB" dirty="0">
              <a:solidFill>
                <a:srgbClr val="0043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004359"/>
                </a:solidFill>
              </a:rPr>
              <a:t>Year One: </a:t>
            </a:r>
            <a:r>
              <a:rPr lang="en-GB" dirty="0" smtClean="0">
                <a:solidFill>
                  <a:srgbClr val="004359"/>
                </a:solidFill>
              </a:rPr>
              <a:t>Attending lectures at UCL, undertaking a literature review, developing a research methodology and </a:t>
            </a:r>
            <a:r>
              <a:rPr lang="en-GB" dirty="0">
                <a:solidFill>
                  <a:srgbClr val="004359"/>
                </a:solidFill>
              </a:rPr>
              <a:t>identify case studies for in-depth </a:t>
            </a:r>
            <a:r>
              <a:rPr lang="en-GB" dirty="0" smtClean="0">
                <a:solidFill>
                  <a:srgbClr val="004359"/>
                </a:solidFill>
              </a:rPr>
              <a:t>research</a:t>
            </a:r>
            <a:r>
              <a:rPr lang="en-GB" dirty="0">
                <a:solidFill>
                  <a:srgbClr val="004359"/>
                </a:solidFill>
              </a:rPr>
              <a:t>.  </a:t>
            </a:r>
            <a:endParaRPr lang="en-GB" dirty="0" smtClean="0">
              <a:solidFill>
                <a:srgbClr val="004359"/>
              </a:solidFill>
            </a:endParaRPr>
          </a:p>
          <a:p>
            <a:endParaRPr lang="en-GB" dirty="0" smtClean="0">
              <a:solidFill>
                <a:srgbClr val="004359"/>
              </a:solidFill>
            </a:endParaRPr>
          </a:p>
          <a:p>
            <a:r>
              <a:rPr lang="en-GB" b="1" dirty="0" smtClean="0">
                <a:solidFill>
                  <a:srgbClr val="004359"/>
                </a:solidFill>
              </a:rPr>
              <a:t>Year Two: </a:t>
            </a:r>
            <a:r>
              <a:rPr lang="en-GB" dirty="0">
                <a:solidFill>
                  <a:srgbClr val="004359"/>
                </a:solidFill>
              </a:rPr>
              <a:t>Field-based research </a:t>
            </a:r>
            <a:r>
              <a:rPr lang="en-GB" dirty="0" smtClean="0">
                <a:solidFill>
                  <a:srgbClr val="004359"/>
                </a:solidFill>
              </a:rPr>
              <a:t>and </a:t>
            </a:r>
            <a:r>
              <a:rPr lang="en-GB" dirty="0">
                <a:solidFill>
                  <a:srgbClr val="004359"/>
                </a:solidFill>
              </a:rPr>
              <a:t>technical analysis of both the original shelter assistance provided and the extent to which it has been maintained, adapted or extended over time.  </a:t>
            </a:r>
            <a:endParaRPr lang="en-GB" dirty="0" smtClean="0">
              <a:solidFill>
                <a:srgbClr val="004359"/>
              </a:solidFill>
            </a:endParaRPr>
          </a:p>
          <a:p>
            <a:endParaRPr lang="en-GB" dirty="0" smtClean="0">
              <a:solidFill>
                <a:srgbClr val="004359"/>
              </a:solidFill>
            </a:endParaRPr>
          </a:p>
          <a:p>
            <a:r>
              <a:rPr lang="en-GB" b="1" dirty="0" smtClean="0">
                <a:solidFill>
                  <a:srgbClr val="004359"/>
                </a:solidFill>
              </a:rPr>
              <a:t>Year Three: </a:t>
            </a:r>
            <a:r>
              <a:rPr lang="en-GB" dirty="0" smtClean="0">
                <a:solidFill>
                  <a:srgbClr val="004359"/>
                </a:solidFill>
              </a:rPr>
              <a:t>Comparative </a:t>
            </a:r>
            <a:r>
              <a:rPr lang="en-GB" dirty="0">
                <a:solidFill>
                  <a:srgbClr val="004359"/>
                </a:solidFill>
              </a:rPr>
              <a:t>analysis of several case studies will identify common patterns of decisions, activities and </a:t>
            </a:r>
            <a:r>
              <a:rPr lang="en-GB" dirty="0" smtClean="0">
                <a:solidFill>
                  <a:srgbClr val="004359"/>
                </a:solidFill>
              </a:rPr>
              <a:t>impact.</a:t>
            </a:r>
            <a:endParaRPr lang="en-GB" dirty="0">
              <a:solidFill>
                <a:srgbClr val="0043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79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Next steps…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75" y="882129"/>
            <a:ext cx="4248471" cy="3528392"/>
          </a:xfrm>
        </p:spPr>
        <p:txBody>
          <a:bodyPr>
            <a:normAutofit/>
          </a:bodyPr>
          <a:lstStyle/>
          <a:p>
            <a:r>
              <a:rPr lang="en-GB" sz="1300" dirty="0" smtClean="0"/>
              <a:t>Some questions:</a:t>
            </a:r>
          </a:p>
          <a:p>
            <a:pPr lvl="1"/>
            <a:r>
              <a:rPr lang="en-GB" sz="1300" dirty="0"/>
              <a:t>What is recovery?  What is resilience? How to measure either of them?</a:t>
            </a:r>
          </a:p>
          <a:p>
            <a:pPr lvl="1"/>
            <a:r>
              <a:rPr lang="en-GB" sz="1300" dirty="0" smtClean="0"/>
              <a:t>Do </a:t>
            </a:r>
            <a:r>
              <a:rPr lang="en-GB" sz="1300" dirty="0"/>
              <a:t>we need more evidence? Or better </a:t>
            </a:r>
            <a:r>
              <a:rPr lang="en-GB" sz="1300" dirty="0" smtClean="0"/>
              <a:t>use </a:t>
            </a:r>
            <a:r>
              <a:rPr lang="en-GB" sz="1300" dirty="0"/>
              <a:t>of the evidence we already have</a:t>
            </a:r>
            <a:r>
              <a:rPr lang="en-GB" sz="1300" dirty="0" smtClean="0"/>
              <a:t>?</a:t>
            </a:r>
          </a:p>
          <a:p>
            <a:pPr lvl="1"/>
            <a:r>
              <a:rPr lang="en-GB" sz="1300" dirty="0" smtClean="0"/>
              <a:t>Do our problems lie in decision-making?  Or in the challenges of implementing decisions?</a:t>
            </a:r>
            <a:endParaRPr lang="en-GB" sz="1300" dirty="0"/>
          </a:p>
          <a:p>
            <a:pPr lvl="1"/>
            <a:endParaRPr lang="en-GB" sz="1300" dirty="0"/>
          </a:p>
          <a:p>
            <a:r>
              <a:rPr lang="en-GB" sz="1300" dirty="0" smtClean="0"/>
              <a:t>Some ideas…</a:t>
            </a:r>
          </a:p>
          <a:p>
            <a:pPr lvl="1"/>
            <a:r>
              <a:rPr lang="en-GB" sz="1300" dirty="0" smtClean="0"/>
              <a:t>Habitat for Humanity’s ‘Pathways to Permanence’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00"/>
          <a:stretch/>
        </p:blipFill>
        <p:spPr>
          <a:xfrm>
            <a:off x="4500562" y="-1"/>
            <a:ext cx="4500563" cy="450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156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493373" y="4251879"/>
            <a:ext cx="4507751" cy="248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Next steps…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75" y="882129"/>
            <a:ext cx="4248471" cy="3528392"/>
          </a:xfrm>
        </p:spPr>
        <p:txBody>
          <a:bodyPr>
            <a:normAutofit/>
          </a:bodyPr>
          <a:lstStyle/>
          <a:p>
            <a:r>
              <a:rPr lang="en-GB" sz="1300" dirty="0" smtClean="0"/>
              <a:t>Some questions:</a:t>
            </a:r>
          </a:p>
          <a:p>
            <a:pPr lvl="1"/>
            <a:r>
              <a:rPr lang="en-GB" sz="1300" dirty="0"/>
              <a:t>What is recovery?  What is resilience? How to measure either of them?</a:t>
            </a:r>
          </a:p>
          <a:p>
            <a:pPr lvl="1"/>
            <a:r>
              <a:rPr lang="en-GB" sz="1300" dirty="0" smtClean="0"/>
              <a:t>Do </a:t>
            </a:r>
            <a:r>
              <a:rPr lang="en-GB" sz="1300" dirty="0"/>
              <a:t>we need more evidence? Or better </a:t>
            </a:r>
            <a:r>
              <a:rPr lang="en-GB" sz="1300" dirty="0" smtClean="0"/>
              <a:t>use </a:t>
            </a:r>
            <a:r>
              <a:rPr lang="en-GB" sz="1300" dirty="0"/>
              <a:t>of the evidence we already have</a:t>
            </a:r>
            <a:r>
              <a:rPr lang="en-GB" sz="1300" dirty="0" smtClean="0"/>
              <a:t>?</a:t>
            </a:r>
          </a:p>
          <a:p>
            <a:pPr lvl="1"/>
            <a:r>
              <a:rPr lang="en-GB" sz="1300" dirty="0" smtClean="0"/>
              <a:t>Do our problems lie in decision-making?  Or in the challenges of implementing decisions?</a:t>
            </a:r>
            <a:endParaRPr lang="en-GB" sz="1300" dirty="0"/>
          </a:p>
          <a:p>
            <a:pPr lvl="1"/>
            <a:endParaRPr lang="en-GB" sz="1300" dirty="0"/>
          </a:p>
          <a:p>
            <a:r>
              <a:rPr lang="en-GB" sz="1300" dirty="0" smtClean="0"/>
              <a:t>Some ideas…</a:t>
            </a:r>
          </a:p>
          <a:p>
            <a:pPr lvl="1"/>
            <a:r>
              <a:rPr lang="en-GB" sz="1300" dirty="0"/>
              <a:t>Habitat for Humanity’s ‘Pathways to Permanence’</a:t>
            </a:r>
          </a:p>
          <a:p>
            <a:pPr lvl="1"/>
            <a:r>
              <a:rPr lang="en-GB" sz="1300" dirty="0" smtClean="0"/>
              <a:t>Evaluating </a:t>
            </a:r>
            <a:r>
              <a:rPr lang="en-GB" sz="1300" dirty="0"/>
              <a:t>the long-term impact of shelter </a:t>
            </a:r>
            <a:r>
              <a:rPr lang="en-GB" sz="1300" dirty="0" smtClean="0"/>
              <a:t>programmes (2010)</a:t>
            </a:r>
          </a:p>
        </p:txBody>
      </p:sp>
      <p:pic>
        <p:nvPicPr>
          <p:cNvPr id="5" name="Picture 6" descr="ASPIRE_User_Manual_Page_01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3374" y="0"/>
            <a:ext cx="4507751" cy="42518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148634" y="4021047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hlinkClick r:id="rId3"/>
              </a:rPr>
              <a:t>Evaluating the impact of HFH tsunami-response shelter programmes (Shelter Meeting 10a)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126252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00562" y="0"/>
            <a:ext cx="4500563" cy="45005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9392" y="0"/>
            <a:ext cx="4006836" cy="4021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Next steps…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75" y="882129"/>
            <a:ext cx="4248471" cy="3528392"/>
          </a:xfrm>
        </p:spPr>
        <p:txBody>
          <a:bodyPr>
            <a:noAutofit/>
          </a:bodyPr>
          <a:lstStyle/>
          <a:p>
            <a:r>
              <a:rPr lang="en-GB" sz="1300" dirty="0" smtClean="0"/>
              <a:t>Some questions:</a:t>
            </a:r>
          </a:p>
          <a:p>
            <a:pPr lvl="1"/>
            <a:r>
              <a:rPr lang="en-GB" sz="1300" dirty="0"/>
              <a:t>What is recovery?  What is resilience? How to measure either of them?</a:t>
            </a:r>
          </a:p>
          <a:p>
            <a:pPr lvl="1"/>
            <a:r>
              <a:rPr lang="en-GB" sz="1300" dirty="0"/>
              <a:t>Do we need more evidence? Or better use of the evidence we already have?</a:t>
            </a:r>
          </a:p>
          <a:p>
            <a:pPr lvl="1"/>
            <a:r>
              <a:rPr lang="en-GB" sz="1300" dirty="0"/>
              <a:t>Do our problems lie in decision-making?  Or in the challenges of implementing </a:t>
            </a:r>
            <a:r>
              <a:rPr lang="en-GB" sz="1300" dirty="0" smtClean="0"/>
              <a:t>decisions?</a:t>
            </a:r>
            <a:endParaRPr lang="en-GB" sz="1300" dirty="0"/>
          </a:p>
          <a:p>
            <a:pPr lvl="1"/>
            <a:endParaRPr lang="en-GB" sz="1300" dirty="0"/>
          </a:p>
          <a:p>
            <a:r>
              <a:rPr lang="en-GB" sz="1300" dirty="0" smtClean="0"/>
              <a:t>Some ideas…</a:t>
            </a:r>
          </a:p>
          <a:p>
            <a:pPr lvl="1"/>
            <a:r>
              <a:rPr lang="en-GB" sz="1300" dirty="0"/>
              <a:t>Habitat for Humanity’s ‘Pathways to Permanence’</a:t>
            </a:r>
          </a:p>
          <a:p>
            <a:pPr lvl="1"/>
            <a:r>
              <a:rPr lang="en-GB" sz="1300" dirty="0" smtClean="0"/>
              <a:t>Evaluating </a:t>
            </a:r>
            <a:r>
              <a:rPr lang="en-GB" sz="1300" dirty="0"/>
              <a:t>the long-term impact of shelter programmes </a:t>
            </a:r>
            <a:r>
              <a:rPr lang="en-GB" sz="1300" dirty="0" smtClean="0"/>
              <a:t>(2010)</a:t>
            </a:r>
          </a:p>
          <a:p>
            <a:pPr lvl="1"/>
            <a:r>
              <a:rPr lang="en-GB" sz="1300" dirty="0" smtClean="0"/>
              <a:t>Understanding community resilience (2011)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92650" y="4021047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hlinkClick r:id="rId3"/>
              </a:rPr>
              <a:t>The ‘characteristics’ of a safe and resilient community (Arup, 2011)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148396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4500563" cy="4500563"/>
          </a:xfrm>
          <a:prstGeom prst="rect">
            <a:avLst/>
          </a:prstGeom>
          <a:solidFill>
            <a:srgbClr val="004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Next steps…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75" y="882129"/>
            <a:ext cx="4248471" cy="3528392"/>
          </a:xfrm>
        </p:spPr>
        <p:txBody>
          <a:bodyPr>
            <a:normAutofit/>
          </a:bodyPr>
          <a:lstStyle/>
          <a:p>
            <a:r>
              <a:rPr lang="en-GB" sz="1300" dirty="0" smtClean="0">
                <a:solidFill>
                  <a:schemeClr val="bg1"/>
                </a:solidFill>
              </a:rPr>
              <a:t>Some questions:</a:t>
            </a:r>
          </a:p>
          <a:p>
            <a:pPr lvl="1"/>
            <a:r>
              <a:rPr lang="en-GB" sz="1300" dirty="0">
                <a:solidFill>
                  <a:schemeClr val="bg1"/>
                </a:solidFill>
              </a:rPr>
              <a:t>What is recovery?  What is resilience? How to measure either of them?</a:t>
            </a:r>
          </a:p>
          <a:p>
            <a:pPr lvl="1"/>
            <a:r>
              <a:rPr lang="en-GB" sz="1300" dirty="0">
                <a:solidFill>
                  <a:schemeClr val="bg1"/>
                </a:solidFill>
              </a:rPr>
              <a:t>Do we need more evidence? Or better use of the evidence we already have?</a:t>
            </a:r>
          </a:p>
          <a:p>
            <a:pPr lvl="1"/>
            <a:r>
              <a:rPr lang="en-GB" sz="1300" dirty="0">
                <a:solidFill>
                  <a:schemeClr val="bg1"/>
                </a:solidFill>
              </a:rPr>
              <a:t>Do our problems lie in decision-making?  Or in the challenges of implementing </a:t>
            </a:r>
            <a:r>
              <a:rPr lang="en-GB" sz="1300" dirty="0" smtClean="0">
                <a:solidFill>
                  <a:schemeClr val="bg1"/>
                </a:solidFill>
              </a:rPr>
              <a:t>decisions?</a:t>
            </a:r>
          </a:p>
          <a:p>
            <a:pPr lvl="1"/>
            <a:endParaRPr lang="en-GB" sz="1300" dirty="0">
              <a:solidFill>
                <a:schemeClr val="bg1"/>
              </a:solidFill>
            </a:endParaRPr>
          </a:p>
          <a:p>
            <a:r>
              <a:rPr lang="en-GB" sz="1300" dirty="0" smtClean="0">
                <a:solidFill>
                  <a:schemeClr val="bg1"/>
                </a:solidFill>
              </a:rPr>
              <a:t>Some ideas…</a:t>
            </a:r>
          </a:p>
          <a:p>
            <a:pPr lvl="1"/>
            <a:r>
              <a:rPr lang="en-GB" sz="1300" dirty="0">
                <a:solidFill>
                  <a:schemeClr val="bg1"/>
                </a:solidFill>
              </a:rPr>
              <a:t>Habitat for Humanity’s ‘Pathways to Permanence’</a:t>
            </a:r>
          </a:p>
          <a:p>
            <a:pPr lvl="1"/>
            <a:r>
              <a:rPr lang="en-GB" sz="1300" dirty="0" smtClean="0">
                <a:solidFill>
                  <a:schemeClr val="bg1"/>
                </a:solidFill>
              </a:rPr>
              <a:t>Evaluating </a:t>
            </a:r>
            <a:r>
              <a:rPr lang="en-GB" sz="1300" dirty="0">
                <a:solidFill>
                  <a:schemeClr val="bg1"/>
                </a:solidFill>
              </a:rPr>
              <a:t>the long-term impact of shelter programmes </a:t>
            </a:r>
            <a:r>
              <a:rPr lang="en-GB" sz="1300" dirty="0" smtClean="0">
                <a:solidFill>
                  <a:schemeClr val="bg1"/>
                </a:solidFill>
              </a:rPr>
              <a:t>(2010)</a:t>
            </a:r>
            <a:endParaRPr lang="en-GB" sz="1300" dirty="0">
              <a:solidFill>
                <a:schemeClr val="bg1"/>
              </a:solidFill>
            </a:endParaRPr>
          </a:p>
          <a:p>
            <a:pPr lvl="1"/>
            <a:r>
              <a:rPr lang="en-GB" sz="1300" dirty="0">
                <a:solidFill>
                  <a:schemeClr val="bg1"/>
                </a:solidFill>
              </a:rPr>
              <a:t>Understanding community </a:t>
            </a:r>
            <a:r>
              <a:rPr lang="en-GB" sz="1300" dirty="0" smtClean="0">
                <a:solidFill>
                  <a:schemeClr val="bg1"/>
                </a:solidFill>
              </a:rPr>
              <a:t>resilience (2011)</a:t>
            </a:r>
            <a:endParaRPr lang="en-GB" sz="1300" dirty="0">
              <a:solidFill>
                <a:schemeClr val="bg1"/>
              </a:solidFill>
            </a:endParaRPr>
          </a:p>
          <a:p>
            <a:pPr lvl="1"/>
            <a:r>
              <a:rPr lang="en-GB" sz="1300" dirty="0" smtClean="0">
                <a:solidFill>
                  <a:schemeClr val="bg1"/>
                </a:solidFill>
              </a:rPr>
              <a:t>Research undertaken for the Qatar Shelter Initiative (2012)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20642" y="4021047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  <a:hlinkClick r:id="rId2"/>
              </a:rPr>
              <a:t>Knowledge management for the shelter and settlements sector (Shelter Meeting 12a)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11" name="Picture 10" descr="KM Lifecyc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634" y="323670"/>
            <a:ext cx="3744416" cy="3582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267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4359"/>
                </a:solidFill>
              </a:rPr>
              <a:t>Keep in touch</a:t>
            </a:r>
            <a:endParaRPr lang="en-GB" dirty="0">
              <a:solidFill>
                <a:srgbClr val="0043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004359"/>
                </a:solidFill>
              </a:rPr>
              <a:t>Comment on my paper (available soon)</a:t>
            </a:r>
          </a:p>
          <a:p>
            <a:endParaRPr lang="en-GB" dirty="0">
              <a:solidFill>
                <a:srgbClr val="004359"/>
              </a:solidFill>
            </a:endParaRPr>
          </a:p>
          <a:p>
            <a:r>
              <a:rPr lang="en-GB" dirty="0">
                <a:solidFill>
                  <a:srgbClr val="004359"/>
                </a:solidFill>
              </a:rPr>
              <a:t>K</a:t>
            </a:r>
            <a:r>
              <a:rPr lang="en-GB" dirty="0" smtClean="0">
                <a:solidFill>
                  <a:srgbClr val="004359"/>
                </a:solidFill>
              </a:rPr>
              <a:t>eep in touch via:</a:t>
            </a:r>
          </a:p>
          <a:p>
            <a:pPr lvl="1"/>
            <a:r>
              <a:rPr lang="en-GB" dirty="0" smtClean="0">
                <a:solidFill>
                  <a:srgbClr val="004359"/>
                </a:solidFill>
              </a:rPr>
              <a:t>Email </a:t>
            </a:r>
            <a:r>
              <a:rPr lang="en-GB" dirty="0" smtClean="0">
                <a:solidFill>
                  <a:srgbClr val="004359"/>
                </a:solidFill>
                <a:hlinkClick r:id="rId2"/>
              </a:rPr>
              <a:t>vmaynard@habitatforhumanity.org.uk</a:t>
            </a:r>
            <a:endParaRPr lang="en-GB" dirty="0" smtClean="0">
              <a:solidFill>
                <a:srgbClr val="004359"/>
              </a:solidFill>
            </a:endParaRPr>
          </a:p>
          <a:p>
            <a:pPr lvl="1"/>
            <a:r>
              <a:rPr lang="en-GB" dirty="0" smtClean="0">
                <a:solidFill>
                  <a:srgbClr val="004359"/>
                </a:solidFill>
              </a:rPr>
              <a:t>Twitter </a:t>
            </a:r>
            <a:r>
              <a:rPr lang="en-GB" dirty="0">
                <a:solidFill>
                  <a:srgbClr val="004359"/>
                </a:solidFill>
              </a:rPr>
              <a:t>@</a:t>
            </a:r>
            <a:r>
              <a:rPr lang="en-GB" dirty="0" err="1" smtClean="0">
                <a:solidFill>
                  <a:srgbClr val="004359"/>
                </a:solidFill>
              </a:rPr>
              <a:t>vcmaynard</a:t>
            </a:r>
            <a:endParaRPr lang="en-GB" dirty="0">
              <a:solidFill>
                <a:srgbClr val="004359"/>
              </a:solidFill>
            </a:endParaRPr>
          </a:p>
          <a:p>
            <a:pPr lvl="1"/>
            <a:r>
              <a:rPr lang="en-GB" dirty="0" smtClean="0">
                <a:solidFill>
                  <a:srgbClr val="004359"/>
                </a:solidFill>
              </a:rPr>
              <a:t>LinkedIn </a:t>
            </a:r>
            <a:r>
              <a:rPr lang="en-GB" dirty="0" smtClean="0">
                <a:hlinkClick r:id="rId3"/>
              </a:rPr>
              <a:t>www.linkedin.com/in/vcmaynard</a:t>
            </a:r>
            <a:endParaRPr lang="en-GB" dirty="0" smtClean="0"/>
          </a:p>
          <a:p>
            <a:pPr lvl="1"/>
            <a:r>
              <a:rPr lang="en-GB" dirty="0" smtClean="0">
                <a:solidFill>
                  <a:srgbClr val="004359"/>
                </a:solidFill>
              </a:rPr>
              <a:t>Project blog (available soon)                                             </a:t>
            </a:r>
            <a:r>
              <a:rPr lang="en-GB" dirty="0">
                <a:solidFill>
                  <a:srgbClr val="004359"/>
                </a:solidFill>
                <a:hlinkClick r:id="rId4"/>
              </a:rPr>
              <a:t>http://engd-usar.cege.ucl.ac.uk/projects</a:t>
            </a:r>
            <a:r>
              <a:rPr lang="en-GB" dirty="0" smtClean="0">
                <a:solidFill>
                  <a:srgbClr val="004359"/>
                </a:solidFill>
                <a:hlinkClick r:id="rId4"/>
              </a:rPr>
              <a:t>/</a:t>
            </a:r>
            <a:endParaRPr lang="en-GB" dirty="0" smtClean="0">
              <a:solidFill>
                <a:srgbClr val="004359"/>
              </a:solidFill>
            </a:endParaRPr>
          </a:p>
          <a:p>
            <a:pPr lvl="1"/>
            <a:endParaRPr lang="en-GB" dirty="0">
              <a:solidFill>
                <a:srgbClr val="004359"/>
              </a:solidFill>
            </a:endParaRPr>
          </a:p>
          <a:p>
            <a:r>
              <a:rPr lang="en-GB" dirty="0" smtClean="0">
                <a:solidFill>
                  <a:srgbClr val="004359"/>
                </a:solidFill>
              </a:rPr>
              <a:t>See you at Shelter Meeting 13a…</a:t>
            </a:r>
            <a:endParaRPr lang="en-GB" dirty="0">
              <a:solidFill>
                <a:srgbClr val="004359"/>
              </a:solidFill>
            </a:endParaRPr>
          </a:p>
          <a:p>
            <a:endParaRPr lang="en-GB" dirty="0">
              <a:solidFill>
                <a:srgbClr val="004359"/>
              </a:solidFill>
            </a:endParaRPr>
          </a:p>
        </p:txBody>
      </p:sp>
      <p:pic>
        <p:nvPicPr>
          <p:cNvPr id="6" name="Picture 6" descr="05 Volunteers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02331" y="0"/>
            <a:ext cx="4502331" cy="450426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948834" y="4122489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 smtClean="0"/>
              <a:t>HFH Philippines, 2008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382403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00563" cy="4500563"/>
          </a:xfrm>
          <a:prstGeom prst="rect">
            <a:avLst/>
          </a:prstGeom>
          <a:solidFill>
            <a:srgbClr val="004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Context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75" y="882129"/>
            <a:ext cx="4248471" cy="3546824"/>
          </a:xfrm>
        </p:spPr>
        <p:txBody>
          <a:bodyPr>
            <a:noAutofit/>
          </a:bodyPr>
          <a:lstStyle/>
          <a:p>
            <a:pPr marL="285750" indent="-285750"/>
            <a:r>
              <a:rPr lang="en-GB" b="1" dirty="0" smtClean="0">
                <a:solidFill>
                  <a:schemeClr val="bg1"/>
                </a:solidFill>
              </a:rPr>
              <a:t>Shelter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Lots of interest = lots of new guidelines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Little is known about the impact of our work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b="1" dirty="0" smtClean="0">
                <a:solidFill>
                  <a:schemeClr val="bg1"/>
                </a:solidFill>
              </a:rPr>
              <a:t>Recovery/early recovery</a:t>
            </a:r>
            <a:endParaRPr lang="en-GB" dirty="0">
              <a:solidFill>
                <a:schemeClr val="bg1"/>
              </a:solidFill>
            </a:endParaRP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Renewed interest in ‘early recovery’ 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Early recovery has been defined as ‘</a:t>
            </a:r>
            <a:r>
              <a:rPr lang="en-GB" i="1" dirty="0" smtClean="0">
                <a:solidFill>
                  <a:schemeClr val="bg1"/>
                </a:solidFill>
              </a:rPr>
              <a:t>a </a:t>
            </a:r>
            <a:r>
              <a:rPr lang="en-GB" b="1" i="1" dirty="0">
                <a:solidFill>
                  <a:schemeClr val="bg1"/>
                </a:solidFill>
              </a:rPr>
              <a:t>multi-dimensional process of recovery that begins in a humanitarian setting</a:t>
            </a:r>
            <a:r>
              <a:rPr lang="en-GB" i="1" dirty="0">
                <a:solidFill>
                  <a:schemeClr val="bg1"/>
                </a:solidFill>
              </a:rPr>
              <a:t>… It encompasses the restoration of basic services, livelihoods, shelter governance, security and rule of law, environment and social dimensions, including the reintegration of displaced populations.’</a:t>
            </a:r>
            <a:r>
              <a:rPr lang="en-GB" dirty="0">
                <a:solidFill>
                  <a:schemeClr val="bg1"/>
                </a:solidFill>
              </a:rPr>
              <a:t> </a:t>
            </a:r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23214" y="4122489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rgbClr val="004359"/>
                </a:solidFill>
              </a:rPr>
              <a:t>a</a:t>
            </a:r>
            <a:r>
              <a:rPr lang="en-GB" sz="1000" dirty="0" smtClean="0">
                <a:solidFill>
                  <a:srgbClr val="004359"/>
                </a:solidFill>
              </a:rPr>
              <a:t>dapted from CWGER, 2008 </a:t>
            </a:r>
            <a:endParaRPr lang="en-GB" sz="1000" dirty="0">
              <a:solidFill>
                <a:srgbClr val="004359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8594" y="810121"/>
            <a:ext cx="3960440" cy="27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15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4500563" cy="4500563"/>
          </a:xfrm>
          <a:prstGeom prst="rect">
            <a:avLst/>
          </a:prstGeom>
          <a:solidFill>
            <a:srgbClr val="004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The challenge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75" y="882129"/>
            <a:ext cx="4248471" cy="352839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Although we know </a:t>
            </a:r>
            <a:r>
              <a:rPr lang="en-GB" dirty="0" smtClean="0">
                <a:solidFill>
                  <a:schemeClr val="bg1"/>
                </a:solidFill>
              </a:rPr>
              <a:t>that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shelter: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provides security, safety and protection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promotes resistance to ill health and disease 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can build social capital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can contribute to environmental recovery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construction </a:t>
            </a:r>
            <a:r>
              <a:rPr lang="en-GB" dirty="0">
                <a:solidFill>
                  <a:schemeClr val="bg1"/>
                </a:solidFill>
              </a:rPr>
              <a:t>can create </a:t>
            </a:r>
            <a:r>
              <a:rPr lang="en-GB" dirty="0" smtClean="0">
                <a:solidFill>
                  <a:schemeClr val="bg1"/>
                </a:solidFill>
              </a:rPr>
              <a:t>livelihood opportunities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is critical to home-based enterprises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can contribute to risk reduction and resilience</a:t>
            </a:r>
          </a:p>
          <a:p>
            <a:pPr lvl="1"/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Shelter after disaster is under-researched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Recovery is the least researched phase of DM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Shelter + recovery has had little research</a:t>
            </a:r>
          </a:p>
          <a:p>
            <a:pPr lvl="1"/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586" y="1098153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004359"/>
                </a:solidFill>
              </a:rPr>
              <a:t>The tension between shelter as a ‘process’ </a:t>
            </a:r>
          </a:p>
          <a:p>
            <a:pPr algn="ctr"/>
            <a:r>
              <a:rPr lang="en-GB" sz="1200" b="1" dirty="0" smtClean="0">
                <a:solidFill>
                  <a:srgbClr val="004359"/>
                </a:solidFill>
              </a:rPr>
              <a:t>and a ‘product’. </a:t>
            </a:r>
            <a:endParaRPr lang="en-GB" sz="1200" b="1" dirty="0">
              <a:solidFill>
                <a:srgbClr val="00435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189"/>
          <a:stretch/>
        </p:blipFill>
        <p:spPr bwMode="auto">
          <a:xfrm>
            <a:off x="6305991" y="234057"/>
            <a:ext cx="2459275" cy="197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586" y="2754337"/>
            <a:ext cx="4038581" cy="114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084739" y="2221278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solidFill>
                  <a:srgbClr val="004359"/>
                </a:solidFill>
              </a:rPr>
              <a:t>Shelter programmes build assets: Arup (2010) HFH post-tsunami sustainability assessments</a:t>
            </a:r>
            <a:endParaRPr lang="en-GB" sz="1000" dirty="0">
              <a:solidFill>
                <a:srgbClr val="004359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6586" y="3895674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solidFill>
                  <a:srgbClr val="004359"/>
                </a:solidFill>
              </a:rPr>
              <a:t>Shelter programmes catalyse economic recovery: </a:t>
            </a:r>
          </a:p>
          <a:p>
            <a:pPr algn="r"/>
            <a:r>
              <a:rPr lang="en-GB" sz="1000" dirty="0" smtClean="0">
                <a:solidFill>
                  <a:srgbClr val="004359"/>
                </a:solidFill>
              </a:rPr>
              <a:t>illustrating </a:t>
            </a:r>
            <a:r>
              <a:rPr lang="en-GB" sz="1000" dirty="0" err="1" smtClean="0">
                <a:solidFill>
                  <a:srgbClr val="004359"/>
                </a:solidFill>
              </a:rPr>
              <a:t>Setchell</a:t>
            </a:r>
            <a:r>
              <a:rPr lang="en-GB" sz="1000" dirty="0" smtClean="0">
                <a:solidFill>
                  <a:srgbClr val="004359"/>
                </a:solidFill>
              </a:rPr>
              <a:t>, 2001</a:t>
            </a:r>
            <a:endParaRPr lang="en-GB" sz="1000" dirty="0">
              <a:solidFill>
                <a:srgbClr val="0043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83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4500563" cy="4500563"/>
          </a:xfrm>
          <a:prstGeom prst="rect">
            <a:avLst/>
          </a:prstGeom>
          <a:solidFill>
            <a:srgbClr val="004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MA Dissertation @ CENDEP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75" y="882129"/>
            <a:ext cx="4248471" cy="35283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b="1" dirty="0">
                <a:solidFill>
                  <a:schemeClr val="bg1"/>
                </a:solidFill>
              </a:rPr>
              <a:t>How does the shelter assistance provided affect the recovery of communities after disaster?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Two case studies in Indonesia: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Earthquake </a:t>
            </a:r>
            <a:r>
              <a:rPr lang="en-GB" dirty="0">
                <a:solidFill>
                  <a:schemeClr val="bg1"/>
                </a:solidFill>
              </a:rPr>
              <a:t>and tsunami in Aceh </a:t>
            </a:r>
            <a:r>
              <a:rPr lang="en-GB" dirty="0" smtClean="0">
                <a:solidFill>
                  <a:schemeClr val="bg1"/>
                </a:solidFill>
              </a:rPr>
              <a:t>(26.12.04)</a:t>
            </a:r>
            <a:endParaRPr lang="en-GB" dirty="0">
              <a:solidFill>
                <a:schemeClr val="bg1"/>
              </a:solidFill>
            </a:endParaRP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Earthquake Yogyakarta/Central Java (27.05.06)</a:t>
            </a:r>
          </a:p>
          <a:p>
            <a:pPr lvl="1"/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For each case study:</a:t>
            </a:r>
            <a:endParaRPr lang="en-GB" dirty="0">
              <a:solidFill>
                <a:schemeClr val="bg1"/>
              </a:solidFill>
            </a:endParaRP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What happened</a:t>
            </a:r>
            <a:r>
              <a:rPr lang="en-GB" dirty="0">
                <a:solidFill>
                  <a:schemeClr val="bg1"/>
                </a:solidFill>
              </a:rPr>
              <a:t>?</a:t>
            </a:r>
            <a:endParaRPr lang="en-GB" dirty="0" smtClean="0">
              <a:solidFill>
                <a:schemeClr val="bg1"/>
              </a:solidFill>
            </a:endParaRP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Why did it happen?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What impact did it have?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Focus at sector, rather than agency or programme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644578" y="198958"/>
            <a:ext cx="4152108" cy="2915419"/>
            <a:chOff x="4500562" y="162049"/>
            <a:chExt cx="5408383" cy="3797517"/>
          </a:xfrm>
        </p:grpSpPr>
        <p:pic>
          <p:nvPicPr>
            <p:cNvPr id="10" name="Picture 2" descr="20101212_Shelter graphs 3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562" y="162049"/>
              <a:ext cx="3528392" cy="1764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562" y="2178273"/>
              <a:ext cx="5408383" cy="1781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4644578" y="3402409"/>
            <a:ext cx="41411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i="1" dirty="0">
                <a:solidFill>
                  <a:srgbClr val="004359"/>
                </a:solidFill>
              </a:rPr>
              <a:t>By the time [the </a:t>
            </a:r>
            <a:r>
              <a:rPr lang="en-GB" sz="1200" i="1" dirty="0" smtClean="0">
                <a:solidFill>
                  <a:srgbClr val="004359"/>
                </a:solidFill>
              </a:rPr>
              <a:t>T-shelter </a:t>
            </a:r>
            <a:r>
              <a:rPr lang="en-GB" sz="1200" i="1" dirty="0">
                <a:solidFill>
                  <a:srgbClr val="004359"/>
                </a:solidFill>
              </a:rPr>
              <a:t>programme] was rolled out, the situation had </a:t>
            </a:r>
            <a:r>
              <a:rPr lang="en-GB" sz="1200" i="1" dirty="0" smtClean="0">
                <a:solidFill>
                  <a:srgbClr val="004359"/>
                </a:solidFill>
              </a:rPr>
              <a:t>changed and </a:t>
            </a:r>
            <a:r>
              <a:rPr lang="en-GB" sz="1200" i="1" dirty="0">
                <a:solidFill>
                  <a:srgbClr val="004359"/>
                </a:solidFill>
              </a:rPr>
              <a:t>what most people really needed was cement, sand and reinforcing steel, </a:t>
            </a:r>
            <a:r>
              <a:rPr lang="en-GB" sz="1200" i="1" dirty="0" smtClean="0">
                <a:solidFill>
                  <a:srgbClr val="004359"/>
                </a:solidFill>
              </a:rPr>
              <a:t>not bamboo </a:t>
            </a:r>
            <a:r>
              <a:rPr lang="en-GB" sz="1200" i="1" dirty="0">
                <a:solidFill>
                  <a:srgbClr val="004359"/>
                </a:solidFill>
              </a:rPr>
              <a:t>and </a:t>
            </a:r>
            <a:r>
              <a:rPr lang="en-GB" sz="1200" i="1" dirty="0" err="1">
                <a:solidFill>
                  <a:srgbClr val="004359"/>
                </a:solidFill>
              </a:rPr>
              <a:t>g</a:t>
            </a:r>
            <a:r>
              <a:rPr lang="en-GB" sz="1200" i="1" dirty="0" err="1" smtClean="0">
                <a:solidFill>
                  <a:srgbClr val="004359"/>
                </a:solidFill>
              </a:rPr>
              <a:t>edeg</a:t>
            </a:r>
            <a:r>
              <a:rPr lang="en-GB" sz="1200" i="1" dirty="0">
                <a:solidFill>
                  <a:srgbClr val="004359"/>
                </a:solidFill>
              </a:rPr>
              <a:t>.</a:t>
            </a:r>
          </a:p>
          <a:p>
            <a:pPr algn="r"/>
            <a:r>
              <a:rPr lang="en-GB" sz="1200" dirty="0" err="1" smtClean="0">
                <a:solidFill>
                  <a:srgbClr val="004359"/>
                </a:solidFill>
              </a:rPr>
              <a:t>MacRae</a:t>
            </a:r>
            <a:r>
              <a:rPr lang="en-GB" sz="1200" dirty="0" smtClean="0">
                <a:solidFill>
                  <a:srgbClr val="004359"/>
                </a:solidFill>
              </a:rPr>
              <a:t> </a:t>
            </a:r>
            <a:r>
              <a:rPr lang="en-GB" sz="1200" dirty="0">
                <a:solidFill>
                  <a:srgbClr val="004359"/>
                </a:solidFill>
              </a:rPr>
              <a:t>and Hodgkin, 2011: 256</a:t>
            </a:r>
          </a:p>
        </p:txBody>
      </p:sp>
      <p:sp>
        <p:nvSpPr>
          <p:cNvPr id="4" name="Rectangle 3"/>
          <p:cNvSpPr/>
          <p:nvPr/>
        </p:nvSpPr>
        <p:spPr>
          <a:xfrm>
            <a:off x="6516786" y="162049"/>
            <a:ext cx="836599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2" descr="IFRC roof stru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1473" y="231162"/>
            <a:ext cx="2087561" cy="156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331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004359"/>
                </a:solidFill>
              </a:rPr>
              <a:t>Earthquake </a:t>
            </a:r>
            <a:r>
              <a:rPr lang="en-GB" dirty="0">
                <a:solidFill>
                  <a:srgbClr val="004359"/>
                </a:solidFill>
              </a:rPr>
              <a:t>and tsunami in </a:t>
            </a:r>
            <a:r>
              <a:rPr lang="en-GB" dirty="0" smtClean="0">
                <a:solidFill>
                  <a:srgbClr val="004359"/>
                </a:solidFill>
              </a:rPr>
              <a:t>Aceh</a:t>
            </a:r>
            <a:endParaRPr lang="en-GB" sz="2000" b="0" dirty="0">
              <a:solidFill>
                <a:srgbClr val="0043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4359"/>
                </a:solidFill>
              </a:rPr>
              <a:t>Impact of the disaster:</a:t>
            </a:r>
          </a:p>
          <a:p>
            <a:pPr lvl="1"/>
            <a:r>
              <a:rPr lang="en-GB" dirty="0" smtClean="0">
                <a:solidFill>
                  <a:srgbClr val="004359"/>
                </a:solidFill>
              </a:rPr>
              <a:t>165,708 people died, 500,000 affected</a:t>
            </a:r>
          </a:p>
          <a:p>
            <a:pPr lvl="1"/>
            <a:r>
              <a:rPr lang="en-GB" dirty="0" smtClean="0">
                <a:solidFill>
                  <a:srgbClr val="004359"/>
                </a:solidFill>
              </a:rPr>
              <a:t>127,325 houses destroyed, 151,652 damaged</a:t>
            </a:r>
          </a:p>
          <a:p>
            <a:pPr lvl="1"/>
            <a:r>
              <a:rPr lang="en-GB" dirty="0" smtClean="0">
                <a:solidFill>
                  <a:srgbClr val="004359"/>
                </a:solidFill>
              </a:rPr>
              <a:t>10,000 households needed to be relocated</a:t>
            </a:r>
          </a:p>
          <a:p>
            <a:pPr lvl="1"/>
            <a:r>
              <a:rPr lang="en-GB" dirty="0" smtClean="0">
                <a:solidFill>
                  <a:srgbClr val="004359"/>
                </a:solidFill>
              </a:rPr>
              <a:t>25% of the population lost their jobs</a:t>
            </a:r>
          </a:p>
          <a:p>
            <a:pPr lvl="1"/>
            <a:endParaRPr lang="en-GB" dirty="0">
              <a:solidFill>
                <a:srgbClr val="004359"/>
              </a:solidFill>
            </a:endParaRPr>
          </a:p>
          <a:p>
            <a:r>
              <a:rPr lang="en-GB" dirty="0" smtClean="0">
                <a:solidFill>
                  <a:srgbClr val="004359"/>
                </a:solidFill>
              </a:rPr>
              <a:t>Shelter response:</a:t>
            </a:r>
          </a:p>
          <a:p>
            <a:pPr lvl="1"/>
            <a:r>
              <a:rPr lang="en-GB" dirty="0" smtClean="0">
                <a:solidFill>
                  <a:srgbClr val="004359"/>
                </a:solidFill>
              </a:rPr>
              <a:t>Tents</a:t>
            </a:r>
          </a:p>
          <a:p>
            <a:pPr lvl="1"/>
            <a:r>
              <a:rPr lang="en-GB" dirty="0" smtClean="0">
                <a:solidFill>
                  <a:srgbClr val="004359"/>
                </a:solidFill>
              </a:rPr>
              <a:t>‘Barracks’</a:t>
            </a:r>
          </a:p>
          <a:p>
            <a:pPr lvl="1"/>
            <a:r>
              <a:rPr lang="en-GB" dirty="0" smtClean="0">
                <a:solidFill>
                  <a:srgbClr val="004359"/>
                </a:solidFill>
              </a:rPr>
              <a:t>Host families</a:t>
            </a:r>
          </a:p>
          <a:p>
            <a:pPr lvl="1"/>
            <a:r>
              <a:rPr lang="en-GB" dirty="0" smtClean="0">
                <a:solidFill>
                  <a:srgbClr val="004359"/>
                </a:solidFill>
              </a:rPr>
              <a:t>Transitional shelters</a:t>
            </a:r>
          </a:p>
          <a:p>
            <a:pPr lvl="1"/>
            <a:r>
              <a:rPr lang="en-GB" dirty="0" smtClean="0">
                <a:solidFill>
                  <a:srgbClr val="004359"/>
                </a:solidFill>
              </a:rPr>
              <a:t>Permanent houses</a:t>
            </a:r>
          </a:p>
        </p:txBody>
      </p:sp>
      <p:pic>
        <p:nvPicPr>
          <p:cNvPr id="2050" name="Picture 2" descr="UNH Tents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00562" y="4330"/>
            <a:ext cx="2250282" cy="2245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barracks Family Care Foundation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50844" y="4330"/>
            <a:ext cx="2266067" cy="2245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JDS IFRC Transitional Shelter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1717" y="2250283"/>
            <a:ext cx="2259128" cy="225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UNH Completed Houses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50844" y="2250283"/>
            <a:ext cx="2266067" cy="2247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05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4359"/>
                </a:solidFill>
              </a:rPr>
              <a:t>Earthquake in </a:t>
            </a:r>
            <a:r>
              <a:rPr lang="en-GB" dirty="0" smtClean="0">
                <a:solidFill>
                  <a:srgbClr val="004359"/>
                </a:solidFill>
              </a:rPr>
              <a:t>Yogyakarta</a:t>
            </a:r>
            <a:endParaRPr lang="en-GB" dirty="0">
              <a:solidFill>
                <a:srgbClr val="0043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4359"/>
                </a:solidFill>
              </a:rPr>
              <a:t>Impact of the disaster:</a:t>
            </a:r>
          </a:p>
          <a:p>
            <a:pPr lvl="1"/>
            <a:r>
              <a:rPr lang="en-GB" dirty="0" smtClean="0">
                <a:solidFill>
                  <a:srgbClr val="004359"/>
                </a:solidFill>
              </a:rPr>
              <a:t>5,716 people died, +3 million affected</a:t>
            </a:r>
          </a:p>
          <a:p>
            <a:pPr lvl="1"/>
            <a:r>
              <a:rPr lang="en-GB" dirty="0" smtClean="0">
                <a:solidFill>
                  <a:srgbClr val="004359"/>
                </a:solidFill>
              </a:rPr>
              <a:t>52% of damage was housing</a:t>
            </a:r>
          </a:p>
          <a:p>
            <a:pPr lvl="1"/>
            <a:r>
              <a:rPr lang="en-GB" dirty="0" smtClean="0">
                <a:solidFill>
                  <a:srgbClr val="004359"/>
                </a:solidFill>
              </a:rPr>
              <a:t>300,000 houses destroyed or heavily damaged</a:t>
            </a:r>
          </a:p>
          <a:p>
            <a:pPr lvl="1"/>
            <a:r>
              <a:rPr lang="en-GB" dirty="0" smtClean="0">
                <a:solidFill>
                  <a:srgbClr val="004359"/>
                </a:solidFill>
              </a:rPr>
              <a:t>1.6 million people without homes</a:t>
            </a:r>
          </a:p>
          <a:p>
            <a:pPr lvl="1"/>
            <a:endParaRPr lang="en-GB" dirty="0">
              <a:solidFill>
                <a:srgbClr val="004359"/>
              </a:solidFill>
            </a:endParaRPr>
          </a:p>
          <a:p>
            <a:r>
              <a:rPr lang="en-GB" dirty="0" smtClean="0">
                <a:solidFill>
                  <a:srgbClr val="004359"/>
                </a:solidFill>
              </a:rPr>
              <a:t>Shelter response:</a:t>
            </a:r>
          </a:p>
          <a:p>
            <a:pPr lvl="1"/>
            <a:r>
              <a:rPr lang="en-GB" dirty="0" smtClean="0">
                <a:solidFill>
                  <a:srgbClr val="004359"/>
                </a:solidFill>
              </a:rPr>
              <a:t>Tents, tarpaulins, toolkits</a:t>
            </a:r>
          </a:p>
          <a:p>
            <a:pPr lvl="1"/>
            <a:r>
              <a:rPr lang="en-GB" dirty="0" smtClean="0">
                <a:solidFill>
                  <a:srgbClr val="004359"/>
                </a:solidFill>
              </a:rPr>
              <a:t>Transitional shelters</a:t>
            </a:r>
          </a:p>
          <a:p>
            <a:pPr lvl="1"/>
            <a:r>
              <a:rPr lang="en-GB" dirty="0" smtClean="0">
                <a:solidFill>
                  <a:srgbClr val="004359"/>
                </a:solidFill>
              </a:rPr>
              <a:t>Cash grants for permanent housing</a:t>
            </a:r>
          </a:p>
          <a:p>
            <a:endParaRPr lang="en-GB" dirty="0" smtClean="0">
              <a:solidFill>
                <a:srgbClr val="004359"/>
              </a:solidFill>
            </a:endParaRPr>
          </a:p>
        </p:txBody>
      </p:sp>
      <p:pic>
        <p:nvPicPr>
          <p:cNvPr id="1026" name="Picture 2" descr="Yogya CHF T Shelter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06713" y="0"/>
            <a:ext cx="2244132" cy="224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Yogya PMI T shelter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50844" y="-1"/>
            <a:ext cx="2250281" cy="224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70" r="22608" b="-120"/>
          <a:stretch/>
        </p:blipFill>
        <p:spPr bwMode="auto">
          <a:xfrm>
            <a:off x="4506712" y="2250281"/>
            <a:ext cx="2244133" cy="225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4422"/>
          <a:stretch/>
        </p:blipFill>
        <p:spPr bwMode="auto">
          <a:xfrm>
            <a:off x="6750844" y="2247583"/>
            <a:ext cx="2250281" cy="225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94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4500563" cy="4500563"/>
          </a:xfrm>
          <a:prstGeom prst="rect">
            <a:avLst/>
          </a:prstGeom>
          <a:solidFill>
            <a:srgbClr val="004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500562" y="0"/>
            <a:ext cx="4500563" cy="4500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Findings: Aceh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Within 3-6 months: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Tents for 35% of affected families (50,000 HH)</a:t>
            </a:r>
          </a:p>
          <a:p>
            <a:pPr lvl="1"/>
            <a:r>
              <a:rPr lang="en-GB" dirty="0" err="1" smtClean="0">
                <a:solidFill>
                  <a:schemeClr val="bg1"/>
                </a:solidFill>
              </a:rPr>
              <a:t>GoI</a:t>
            </a:r>
            <a:r>
              <a:rPr lang="en-GB" dirty="0" smtClean="0">
                <a:solidFill>
                  <a:schemeClr val="bg1"/>
                </a:solidFill>
              </a:rPr>
              <a:t> ‘barracks’ for 15% of affected families (20,000 HH)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+50% of people chose to live with host families (+80,000 HH)</a:t>
            </a:r>
          </a:p>
          <a:p>
            <a:pPr lvl="1"/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12-24 months after the disaster: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T-Shelters for 15% of families (20,000 HH)</a:t>
            </a:r>
          </a:p>
          <a:p>
            <a:pPr lvl="1"/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Within 4 years: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140,000 permanent houses built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6" descr="20101212_Shelter graphs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18966" y="90041"/>
            <a:ext cx="3409988" cy="427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57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4500563" cy="4500563"/>
          </a:xfrm>
          <a:prstGeom prst="rect">
            <a:avLst/>
          </a:prstGeom>
          <a:solidFill>
            <a:srgbClr val="004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500562" y="0"/>
            <a:ext cx="4500563" cy="4500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Findings: Yogyakarta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Within 3 months: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80</a:t>
            </a:r>
            <a:r>
              <a:rPr lang="en-GB" dirty="0">
                <a:solidFill>
                  <a:schemeClr val="bg1"/>
                </a:solidFill>
              </a:rPr>
              <a:t>% of affected </a:t>
            </a:r>
            <a:r>
              <a:rPr lang="en-GB" dirty="0" smtClean="0">
                <a:solidFill>
                  <a:schemeClr val="bg1"/>
                </a:solidFill>
              </a:rPr>
              <a:t>families (300,000 HH received </a:t>
            </a:r>
            <a:r>
              <a:rPr lang="en-GB" dirty="0">
                <a:solidFill>
                  <a:schemeClr val="bg1"/>
                </a:solidFill>
              </a:rPr>
              <a:t>roofing </a:t>
            </a:r>
            <a:r>
              <a:rPr lang="en-GB" dirty="0" smtClean="0">
                <a:solidFill>
                  <a:schemeClr val="bg1"/>
                </a:solidFill>
              </a:rPr>
              <a:t>materials/temporary shelters</a:t>
            </a:r>
          </a:p>
          <a:p>
            <a:pPr lvl="1"/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3</a:t>
            </a:r>
            <a:r>
              <a:rPr lang="en-GB" dirty="0" smtClean="0">
                <a:solidFill>
                  <a:schemeClr val="bg1"/>
                </a:solidFill>
              </a:rPr>
              <a:t>-12 months after the disaster: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30</a:t>
            </a:r>
            <a:r>
              <a:rPr lang="en-GB" dirty="0">
                <a:solidFill>
                  <a:schemeClr val="bg1"/>
                </a:solidFill>
              </a:rPr>
              <a:t>% of affected families </a:t>
            </a:r>
            <a:r>
              <a:rPr lang="en-GB" dirty="0" smtClean="0">
                <a:solidFill>
                  <a:schemeClr val="bg1"/>
                </a:solidFill>
              </a:rPr>
              <a:t>(85,000 HH) received T-shelters</a:t>
            </a:r>
          </a:p>
          <a:p>
            <a:pPr lvl="1"/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6-18 months after the disaster: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Cash grants disbursed to 280,000 HH</a:t>
            </a:r>
          </a:p>
          <a:p>
            <a:pPr lvl="1"/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Within two years: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280,000 permanent houses built</a:t>
            </a:r>
          </a:p>
          <a:p>
            <a:pPr lvl="1"/>
            <a:endParaRPr lang="en-GB" dirty="0" smtClean="0">
              <a:solidFill>
                <a:schemeClr val="bg1"/>
              </a:solidFill>
            </a:endParaRPr>
          </a:p>
          <a:p>
            <a:pPr lvl="1"/>
            <a:endParaRPr lang="en-GB" dirty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6" descr="20101212_Shelter graphs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571" y="192834"/>
            <a:ext cx="4320480" cy="4145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55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4359"/>
                </a:solidFill>
              </a:rPr>
              <a:t>Conclusions</a:t>
            </a:r>
            <a:endParaRPr lang="en-GB" dirty="0">
              <a:solidFill>
                <a:srgbClr val="0043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75" y="882129"/>
            <a:ext cx="4248471" cy="3456384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4359"/>
                </a:solidFill>
              </a:rPr>
              <a:t>Support “rapid reconstruction” (ref. UNDRO, 1982)</a:t>
            </a:r>
          </a:p>
          <a:p>
            <a:r>
              <a:rPr lang="en-GB" dirty="0" smtClean="0">
                <a:solidFill>
                  <a:srgbClr val="004359"/>
                </a:solidFill>
              </a:rPr>
              <a:t>Ensure adequate technical support</a:t>
            </a:r>
          </a:p>
          <a:p>
            <a:r>
              <a:rPr lang="en-GB" dirty="0" smtClean="0">
                <a:solidFill>
                  <a:srgbClr val="004359"/>
                </a:solidFill>
              </a:rPr>
              <a:t>Minimise </a:t>
            </a:r>
            <a:r>
              <a:rPr lang="en-GB" dirty="0">
                <a:solidFill>
                  <a:srgbClr val="004359"/>
                </a:solidFill>
              </a:rPr>
              <a:t>displacement </a:t>
            </a:r>
            <a:endParaRPr lang="en-GB" dirty="0" smtClean="0">
              <a:solidFill>
                <a:srgbClr val="004359"/>
              </a:solidFill>
            </a:endParaRPr>
          </a:p>
          <a:p>
            <a:r>
              <a:rPr lang="en-GB" dirty="0">
                <a:solidFill>
                  <a:srgbClr val="004359"/>
                </a:solidFill>
              </a:rPr>
              <a:t>Support the recovery of communities </a:t>
            </a:r>
            <a:r>
              <a:rPr lang="en-GB" dirty="0" smtClean="0">
                <a:solidFill>
                  <a:srgbClr val="004359"/>
                </a:solidFill>
              </a:rPr>
              <a:t>holistically</a:t>
            </a:r>
          </a:p>
          <a:p>
            <a:endParaRPr lang="en-GB" dirty="0">
              <a:solidFill>
                <a:srgbClr val="004359"/>
              </a:solidFill>
            </a:endParaRPr>
          </a:p>
          <a:p>
            <a:r>
              <a:rPr lang="en-GB" dirty="0" smtClean="0">
                <a:solidFill>
                  <a:srgbClr val="004359"/>
                </a:solidFill>
              </a:rPr>
              <a:t>Use transitional shelter to support specific groups</a:t>
            </a:r>
          </a:p>
          <a:p>
            <a:r>
              <a:rPr lang="en-GB" dirty="0" smtClean="0">
                <a:solidFill>
                  <a:srgbClr val="004359"/>
                </a:solidFill>
              </a:rPr>
              <a:t>Ensure </a:t>
            </a:r>
            <a:r>
              <a:rPr lang="en-GB" dirty="0">
                <a:solidFill>
                  <a:srgbClr val="004359"/>
                </a:solidFill>
              </a:rPr>
              <a:t>appropriate timing of shelter </a:t>
            </a:r>
            <a:r>
              <a:rPr lang="en-GB" dirty="0" smtClean="0">
                <a:solidFill>
                  <a:srgbClr val="004359"/>
                </a:solidFill>
              </a:rPr>
              <a:t>assistance</a:t>
            </a:r>
            <a:endParaRPr lang="en-GB" dirty="0">
              <a:solidFill>
                <a:srgbClr val="004359"/>
              </a:solidFill>
            </a:endParaRPr>
          </a:p>
          <a:p>
            <a:r>
              <a:rPr lang="en-GB" dirty="0" smtClean="0">
                <a:solidFill>
                  <a:srgbClr val="004359"/>
                </a:solidFill>
              </a:rPr>
              <a:t>Communicate </a:t>
            </a:r>
            <a:r>
              <a:rPr lang="en-GB" dirty="0">
                <a:solidFill>
                  <a:srgbClr val="004359"/>
                </a:solidFill>
              </a:rPr>
              <a:t>the shelter strategy </a:t>
            </a:r>
            <a:r>
              <a:rPr lang="en-GB" dirty="0" smtClean="0">
                <a:solidFill>
                  <a:srgbClr val="004359"/>
                </a:solidFill>
              </a:rPr>
              <a:t>adopted</a:t>
            </a:r>
          </a:p>
          <a:p>
            <a:endParaRPr lang="en-GB" dirty="0">
              <a:solidFill>
                <a:srgbClr val="004359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004359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4359"/>
                </a:solidFill>
              </a:rPr>
              <a:t>Full MA dissertation available in the </a:t>
            </a:r>
            <a:r>
              <a:rPr lang="en-GB" dirty="0" smtClean="0">
                <a:solidFill>
                  <a:srgbClr val="004359"/>
                </a:solidFill>
                <a:hlinkClick r:id="rId3"/>
              </a:rPr>
              <a:t>Shelter Library</a:t>
            </a:r>
            <a:endParaRPr lang="en-GB" dirty="0">
              <a:solidFill>
                <a:srgbClr val="004359"/>
              </a:solidFill>
            </a:endParaRPr>
          </a:p>
        </p:txBody>
      </p:sp>
      <p:pic>
        <p:nvPicPr>
          <p:cNvPr id="4" name="Picture 3" descr="IMG_105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02332" y="-1"/>
            <a:ext cx="4498794" cy="45005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432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1610</TotalTime>
  <Words>1130</Words>
  <Application>Microsoft Office PowerPoint</Application>
  <PresentationFormat>Custom</PresentationFormat>
  <Paragraphs>184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How does the shelter assistance provided affect the recovery and resilience of communities affected by disasters?</vt:lpstr>
      <vt:lpstr>Context</vt:lpstr>
      <vt:lpstr>The challenge</vt:lpstr>
      <vt:lpstr>MA Dissertation @ CENDEP</vt:lpstr>
      <vt:lpstr>Earthquake and tsunami in Aceh</vt:lpstr>
      <vt:lpstr>Earthquake in Yogyakarta</vt:lpstr>
      <vt:lpstr>Findings: Aceh</vt:lpstr>
      <vt:lpstr>Findings: Yogyakarta</vt:lpstr>
      <vt:lpstr>Conclusions</vt:lpstr>
      <vt:lpstr>Limitations/further research</vt:lpstr>
      <vt:lpstr>Methodology</vt:lpstr>
      <vt:lpstr>Next steps…</vt:lpstr>
      <vt:lpstr>Next steps…</vt:lpstr>
      <vt:lpstr>Next steps…</vt:lpstr>
      <vt:lpstr>Next steps…</vt:lpstr>
      <vt:lpstr>Keep in touch</vt:lpstr>
    </vt:vector>
  </TitlesOfParts>
  <Company>Information Systems, UCL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C Maynard</dc:creator>
  <cp:lastModifiedBy>Victoria Maynard</cp:lastModifiedBy>
  <cp:revision>88</cp:revision>
  <dcterms:created xsi:type="dcterms:W3CDTF">2012-09-25T14:41:05Z</dcterms:created>
  <dcterms:modified xsi:type="dcterms:W3CDTF">2012-10-29T07:38:59Z</dcterms:modified>
</cp:coreProperties>
</file>