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9" r:id="rId2"/>
    <p:sldId id="257" r:id="rId3"/>
    <p:sldId id="266" r:id="rId4"/>
    <p:sldId id="272" r:id="rId5"/>
    <p:sldId id="274" r:id="rId6"/>
    <p:sldId id="280" r:id="rId7"/>
    <p:sldId id="28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clrMru>
    <a:srgbClr val="000000"/>
    <a:srgbClr val="FF9933"/>
    <a:srgbClr val="FF1D1D"/>
    <a:srgbClr val="FF8409"/>
    <a:srgbClr val="5F6365"/>
    <a:srgbClr val="2F789D"/>
    <a:srgbClr val="FF6600"/>
    <a:srgbClr val="3F98C5"/>
    <a:srgbClr val="FF9900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5" autoAdjust="0"/>
    <p:restoredTop sz="94717" autoAdjust="0"/>
  </p:normalViewPr>
  <p:slideViewPr>
    <p:cSldViewPr snapToObjects="1">
      <p:cViewPr varScale="1">
        <p:scale>
          <a:sx n="67" d="100"/>
          <a:sy n="67" d="100"/>
        </p:scale>
        <p:origin x="-138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77" d="100"/>
          <a:sy n="77" d="100"/>
        </p:scale>
        <p:origin x="-2172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5EC9EF-2411-45E0-9872-BEC82962BED8}" type="datetimeFigureOut">
              <a:rPr lang="en-US" smtClean="0"/>
              <a:pPr/>
              <a:t>10/27/2012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93897A-5A01-446A-BAA8-E7DD3CC726F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3F7568-BA4B-4B37-9ECA-5DBAE169FD96}" type="datetimeFigureOut">
              <a:rPr lang="en-US" smtClean="0"/>
              <a:pPr/>
              <a:t>10/27/2012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B969A-9E84-4B03-9E27-FEDB5FD9B06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4B969A-9E84-4B03-9E27-FEDB5FD9B06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4B969A-9E84-4B03-9E27-FEDB5FD9B06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4B969A-9E84-4B03-9E27-FEDB5FD9B06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4B969A-9E84-4B03-9E27-FEDB5FD9B06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4B969A-9E84-4B03-9E27-FEDB5FD9B06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1216025"/>
            <a:ext cx="4648200" cy="2917825"/>
          </a:xfrm>
          <a:prstGeom prst="rect">
            <a:avLst/>
          </a:prstGeom>
        </p:spPr>
        <p:txBody>
          <a:bodyPr vert="horz" lIns="0" tIns="0" rIns="0" bIns="0" anchor="b" anchorCtr="0">
            <a:normAutofit/>
          </a:bodyPr>
          <a:lstStyle>
            <a:lvl1pPr algn="l">
              <a:lnSpc>
                <a:spcPts val="6000"/>
              </a:lnSpc>
              <a:defRPr sz="6000" b="1" spc="-150" baseline="0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</a:t>
            </a:r>
            <a:r>
              <a:rPr lang="en-US" smtClean="0"/>
              <a:t>title styles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419600"/>
            <a:ext cx="7391400" cy="1981200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 marL="0" indent="0" algn="l">
              <a:lnSpc>
                <a:spcPts val="2800"/>
              </a:lnSpc>
              <a:buNone/>
              <a:defRPr sz="2800" spc="0" baseline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905000"/>
            <a:ext cx="7772400" cy="1500186"/>
          </a:xfrm>
          <a:prstGeom prst="rect">
            <a:avLst/>
          </a:prstGeom>
        </p:spPr>
        <p:txBody>
          <a:bodyPr vert="horz" lIns="0" tIns="0" rIns="0" bIns="0" anchor="b">
            <a:normAutofit/>
          </a:bodyPr>
          <a:lstStyle>
            <a:lvl1pPr marL="0" indent="0">
              <a:spcBef>
                <a:spcPts val="0"/>
              </a:spcBef>
              <a:buNone/>
              <a:defRPr sz="4000" spc="0" baseline="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ubtitle 2"/>
          <p:cNvSpPr>
            <a:spLocks noGrp="1"/>
          </p:cNvSpPr>
          <p:nvPr>
            <p:ph type="subTitle" idx="10"/>
          </p:nvPr>
        </p:nvSpPr>
        <p:spPr>
          <a:xfrm>
            <a:off x="722313" y="3557587"/>
            <a:ext cx="7772400" cy="2843213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 marL="0" indent="0" algn="l">
              <a:lnSpc>
                <a:spcPts val="8000"/>
              </a:lnSpc>
              <a:spcBef>
                <a:spcPts val="0"/>
              </a:spcBef>
              <a:buNone/>
              <a:defRPr sz="8000" b="1" spc="-150" baseline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-Column 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7010400" cy="1340574"/>
          </a:xfrm>
          <a:prstGeom prst="rect">
            <a:avLst/>
          </a:prstGeom>
        </p:spPr>
        <p:txBody>
          <a:bodyPr vert="horz" anchor="b" anchorCtr="0">
            <a:normAutofit/>
          </a:bodyPr>
          <a:lstStyle>
            <a:lvl1pPr algn="l">
              <a:lnSpc>
                <a:spcPts val="4200"/>
              </a:lnSpc>
              <a:defRPr sz="4000" spc="-50" baseline="0">
                <a:ln w="12700" cap="sq" cmpd="sng">
                  <a:noFill/>
                  <a:bevel/>
                </a:ln>
                <a:solidFill>
                  <a:srgbClr val="FF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2133600"/>
            <a:ext cx="8229600" cy="4114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>
              <a:lnSpc>
                <a:spcPts val="3000"/>
              </a:lnSpc>
              <a:buNone/>
              <a:defRPr sz="2800" spc="-20" baseline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insert text</a:t>
            </a:r>
          </a:p>
        </p:txBody>
      </p:sp>
    </p:spTree>
  </p:cSld>
  <p:clrMapOvr>
    <a:masterClrMapping/>
  </p:clrMapOvr>
  <p:transition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-Column 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267200"/>
          </a:xfrm>
          <a:prstGeom prst="rect">
            <a:avLst/>
          </a:prstGeom>
        </p:spPr>
        <p:txBody>
          <a:bodyPr vert="horz" lIns="182880">
            <a:normAutofit/>
          </a:bodyPr>
          <a:lstStyle>
            <a:lvl1pPr>
              <a:lnSpc>
                <a:spcPct val="100000"/>
              </a:lnSpc>
              <a:buClr>
                <a:srgbClr val="FF9933"/>
              </a:buClr>
              <a:defRPr sz="280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lnSpc>
                <a:spcPct val="100000"/>
              </a:lnSpc>
              <a:defRPr sz="240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lnSpc>
                <a:spcPct val="100000"/>
              </a:lnSpc>
              <a:defRPr sz="200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lnSpc>
                <a:spcPct val="100000"/>
              </a:lnSpc>
              <a:defRPr sz="180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lnSpc>
                <a:spcPct val="100000"/>
              </a:lnSpc>
              <a:defRPr sz="180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7010400" cy="1340574"/>
          </a:xfrm>
          <a:prstGeom prst="rect">
            <a:avLst/>
          </a:prstGeom>
        </p:spPr>
        <p:txBody>
          <a:bodyPr vert="horz" anchor="b" anchorCtr="0">
            <a:normAutofit/>
          </a:bodyPr>
          <a:lstStyle>
            <a:lvl1pPr algn="l">
              <a:lnSpc>
                <a:spcPts val="4200"/>
              </a:lnSpc>
              <a:defRPr sz="4000" spc="-50" baseline="0">
                <a:ln w="12700" cap="sq" cmpd="sng">
                  <a:noFill/>
                  <a:bevel/>
                </a:ln>
                <a:solidFill>
                  <a:srgbClr val="FF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Column Plai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2133600"/>
            <a:ext cx="4038600" cy="43434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here to add text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2133600"/>
            <a:ext cx="4038600" cy="43434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here to add text</a:t>
            </a:r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7010400" cy="1340574"/>
          </a:xfrm>
          <a:prstGeom prst="rect">
            <a:avLst/>
          </a:prstGeom>
        </p:spPr>
        <p:txBody>
          <a:bodyPr vert="horz" anchor="b" anchorCtr="0">
            <a:normAutofit/>
          </a:bodyPr>
          <a:lstStyle>
            <a:lvl1pPr algn="l">
              <a:lnSpc>
                <a:spcPts val="4200"/>
              </a:lnSpc>
              <a:defRPr sz="4000" spc="-50" baseline="0">
                <a:ln w="12700" cap="sq" cmpd="sng">
                  <a:noFill/>
                  <a:bevel/>
                </a:ln>
                <a:solidFill>
                  <a:srgbClr val="FF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Column Bulle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4343400"/>
          </a:xfrm>
          <a:prstGeom prst="rect">
            <a:avLst/>
          </a:prstGeom>
        </p:spPr>
        <p:txBody>
          <a:bodyPr vert="horz" lIns="182880">
            <a:normAutofit/>
          </a:bodyPr>
          <a:lstStyle>
            <a:lvl1pPr>
              <a:buClr>
                <a:srgbClr val="FF9933"/>
              </a:buClr>
              <a:buFont typeface="Arial" pitchFamily="34" charset="0"/>
              <a:buChar char="•"/>
              <a:defRPr sz="2800" spc="-20" baseline="0">
                <a:latin typeface="Arial" pitchFamily="34" charset="0"/>
                <a:cs typeface="Arial" pitchFamily="34" charset="0"/>
              </a:defRPr>
            </a:lvl1pPr>
            <a:lvl2pPr>
              <a:buClr>
                <a:schemeClr val="bg1">
                  <a:lumMod val="95000"/>
                </a:schemeClr>
              </a:buClr>
              <a:defRPr sz="2400" spc="-20" baseline="0">
                <a:latin typeface="Arial" pitchFamily="34" charset="0"/>
                <a:cs typeface="Arial" pitchFamily="34" charset="0"/>
              </a:defRPr>
            </a:lvl2pPr>
            <a:lvl3pPr>
              <a:buClr>
                <a:schemeClr val="bg1">
                  <a:lumMod val="95000"/>
                </a:schemeClr>
              </a:buClr>
              <a:defRPr sz="2000" spc="-20" baseline="0">
                <a:latin typeface="Arial" pitchFamily="34" charset="0"/>
                <a:cs typeface="Arial" pitchFamily="34" charset="0"/>
              </a:defRPr>
            </a:lvl3pPr>
            <a:lvl4pPr>
              <a:buClr>
                <a:schemeClr val="bg1">
                  <a:lumMod val="95000"/>
                </a:schemeClr>
              </a:buClr>
              <a:defRPr sz="1800" spc="-20" baseline="0">
                <a:latin typeface="Arial" pitchFamily="34" charset="0"/>
                <a:cs typeface="Arial" pitchFamily="34" charset="0"/>
              </a:defRPr>
            </a:lvl4pPr>
            <a:lvl5pPr>
              <a:buClr>
                <a:schemeClr val="bg1">
                  <a:lumMod val="95000"/>
                </a:schemeClr>
              </a:buClr>
              <a:defRPr sz="1800" spc="-20" baseline="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4343400"/>
          </a:xfrm>
          <a:prstGeom prst="rect">
            <a:avLst/>
          </a:prstGeom>
        </p:spPr>
        <p:txBody>
          <a:bodyPr vert="horz" lIns="182880">
            <a:normAutofit/>
          </a:bodyPr>
          <a:lstStyle>
            <a:lvl1pPr>
              <a:buClr>
                <a:srgbClr val="FF9900"/>
              </a:buClr>
              <a:defRPr sz="2800" spc="-20" baseline="0">
                <a:latin typeface="Arial" pitchFamily="34" charset="0"/>
                <a:cs typeface="Arial" pitchFamily="34" charset="0"/>
              </a:defRPr>
            </a:lvl1pPr>
            <a:lvl2pPr>
              <a:buClr>
                <a:schemeClr val="bg1">
                  <a:lumMod val="95000"/>
                </a:schemeClr>
              </a:buClr>
              <a:defRPr sz="2400" spc="-20" baseline="0">
                <a:latin typeface="Arial" pitchFamily="34" charset="0"/>
                <a:cs typeface="Arial" pitchFamily="34" charset="0"/>
              </a:defRPr>
            </a:lvl2pPr>
            <a:lvl3pPr>
              <a:buClr>
                <a:schemeClr val="bg1">
                  <a:lumMod val="95000"/>
                </a:schemeClr>
              </a:buClr>
              <a:defRPr sz="2000" spc="-20" baseline="0">
                <a:latin typeface="Arial" pitchFamily="34" charset="0"/>
                <a:cs typeface="Arial" pitchFamily="34" charset="0"/>
              </a:defRPr>
            </a:lvl3pPr>
            <a:lvl4pPr>
              <a:buClr>
                <a:schemeClr val="bg1">
                  <a:lumMod val="95000"/>
                </a:schemeClr>
              </a:buClr>
              <a:defRPr sz="1800" spc="-20" baseline="0">
                <a:latin typeface="Arial" pitchFamily="34" charset="0"/>
                <a:cs typeface="Arial" pitchFamily="34" charset="0"/>
              </a:defRPr>
            </a:lvl4pPr>
            <a:lvl5pPr>
              <a:buClr>
                <a:schemeClr val="bg1">
                  <a:lumMod val="95000"/>
                </a:schemeClr>
              </a:buClr>
              <a:defRPr sz="1800" spc="-20" baseline="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7010400" cy="1340574"/>
          </a:xfrm>
          <a:prstGeom prst="rect">
            <a:avLst/>
          </a:prstGeom>
        </p:spPr>
        <p:txBody>
          <a:bodyPr vert="horz" anchor="b" anchorCtr="0">
            <a:normAutofit/>
          </a:bodyPr>
          <a:lstStyle>
            <a:lvl1pPr algn="l">
              <a:lnSpc>
                <a:spcPts val="4200"/>
              </a:lnSpc>
              <a:defRPr sz="4000" spc="-50" baseline="0">
                <a:ln w="12700" cap="sq" cmpd="sng">
                  <a:noFill/>
                  <a:bevel/>
                </a:ln>
                <a:solidFill>
                  <a:srgbClr val="FF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Column Bullete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33600"/>
            <a:ext cx="4040188" cy="685800"/>
          </a:xfrm>
          <a:prstGeom prst="rect">
            <a:avLst/>
          </a:prstGeom>
        </p:spPr>
        <p:txBody>
          <a:bodyPr vert="horz" wrap="square" anchor="b">
            <a:normAutofit/>
          </a:bodyPr>
          <a:lstStyle>
            <a:lvl1pPr marL="0" indent="0">
              <a:lnSpc>
                <a:spcPts val="2600"/>
              </a:lnSpc>
              <a:buNone/>
              <a:defRPr sz="2600" b="0" u="none">
                <a:solidFill>
                  <a:schemeClr val="accent3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19400"/>
            <a:ext cx="4040188" cy="3733800"/>
          </a:xfrm>
          <a:prstGeom prst="rect">
            <a:avLst/>
          </a:prstGeom>
        </p:spPr>
        <p:txBody>
          <a:bodyPr vert="horz" lIns="182880">
            <a:normAutofit/>
          </a:bodyPr>
          <a:lstStyle>
            <a:lvl1pPr>
              <a:buClr>
                <a:srgbClr val="FF9900"/>
              </a:buCl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819400"/>
            <a:ext cx="4041775" cy="3733800"/>
          </a:xfrm>
          <a:prstGeom prst="rect">
            <a:avLst/>
          </a:prstGeom>
        </p:spPr>
        <p:txBody>
          <a:bodyPr vert="horz" lIns="182880" anchor="t" anchorCtr="0">
            <a:normAutofit/>
          </a:bodyPr>
          <a:lstStyle>
            <a:lvl1pPr>
              <a:buClr>
                <a:srgbClr val="FF9900"/>
              </a:buCl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Text Placeholder 2"/>
          <p:cNvSpPr>
            <a:spLocks noGrp="1"/>
          </p:cNvSpPr>
          <p:nvPr>
            <p:ph type="body" idx="10"/>
          </p:nvPr>
        </p:nvSpPr>
        <p:spPr>
          <a:xfrm>
            <a:off x="4646612" y="2133600"/>
            <a:ext cx="4040188" cy="685800"/>
          </a:xfrm>
          <a:prstGeom prst="rect">
            <a:avLst/>
          </a:prstGeom>
        </p:spPr>
        <p:txBody>
          <a:bodyPr vert="horz" wrap="square" anchor="b">
            <a:normAutofit/>
          </a:bodyPr>
          <a:lstStyle>
            <a:lvl1pPr marL="0" indent="0">
              <a:lnSpc>
                <a:spcPts val="2600"/>
              </a:lnSpc>
              <a:buNone/>
              <a:defRPr sz="2600" b="0" u="none">
                <a:solidFill>
                  <a:schemeClr val="accent3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7010400" cy="1340574"/>
          </a:xfrm>
          <a:prstGeom prst="rect">
            <a:avLst/>
          </a:prstGeom>
        </p:spPr>
        <p:txBody>
          <a:bodyPr vert="horz" anchor="b" anchorCtr="0">
            <a:normAutofit/>
          </a:bodyPr>
          <a:lstStyle>
            <a:lvl1pPr algn="l">
              <a:lnSpc>
                <a:spcPts val="4200"/>
              </a:lnSpc>
              <a:defRPr sz="4000" spc="-50" baseline="0">
                <a:ln w="12700" cap="sq" cmpd="sng">
                  <a:noFill/>
                  <a:bevel/>
                </a:ln>
                <a:solidFill>
                  <a:srgbClr val="FF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00600"/>
            <a:ext cx="7772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4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612775"/>
            <a:ext cx="6858000" cy="4114800"/>
          </a:xfrm>
          <a:prstGeom prst="rect">
            <a:avLst/>
          </a:prstGeom>
          <a:effectLst>
            <a:outerShdw blurRad="50800" dist="38100" dir="2700000" algn="tl" rotWithShape="0">
              <a:prstClr val="black"/>
            </a:outerShdw>
          </a:effectLst>
        </p:spPr>
        <p:txBody>
          <a:bodyPr vert="horz"/>
          <a:lstStyle>
            <a:lvl1pPr marL="0" indent="0">
              <a:buNone/>
              <a:defRPr sz="3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367338"/>
            <a:ext cx="7772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pull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4" r:id="rId3"/>
    <p:sldLayoutId id="2147483650" r:id="rId4"/>
    <p:sldLayoutId id="2147483652" r:id="rId5"/>
    <p:sldLayoutId id="2147483658" r:id="rId6"/>
    <p:sldLayoutId id="2147483653" r:id="rId7"/>
    <p:sldLayoutId id="2147483657" r:id="rId8"/>
    <p:sldLayoutId id="2147483655" r:id="rId9"/>
  </p:sldLayoutIdLst>
  <p:transition>
    <p:pull dir="r"/>
  </p:transition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209800"/>
            <a:ext cx="5867400" cy="21336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en-US" sz="48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Shelter and Settlements Working Group</a:t>
            </a:r>
            <a:endParaRPr lang="en-US" sz="4800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228600" y="3886200"/>
            <a:ext cx="8305800" cy="2514600"/>
          </a:xfrm>
        </p:spPr>
        <p:txBody>
          <a:bodyPr>
            <a:normAutofit fontScale="92500" lnSpcReduction="10000"/>
          </a:bodyPr>
          <a:lstStyle/>
          <a:p>
            <a:pPr algn="ctr"/>
            <a:endParaRPr lang="en-US" sz="2400" b="1" dirty="0" smtClean="0">
              <a:solidFill>
                <a:srgbClr val="000000"/>
              </a:solidFill>
              <a:latin typeface="+mn-lt"/>
            </a:endParaRPr>
          </a:p>
          <a:p>
            <a:pPr algn="ctr"/>
            <a:r>
              <a:rPr lang="en-US" sz="2400" b="1" dirty="0" smtClean="0">
                <a:solidFill>
                  <a:srgbClr val="000000"/>
                </a:solidFill>
                <a:latin typeface="+mn-lt"/>
              </a:rPr>
              <a:t>Update</a:t>
            </a:r>
            <a:endParaRPr lang="en-US" sz="2400" b="1" dirty="0" smtClean="0">
              <a:solidFill>
                <a:srgbClr val="000000"/>
              </a:solidFill>
              <a:latin typeface="+mn-lt"/>
            </a:endParaRPr>
          </a:p>
          <a:p>
            <a:pPr algn="ctr"/>
            <a:endParaRPr lang="en-US" sz="2400" b="1" dirty="0" smtClean="0">
              <a:solidFill>
                <a:srgbClr val="000000"/>
              </a:solidFill>
              <a:latin typeface="+mn-lt"/>
            </a:endParaRPr>
          </a:p>
          <a:p>
            <a:pPr algn="ctr"/>
            <a:r>
              <a:rPr lang="en-US" sz="2400" b="1" dirty="0" smtClean="0">
                <a:solidFill>
                  <a:srgbClr val="000000"/>
                </a:solidFill>
                <a:latin typeface="+mn-lt"/>
              </a:rPr>
              <a:t>Co-Chairs</a:t>
            </a:r>
            <a:endParaRPr lang="en-US" sz="2400" b="1" dirty="0" smtClean="0">
              <a:solidFill>
                <a:srgbClr val="000000"/>
              </a:solidFill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3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	</a:t>
            </a:r>
            <a:r>
              <a:rPr lang="en-US" sz="1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Kip Scheidler							Sohini Sarkar		</a:t>
            </a:r>
          </a:p>
          <a:p>
            <a:pPr>
              <a:lnSpc>
                <a:spcPct val="100000"/>
              </a:lnSpc>
            </a:pPr>
            <a:r>
              <a:rPr lang="en-US" sz="1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	Habitat for Humanity International			</a:t>
            </a:r>
            <a:r>
              <a:rPr lang="en-US" sz="1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Global Communities (CHF International)</a:t>
            </a:r>
            <a:endParaRPr lang="en-US" sz="1600" b="1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1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	KScheidler@habitat.org					</a:t>
            </a:r>
            <a:r>
              <a:rPr lang="en-US" sz="1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ssarkar@chfinternational.org</a:t>
            </a:r>
            <a:endParaRPr lang="en-US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114800"/>
          </a:xfrm>
        </p:spPr>
        <p:txBody>
          <a:bodyPr>
            <a:normAutofit/>
          </a:bodyPr>
          <a:lstStyle/>
          <a:p>
            <a:pPr marL="914400" indent="-914400">
              <a:tabLst>
                <a:tab pos="914400" algn="l"/>
              </a:tabLst>
            </a:pPr>
            <a:r>
              <a:rPr lang="en-US" b="1" cap="all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1/4.	Lateral network of practitioners</a:t>
            </a:r>
          </a:p>
          <a:p>
            <a:pPr marL="914400" indent="-914400">
              <a:buFont typeface="+mj-lt"/>
              <a:buAutoNum type="alphaUcPeriod"/>
            </a:pPr>
            <a:endParaRPr lang="en-US" b="1" cap="all" dirty="0" smtClean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914400" indent="-914400">
              <a:tabLst>
                <a:tab pos="914400" algn="l"/>
              </a:tabLst>
            </a:pPr>
            <a:r>
              <a:rPr lang="en-US" b="1" cap="all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2/4.	Urban response</a:t>
            </a:r>
          </a:p>
          <a:p>
            <a:pPr marL="914400" indent="-914400">
              <a:tabLst>
                <a:tab pos="914400" algn="l"/>
              </a:tabLst>
            </a:pPr>
            <a:endParaRPr lang="en-US" b="1" cap="all" dirty="0" smtClean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914400" indent="-914400">
              <a:tabLst>
                <a:tab pos="914400" algn="l"/>
              </a:tabLst>
            </a:pPr>
            <a:r>
              <a:rPr lang="en-US" b="1" cap="all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3/4.	Relief to reconstruction - advocacy and policy concerns</a:t>
            </a:r>
          </a:p>
          <a:p>
            <a:pPr marL="914400" indent="-914400">
              <a:tabLst>
                <a:tab pos="914400" algn="l"/>
              </a:tabLst>
            </a:pPr>
            <a:endParaRPr lang="en-US" b="1" cap="all" dirty="0" smtClean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914400" indent="-914400">
              <a:tabLst>
                <a:tab pos="914400" algn="l"/>
              </a:tabLst>
            </a:pPr>
            <a:r>
              <a:rPr lang="en-US" b="1" cap="all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4/4.	Technical capacity</a:t>
            </a: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686800" cy="6248400"/>
          </a:xfrm>
        </p:spPr>
        <p:txBody>
          <a:bodyPr>
            <a:normAutofit fontScale="85000" lnSpcReduction="20000"/>
          </a:bodyPr>
          <a:lstStyle/>
          <a:p>
            <a:pPr marL="742950" indent="-742950">
              <a:buFont typeface="+mj-lt"/>
              <a:buAutoNum type="alphaUcPeriod"/>
            </a:pPr>
            <a:endParaRPr lang="en-US" sz="32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742950" indent="-742950"/>
            <a:r>
              <a:rPr lang="en-US" sz="3200" b="1" dirty="0" smtClean="0">
                <a:solidFill>
                  <a:srgbClr val="3F98C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1/4.  </a:t>
            </a:r>
            <a:r>
              <a:rPr lang="en-US" sz="3200" b="1" cap="all" dirty="0" smtClean="0">
                <a:solidFill>
                  <a:srgbClr val="3F98C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Lateral network of practitioners</a:t>
            </a:r>
          </a:p>
          <a:p>
            <a:pPr marL="742950" indent="-742950"/>
            <a:endParaRPr lang="en-US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514350" indent="-514350">
              <a:buFont typeface="+mj-lt"/>
              <a:buAutoNum type="alphaLcPeriod"/>
            </a:pPr>
            <a:r>
              <a:rPr lang="en-US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Improve collaboration with regional actors</a:t>
            </a:r>
          </a:p>
          <a:p>
            <a:pPr marL="1257300" lvl="1" indent="-514350">
              <a:buFont typeface="Arial" pitchFamily="34" charset="0"/>
              <a:buChar char="•"/>
            </a:pPr>
            <a:r>
              <a:rPr lang="en-US" sz="2200" b="1" dirty="0" smtClean="0">
                <a:solidFill>
                  <a:srgbClr val="3F98C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LAC</a:t>
            </a:r>
          </a:p>
          <a:p>
            <a:pPr marL="1257300" lvl="1" indent="-514350">
              <a:buFont typeface="Arial" pitchFamily="34" charset="0"/>
              <a:buChar char="•"/>
            </a:pPr>
            <a:r>
              <a:rPr lang="en-US" sz="2200" b="1" dirty="0" smtClean="0">
                <a:solidFill>
                  <a:srgbClr val="3F98C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Other regional organizations</a:t>
            </a:r>
            <a:endParaRPr lang="en-US" b="1" dirty="0" smtClean="0">
              <a:solidFill>
                <a:srgbClr val="3F98C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514350" indent="-514350">
              <a:buFont typeface="+mj-lt"/>
              <a:buAutoNum type="alphaLcPeriod"/>
            </a:pPr>
            <a:r>
              <a:rPr lang="en-US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Integration with DRR and Protection WGs</a:t>
            </a:r>
          </a:p>
          <a:p>
            <a:pPr marL="1257300" lvl="1" indent="-514350">
              <a:buFont typeface="Arial" pitchFamily="34" charset="0"/>
              <a:buChar char="•"/>
            </a:pPr>
            <a:r>
              <a:rPr lang="en-US" sz="2200" b="1" dirty="0" smtClean="0">
                <a:solidFill>
                  <a:srgbClr val="3F98C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Share thematic developments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Three thematic discussions</a:t>
            </a:r>
          </a:p>
          <a:p>
            <a:pPr marL="1257300" lvl="1" indent="-514350">
              <a:buFont typeface="Arial" pitchFamily="34" charset="0"/>
              <a:buChar char="•"/>
            </a:pPr>
            <a:r>
              <a:rPr lang="en-US" sz="2100" b="1" dirty="0" smtClean="0">
                <a:solidFill>
                  <a:srgbClr val="3F98C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Non-structural shelter solutions</a:t>
            </a:r>
          </a:p>
          <a:p>
            <a:pPr marL="1257300" lvl="1" indent="-514350">
              <a:buFont typeface="Arial" pitchFamily="34" charset="0"/>
              <a:buChar char="•"/>
            </a:pPr>
            <a:r>
              <a:rPr lang="en-US" sz="2100" b="1" dirty="0" smtClean="0">
                <a:solidFill>
                  <a:srgbClr val="3F98C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Most vulnerable communities</a:t>
            </a:r>
          </a:p>
          <a:p>
            <a:pPr marL="1257300" lvl="1" indent="-514350">
              <a:buFont typeface="Arial" pitchFamily="34" charset="0"/>
              <a:buChar char="•"/>
            </a:pPr>
            <a:r>
              <a:rPr lang="en-US" sz="2100" b="1" dirty="0" smtClean="0">
                <a:solidFill>
                  <a:srgbClr val="3F98C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Building local capacity</a:t>
            </a:r>
          </a:p>
          <a:p>
            <a:pPr marL="1257300" lvl="1" indent="-514350">
              <a:buFont typeface="Arial" pitchFamily="34" charset="0"/>
              <a:buChar char="•"/>
            </a:pPr>
            <a:r>
              <a:rPr lang="en-US" sz="2100" b="1" dirty="0" smtClean="0">
                <a:solidFill>
                  <a:srgbClr val="3F98C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Improving DRR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Support member engagement at global events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Engagement with Global Shelter Cluster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Reach out to external stakeholders (WB, USAID, academia)</a:t>
            </a: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686800" cy="6248400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lphaUcPeriod"/>
            </a:pPr>
            <a:endParaRPr lang="en-US" sz="32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914400" indent="-914400">
              <a:tabLst>
                <a:tab pos="914400" algn="l"/>
              </a:tabLst>
            </a:pPr>
            <a:r>
              <a:rPr lang="en-US" sz="3200" b="1" cap="all" dirty="0" smtClean="0">
                <a:solidFill>
                  <a:srgbClr val="3F98C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2/4.	Urban response</a:t>
            </a:r>
          </a:p>
          <a:p>
            <a:pPr marL="742950" indent="-742950"/>
            <a:endParaRPr lang="en-US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742950" indent="-742950"/>
            <a:endParaRPr lang="en-US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514350" lvl="0" indent="-514350">
              <a:buFont typeface="+mj-lt"/>
              <a:buAutoNum type="alphaLcPeriod"/>
            </a:pPr>
            <a:r>
              <a:rPr lang="en-US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Develop field based case studies, reports and presentations on urban theme</a:t>
            </a:r>
          </a:p>
          <a:p>
            <a:pPr marL="514350" lvl="0" indent="-514350">
              <a:buFont typeface="+mj-lt"/>
              <a:buAutoNum type="alphaLcPeriod"/>
            </a:pPr>
            <a:endParaRPr lang="en-US" dirty="0" smtClean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514350" lvl="0" indent="-514350">
              <a:buFont typeface="+mj-lt"/>
              <a:buAutoNum type="alphaLcPeriod"/>
            </a:pPr>
            <a:r>
              <a:rPr lang="en-US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Urban practice-related workshop</a:t>
            </a:r>
            <a:endParaRPr lang="en-US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715000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lphaUcPeriod"/>
            </a:pPr>
            <a:endParaRPr lang="en-US" sz="32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914400" indent="-914400">
              <a:tabLst>
                <a:tab pos="914400" algn="l"/>
              </a:tabLst>
            </a:pPr>
            <a:r>
              <a:rPr lang="en-US" sz="3200" b="1" cap="all" dirty="0" smtClean="0">
                <a:solidFill>
                  <a:srgbClr val="3F98C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3/4.	Relief to reconstruction - advocacy and policy concerns</a:t>
            </a:r>
          </a:p>
          <a:p>
            <a:pPr marL="914400" indent="-914400">
              <a:buFont typeface="+mj-lt"/>
              <a:buAutoNum type="alphaLcPeriod"/>
              <a:tabLst>
                <a:tab pos="914400" algn="l"/>
              </a:tabLst>
            </a:pPr>
            <a:endParaRPr lang="en-US" sz="3200" b="1" cap="all" dirty="0" smtClean="0">
              <a:solidFill>
                <a:srgbClr val="3F98C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514350" lvl="0" indent="-514350">
              <a:buFont typeface="+mj-lt"/>
              <a:buAutoNum type="alphaLcPeriod"/>
            </a:pPr>
            <a:r>
              <a:rPr lang="en-US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Advocacy position paper and joint meetings</a:t>
            </a:r>
          </a:p>
          <a:p>
            <a:pPr marL="514350" lvl="0" indent="-514350"/>
            <a:r>
              <a:rPr lang="en-US" sz="20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	(SSWG, donors, UN agencies and development </a:t>
            </a:r>
            <a:r>
              <a:rPr lang="en-US" sz="20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actors)</a:t>
            </a:r>
          </a:p>
          <a:p>
            <a:pPr marL="514350" lvl="0" indent="-514350"/>
            <a:endParaRPr lang="en-US" sz="2000" dirty="0" smtClean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514350" indent="-514350">
              <a:buFont typeface="+mj-lt"/>
              <a:buAutoNum type="alphaLcPeriod" startAt="2"/>
            </a:pPr>
            <a:r>
              <a:rPr lang="en-US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Develop field based case study on relief to reconstruction lessons</a:t>
            </a:r>
          </a:p>
          <a:p>
            <a:pPr marL="514350" lvl="0" indent="-514350">
              <a:buFont typeface="+mj-lt"/>
              <a:buAutoNum type="alphaLcPeriod" startAt="2"/>
            </a:pPr>
            <a:endParaRPr lang="en-US" dirty="0" smtClean="0">
              <a:solidFill>
                <a:srgbClr val="FF9933"/>
              </a:solidFill>
              <a:latin typeface="+mn-lt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8686800" cy="6019800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lphaUcPeriod"/>
            </a:pPr>
            <a:endParaRPr lang="en-US" sz="32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914400" indent="-914400">
              <a:tabLst>
                <a:tab pos="914400" algn="l"/>
              </a:tabLst>
            </a:pPr>
            <a:r>
              <a:rPr lang="en-US" sz="3200" b="1" cap="all" dirty="0" smtClean="0">
                <a:solidFill>
                  <a:srgbClr val="3F98C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4/4.	Technical capacity</a:t>
            </a:r>
          </a:p>
          <a:p>
            <a:pPr marL="914400" indent="-914400">
              <a:tabLst>
                <a:tab pos="914400" algn="l"/>
              </a:tabLst>
            </a:pPr>
            <a:endParaRPr lang="en-US" sz="3200" b="1" cap="all" dirty="0" smtClean="0">
              <a:solidFill>
                <a:srgbClr val="3F98C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514350" lvl="0" indent="-514350">
              <a:buFont typeface="+mj-lt"/>
              <a:buAutoNum type="alphaLcPeriod"/>
            </a:pPr>
            <a:r>
              <a:rPr lang="en-US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S&amp;S overview – </a:t>
            </a:r>
            <a:r>
              <a:rPr lang="en-US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</a:t>
            </a:r>
            <a:r>
              <a:rPr lang="en-US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ne-day training</a:t>
            </a:r>
            <a:endParaRPr lang="en-US" dirty="0" smtClean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514350" lvl="0" indent="-514350">
              <a:buFont typeface="+mj-lt"/>
              <a:buAutoNum type="alphaLcPeriod"/>
            </a:pPr>
            <a:endParaRPr lang="en-US" sz="3600" dirty="0" smtClean="0">
              <a:solidFill>
                <a:srgbClr val="FF9933"/>
              </a:solidFill>
              <a:latin typeface="+mn-lt"/>
            </a:endParaRPr>
          </a:p>
          <a:p>
            <a:pPr marL="514350" lvl="0" indent="-514350">
              <a:buFont typeface="+mj-lt"/>
              <a:buAutoNum type="alphaLcPeriod"/>
            </a:pPr>
            <a:r>
              <a:rPr lang="en-US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Extending  the training</a:t>
            </a:r>
            <a:endParaRPr lang="en-US" sz="3600" dirty="0" smtClean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9933"/>
                </a:solidFill>
                <a:latin typeface="+mn-lt"/>
              </a:rPr>
              <a:t>Implementation of one-day training</a:t>
            </a:r>
            <a:endParaRPr lang="en-US" sz="3200" dirty="0" smtClean="0">
              <a:solidFill>
                <a:srgbClr val="FF9933"/>
              </a:solidFill>
              <a:latin typeface="+mn-lt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9933"/>
                </a:solidFill>
                <a:latin typeface="+mn-lt"/>
              </a:rPr>
              <a:t>Assess the need and develop further </a:t>
            </a:r>
            <a:r>
              <a:rPr lang="en-US" sz="2400" dirty="0" smtClean="0">
                <a:solidFill>
                  <a:srgbClr val="FF9933"/>
                </a:solidFill>
                <a:latin typeface="+mn-lt"/>
              </a:rPr>
              <a:t>training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9933"/>
                </a:solidFill>
                <a:latin typeface="+mn-lt"/>
              </a:rPr>
              <a:t> </a:t>
            </a:r>
            <a:r>
              <a:rPr lang="en-US" sz="2400" dirty="0" smtClean="0">
                <a:solidFill>
                  <a:srgbClr val="FF9933"/>
                </a:solidFill>
                <a:latin typeface="+mn-lt"/>
              </a:rPr>
              <a:t>Scoping study by Virginia Tech (tomorrow’s presentation)</a:t>
            </a:r>
            <a:endParaRPr lang="en-US" sz="3200" dirty="0" smtClean="0">
              <a:solidFill>
                <a:srgbClr val="FF9933"/>
              </a:solidFill>
              <a:latin typeface="+mn-lt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1219200"/>
            <a:ext cx="5715000" cy="91440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Shelter and </a:t>
            </a:r>
            <a:r>
              <a:rPr lang="en-US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Settlements Working </a:t>
            </a:r>
            <a:r>
              <a:rPr lang="en-US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Group </a:t>
            </a:r>
            <a:r>
              <a:rPr lang="en-US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en-US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is </a:t>
            </a:r>
            <a:r>
              <a:rPr lang="en-US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funded </a:t>
            </a:r>
            <a:r>
              <a:rPr lang="en-US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by </a:t>
            </a:r>
            <a:br>
              <a:rPr lang="en-US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</a:t>
            </a:r>
            <a:r>
              <a:rPr lang="en-US" sz="2800" spc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SAID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/OFDA</a:t>
            </a:r>
            <a:endParaRPr lang="en-US" sz="2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228600" y="3200400"/>
            <a:ext cx="8686800" cy="3505200"/>
          </a:xfrm>
        </p:spPr>
        <p:txBody>
          <a:bodyPr anchor="ctr">
            <a:normAutofit/>
          </a:bodyPr>
          <a:lstStyle/>
          <a:p>
            <a:pPr algn="ctr"/>
            <a:r>
              <a:rPr lang="en-US" b="1" dirty="0" smtClean="0">
                <a:solidFill>
                  <a:srgbClr val="FF84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Co-Chairs</a:t>
            </a:r>
          </a:p>
          <a:p>
            <a:pPr algn="ctr">
              <a:lnSpc>
                <a:spcPct val="100000"/>
              </a:lnSpc>
            </a:pPr>
            <a:endParaRPr lang="en-US" sz="1400" b="1" dirty="0" smtClean="0">
              <a:solidFill>
                <a:srgbClr val="FF840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1800" b="1" dirty="0" smtClean="0">
                <a:solidFill>
                  <a:srgbClr val="FF84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	</a:t>
            </a:r>
            <a:r>
              <a:rPr lang="en-US" sz="1600" b="1" dirty="0" smtClean="0">
                <a:solidFill>
                  <a:srgbClr val="FF84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Kip Scheidler										Sohini Sarkar		</a:t>
            </a:r>
          </a:p>
          <a:p>
            <a:pPr>
              <a:lnSpc>
                <a:spcPct val="100000"/>
              </a:lnSpc>
            </a:pPr>
            <a:r>
              <a:rPr lang="en-US" sz="1600" b="1" dirty="0" smtClean="0">
                <a:solidFill>
                  <a:srgbClr val="FF84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	Habitat for Humanity International						Global Communities</a:t>
            </a:r>
          </a:p>
          <a:p>
            <a:pPr>
              <a:lnSpc>
                <a:spcPct val="100000"/>
              </a:lnSpc>
            </a:pPr>
            <a:r>
              <a:rPr lang="en-US" sz="1600" b="1" dirty="0" smtClean="0">
                <a:solidFill>
                  <a:srgbClr val="FF84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	KScheidler@habitat.org								ssarkar@chfinternational.org</a:t>
            </a:r>
          </a:p>
          <a:p>
            <a:pPr>
              <a:lnSpc>
                <a:spcPct val="100000"/>
              </a:lnSpc>
            </a:pPr>
            <a:endParaRPr lang="en-US" sz="1600" b="1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ctr">
              <a:lnSpc>
                <a:spcPct val="100000"/>
              </a:lnSpc>
            </a:pPr>
            <a:endParaRPr lang="en-US" sz="1600" b="1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sym typeface="Symbol"/>
            </a:endParaRPr>
          </a:p>
          <a:p>
            <a:pPr algn="ctr">
              <a:lnSpc>
                <a:spcPct val="100000"/>
              </a:lnSpc>
            </a:pPr>
            <a:r>
              <a:rPr lang="en-US" sz="1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sym typeface="Symbol"/>
              </a:rPr>
              <a:t></a:t>
            </a:r>
            <a:r>
              <a:rPr lang="en-US" sz="1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                     </a:t>
            </a:r>
            <a:endParaRPr lang="en-US" sz="1600" b="1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ctr">
              <a:lnSpc>
                <a:spcPct val="100000"/>
              </a:lnSpc>
            </a:pPr>
            <a:r>
              <a:rPr lang="en-US" sz="1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Mohamed Hilmi</a:t>
            </a:r>
          </a:p>
          <a:p>
            <a:pPr algn="ctr">
              <a:lnSpc>
                <a:spcPct val="100000"/>
              </a:lnSpc>
            </a:pPr>
            <a:r>
              <a:rPr lang="en-US" sz="1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InterAction</a:t>
            </a:r>
          </a:p>
          <a:p>
            <a:pPr algn="ctr">
              <a:lnSpc>
                <a:spcPct val="100000"/>
              </a:lnSpc>
            </a:pPr>
            <a:r>
              <a:rPr lang="en-US" sz="1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mhilmi@interaction.org</a:t>
            </a:r>
          </a:p>
          <a:p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erAction PowerPoint Presentation_rev012711_example">
  <a:themeElements>
    <a:clrScheme name="InterAction3">
      <a:dk1>
        <a:srgbClr val="FFFFFF"/>
      </a:dk1>
      <a:lt1>
        <a:sysClr val="window" lastClr="FFFFFF"/>
      </a:lt1>
      <a:dk2>
        <a:srgbClr val="C2BDB6"/>
      </a:dk2>
      <a:lt2>
        <a:srgbClr val="B6C3D6"/>
      </a:lt2>
      <a:accent1>
        <a:srgbClr val="575A5C"/>
      </a:accent1>
      <a:accent2>
        <a:srgbClr val="B45317"/>
      </a:accent2>
      <a:accent3>
        <a:srgbClr val="2B6C8E"/>
      </a:accent3>
      <a:accent4>
        <a:srgbClr val="824F1C"/>
      </a:accent4>
      <a:accent5>
        <a:srgbClr val="511818"/>
      </a:accent5>
      <a:accent6>
        <a:srgbClr val="553876"/>
      </a:accent6>
      <a:hlink>
        <a:srgbClr val="9C1371"/>
      </a:hlink>
      <a:folHlink>
        <a:srgbClr val="9C677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InterAction PowerPoint Presentation_rev012711_example</Template>
  <TotalTime>188</TotalTime>
  <Words>87</Words>
  <Application>Microsoft Office PowerPoint</Application>
  <PresentationFormat>On-screen Show (4:3)</PresentationFormat>
  <Paragraphs>71</Paragraphs>
  <Slides>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InterAction PowerPoint Presentation_rev012711_example</vt:lpstr>
      <vt:lpstr>Shelter and Settlements Working Group</vt:lpstr>
      <vt:lpstr>Slide 2</vt:lpstr>
      <vt:lpstr>Slide 3</vt:lpstr>
      <vt:lpstr>Slide 4</vt:lpstr>
      <vt:lpstr>Slide 5</vt:lpstr>
      <vt:lpstr>Slide 6</vt:lpstr>
      <vt:lpstr>Shelter and Settlements Working Group  is funded  by  USAID/OFDA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Heading Goes Here</dc:title>
  <dc:creator>System Administrator</dc:creator>
  <cp:lastModifiedBy>System Administrator</cp:lastModifiedBy>
  <cp:revision>24</cp:revision>
  <dcterms:created xsi:type="dcterms:W3CDTF">2012-10-21T12:24:23Z</dcterms:created>
  <dcterms:modified xsi:type="dcterms:W3CDTF">2012-10-27T20:59:19Z</dcterms:modified>
</cp:coreProperties>
</file>