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32"/>
  </p:notesMasterIdLst>
  <p:sldIdLst>
    <p:sldId id="256" r:id="rId2"/>
    <p:sldId id="307" r:id="rId3"/>
    <p:sldId id="309" r:id="rId4"/>
    <p:sldId id="294" r:id="rId5"/>
    <p:sldId id="308" r:id="rId6"/>
    <p:sldId id="257" r:id="rId7"/>
    <p:sldId id="262" r:id="rId8"/>
    <p:sldId id="265" r:id="rId9"/>
    <p:sldId id="271" r:id="rId10"/>
    <p:sldId id="272" r:id="rId11"/>
    <p:sldId id="275" r:id="rId12"/>
    <p:sldId id="277" r:id="rId13"/>
    <p:sldId id="274" r:id="rId14"/>
    <p:sldId id="273" r:id="rId15"/>
    <p:sldId id="276" r:id="rId16"/>
    <p:sldId id="278" r:id="rId17"/>
    <p:sldId id="279" r:id="rId18"/>
    <p:sldId id="283" r:id="rId19"/>
    <p:sldId id="282" r:id="rId20"/>
    <p:sldId id="286" r:id="rId21"/>
    <p:sldId id="305" r:id="rId22"/>
    <p:sldId id="306" r:id="rId23"/>
    <p:sldId id="281" r:id="rId24"/>
    <p:sldId id="280" r:id="rId25"/>
    <p:sldId id="300" r:id="rId26"/>
    <p:sldId id="301" r:id="rId27"/>
    <p:sldId id="303" r:id="rId28"/>
    <p:sldId id="302" r:id="rId29"/>
    <p:sldId id="304" r:id="rId30"/>
    <p:sldId id="298"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588" autoAdjust="0"/>
    <p:restoredTop sz="94640" autoAdjust="0"/>
  </p:normalViewPr>
  <p:slideViewPr>
    <p:cSldViewPr>
      <p:cViewPr>
        <p:scale>
          <a:sx n="66" d="100"/>
          <a:sy n="66" d="100"/>
        </p:scale>
        <p:origin x="-1422" y="-19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E:\Enrollment_Graphs_.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GB"/>
  <c:chart>
    <c:view3D>
      <c:rAngAx val="1"/>
    </c:view3D>
    <c:plotArea>
      <c:layout/>
      <c:bar3DChart>
        <c:barDir val="col"/>
        <c:grouping val="clustered"/>
        <c:ser>
          <c:idx val="0"/>
          <c:order val="0"/>
          <c:tx>
            <c:strRef>
              <c:f>'Rojhan '!$E$50</c:f>
              <c:strCache>
                <c:ptCount val="1"/>
                <c:pt idx="0">
                  <c:v>Boys</c:v>
                </c:pt>
              </c:strCache>
            </c:strRef>
          </c:tx>
          <c:cat>
            <c:strRef>
              <c:f>'Rojhan '!$D$51:$D$56</c:f>
              <c:strCache>
                <c:ptCount val="6"/>
                <c:pt idx="0">
                  <c:v>Before Flood</c:v>
                </c:pt>
                <c:pt idx="1">
                  <c:v>After Flood </c:v>
                </c:pt>
                <c:pt idx="2">
                  <c:v>After TLC</c:v>
                </c:pt>
                <c:pt idx="3">
                  <c:v>After ECE Class</c:v>
                </c:pt>
                <c:pt idx="4">
                  <c:v>Start Construction of TSS</c:v>
                </c:pt>
                <c:pt idx="5">
                  <c:v>Current Enrollment in TSS</c:v>
                </c:pt>
              </c:strCache>
            </c:strRef>
          </c:cat>
          <c:val>
            <c:numRef>
              <c:f>'Rojhan '!$E$51:$E$56</c:f>
              <c:numCache>
                <c:formatCode>General</c:formatCode>
                <c:ptCount val="6"/>
                <c:pt idx="0">
                  <c:v>65</c:v>
                </c:pt>
                <c:pt idx="1">
                  <c:v>38</c:v>
                </c:pt>
                <c:pt idx="2">
                  <c:v>70</c:v>
                </c:pt>
                <c:pt idx="3">
                  <c:v>95</c:v>
                </c:pt>
                <c:pt idx="4">
                  <c:v>100</c:v>
                </c:pt>
                <c:pt idx="5">
                  <c:v>150</c:v>
                </c:pt>
              </c:numCache>
            </c:numRef>
          </c:val>
        </c:ser>
        <c:ser>
          <c:idx val="1"/>
          <c:order val="1"/>
          <c:tx>
            <c:strRef>
              <c:f>'Rojhan '!$F$50</c:f>
              <c:strCache>
                <c:ptCount val="1"/>
                <c:pt idx="0">
                  <c:v>Girls </c:v>
                </c:pt>
              </c:strCache>
            </c:strRef>
          </c:tx>
          <c:cat>
            <c:strRef>
              <c:f>'Rojhan '!$D$51:$D$56</c:f>
              <c:strCache>
                <c:ptCount val="6"/>
                <c:pt idx="0">
                  <c:v>Before Flood</c:v>
                </c:pt>
                <c:pt idx="1">
                  <c:v>After Flood </c:v>
                </c:pt>
                <c:pt idx="2">
                  <c:v>After TLC</c:v>
                </c:pt>
                <c:pt idx="3">
                  <c:v>After ECE Class</c:v>
                </c:pt>
                <c:pt idx="4">
                  <c:v>Start Construction of TSS</c:v>
                </c:pt>
                <c:pt idx="5">
                  <c:v>Current Enrollment in TSS</c:v>
                </c:pt>
              </c:strCache>
            </c:strRef>
          </c:cat>
          <c:val>
            <c:numRef>
              <c:f>'Rojhan '!$F$51:$F$56</c:f>
              <c:numCache>
                <c:formatCode>General</c:formatCode>
                <c:ptCount val="6"/>
                <c:pt idx="0">
                  <c:v>12</c:v>
                </c:pt>
                <c:pt idx="1">
                  <c:v>0</c:v>
                </c:pt>
                <c:pt idx="2">
                  <c:v>15</c:v>
                </c:pt>
                <c:pt idx="3">
                  <c:v>35</c:v>
                </c:pt>
                <c:pt idx="4">
                  <c:v>52</c:v>
                </c:pt>
                <c:pt idx="5">
                  <c:v>70</c:v>
                </c:pt>
              </c:numCache>
            </c:numRef>
          </c:val>
        </c:ser>
        <c:ser>
          <c:idx val="2"/>
          <c:order val="2"/>
          <c:tx>
            <c:strRef>
              <c:f>'Rojhan '!$G$50</c:f>
              <c:strCache>
                <c:ptCount val="1"/>
                <c:pt idx="0">
                  <c:v>Total </c:v>
                </c:pt>
              </c:strCache>
            </c:strRef>
          </c:tx>
          <c:cat>
            <c:strRef>
              <c:f>'Rojhan '!$D$51:$D$56</c:f>
              <c:strCache>
                <c:ptCount val="6"/>
                <c:pt idx="0">
                  <c:v>Before Flood</c:v>
                </c:pt>
                <c:pt idx="1">
                  <c:v>After Flood </c:v>
                </c:pt>
                <c:pt idx="2">
                  <c:v>After TLC</c:v>
                </c:pt>
                <c:pt idx="3">
                  <c:v>After ECE Class</c:v>
                </c:pt>
                <c:pt idx="4">
                  <c:v>Start Construction of TSS</c:v>
                </c:pt>
                <c:pt idx="5">
                  <c:v>Current Enrollment in TSS</c:v>
                </c:pt>
              </c:strCache>
            </c:strRef>
          </c:cat>
          <c:val>
            <c:numRef>
              <c:f>'Rojhan '!$G$51:$G$56</c:f>
              <c:numCache>
                <c:formatCode>General</c:formatCode>
                <c:ptCount val="6"/>
                <c:pt idx="0">
                  <c:v>77</c:v>
                </c:pt>
                <c:pt idx="1">
                  <c:v>38</c:v>
                </c:pt>
                <c:pt idx="2">
                  <c:v>85</c:v>
                </c:pt>
                <c:pt idx="3">
                  <c:v>130</c:v>
                </c:pt>
                <c:pt idx="4">
                  <c:v>152</c:v>
                </c:pt>
                <c:pt idx="5">
                  <c:v>220</c:v>
                </c:pt>
              </c:numCache>
            </c:numRef>
          </c:val>
        </c:ser>
        <c:shape val="cylinder"/>
        <c:axId val="71468544"/>
        <c:axId val="71470080"/>
        <c:axId val="0"/>
      </c:bar3DChart>
      <c:catAx>
        <c:axId val="71468544"/>
        <c:scaling>
          <c:orientation val="minMax"/>
        </c:scaling>
        <c:axPos val="b"/>
        <c:tickLblPos val="nextTo"/>
        <c:txPr>
          <a:bodyPr/>
          <a:lstStyle/>
          <a:p>
            <a:pPr>
              <a:defRPr lang="en-US"/>
            </a:pPr>
            <a:endParaRPr lang="en-US"/>
          </a:p>
        </c:txPr>
        <c:crossAx val="71470080"/>
        <c:crosses val="autoZero"/>
        <c:auto val="1"/>
        <c:lblAlgn val="ctr"/>
        <c:lblOffset val="100"/>
      </c:catAx>
      <c:valAx>
        <c:axId val="71470080"/>
        <c:scaling>
          <c:orientation val="minMax"/>
        </c:scaling>
        <c:axPos val="l"/>
        <c:majorGridlines/>
        <c:numFmt formatCode="General" sourceLinked="1"/>
        <c:tickLblPos val="nextTo"/>
        <c:txPr>
          <a:bodyPr/>
          <a:lstStyle/>
          <a:p>
            <a:pPr>
              <a:defRPr lang="en-US"/>
            </a:pPr>
            <a:endParaRPr lang="en-US"/>
          </a:p>
        </c:txPr>
        <c:crossAx val="71468544"/>
        <c:crosses val="autoZero"/>
        <c:crossBetween val="between"/>
      </c:valAx>
    </c:plotArea>
    <c:legend>
      <c:legendPos val="r"/>
      <c:txPr>
        <a:bodyPr/>
        <a:lstStyle/>
        <a:p>
          <a:pPr>
            <a:defRPr lang="en-US"/>
          </a:pPr>
          <a:endParaRPr lang="en-US"/>
        </a:p>
      </c:txPr>
    </c:legend>
    <c:plotVisOnly val="1"/>
    <c:dispBlanksAs val="gap"/>
  </c:chart>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C2B1E2-2241-4538-AA88-09BA2B6FEBF0}" type="datetimeFigureOut">
              <a:rPr lang="en-US" smtClean="0"/>
              <a:pPr/>
              <a:t>10/30/2012</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B118543-2F06-4A2D-9319-C0B2390B519C}"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4B118543-2F06-4A2D-9319-C0B2390B519C}" type="slidenum">
              <a:rPr lang="en-GB" smtClean="0"/>
              <a:pPr/>
              <a:t>3</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GB" dirty="0" smtClean="0">
                <a:solidFill>
                  <a:srgbClr val="FF0000"/>
                </a:solidFill>
              </a:rPr>
              <a:t> driven from field experience</a:t>
            </a:r>
          </a:p>
          <a:p>
            <a:r>
              <a:rPr lang="en-GB" sz="1200" kern="1200" baseline="0" dirty="0" smtClean="0">
                <a:solidFill>
                  <a:schemeClr val="tx1"/>
                </a:solidFill>
                <a:latin typeface="+mn-lt"/>
                <a:ea typeface="+mn-ea"/>
                <a:cs typeface="+mn-cs"/>
              </a:rPr>
              <a:t>Education is a fundamental right of every child. In emergencies, UNICEF is committed to getting</a:t>
            </a:r>
          </a:p>
          <a:p>
            <a:r>
              <a:rPr lang="en-GB" sz="1200" kern="1200" baseline="0" dirty="0" smtClean="0">
                <a:solidFill>
                  <a:schemeClr val="tx1"/>
                </a:solidFill>
                <a:latin typeface="+mn-lt"/>
                <a:ea typeface="+mn-ea"/>
                <a:cs typeface="+mn-cs"/>
              </a:rPr>
              <a:t>all children – with a special focus on girls – back to school. In emergencies, schooling is a means</a:t>
            </a:r>
          </a:p>
          <a:p>
            <a:r>
              <a:rPr lang="en-GB" sz="1200" kern="1200" baseline="0" dirty="0" smtClean="0">
                <a:solidFill>
                  <a:schemeClr val="tx1"/>
                </a:solidFill>
                <a:latin typeface="+mn-lt"/>
                <a:ea typeface="+mn-ea"/>
                <a:cs typeface="+mn-cs"/>
              </a:rPr>
              <a:t>of restoring a sense of normalcy to the lives of children and can help them overcome psychological</a:t>
            </a:r>
          </a:p>
          <a:p>
            <a:r>
              <a:rPr lang="en-GB" sz="1200" kern="1200" baseline="0" dirty="0" smtClean="0">
                <a:solidFill>
                  <a:schemeClr val="tx1"/>
                </a:solidFill>
                <a:latin typeface="+mn-lt"/>
                <a:ea typeface="+mn-ea"/>
                <a:cs typeface="+mn-cs"/>
              </a:rPr>
              <a:t>and other forms of distress. Education offers a regular routine, opportunities for self-expression</a:t>
            </a:r>
          </a:p>
          <a:p>
            <a:r>
              <a:rPr lang="en-GB" sz="1200" kern="1200" baseline="0" dirty="0" smtClean="0">
                <a:solidFill>
                  <a:schemeClr val="tx1"/>
                </a:solidFill>
                <a:latin typeface="+mn-lt"/>
                <a:ea typeface="+mn-ea"/>
                <a:cs typeface="+mn-cs"/>
              </a:rPr>
              <a:t>and the chance to engage with peers – all vital elements of normalcy for children whose lives have</a:t>
            </a:r>
          </a:p>
          <a:p>
            <a:r>
              <a:rPr lang="en-GB" sz="1200" kern="1200" baseline="0" dirty="0" smtClean="0">
                <a:solidFill>
                  <a:schemeClr val="tx1"/>
                </a:solidFill>
                <a:latin typeface="+mn-lt"/>
                <a:ea typeface="+mn-ea"/>
                <a:cs typeface="+mn-cs"/>
              </a:rPr>
              <a:t>been disrupted by conflict and displacement.</a:t>
            </a:r>
            <a:endParaRPr lang="en-GB" dirty="0" smtClean="0">
              <a:solidFill>
                <a:srgbClr val="FF0000"/>
              </a:solidFill>
            </a:endParaRPr>
          </a:p>
          <a:p>
            <a:endParaRPr lang="en-GB" dirty="0"/>
          </a:p>
        </p:txBody>
      </p:sp>
      <p:sp>
        <p:nvSpPr>
          <p:cNvPr id="4" name="Slide Number Placeholder 3"/>
          <p:cNvSpPr>
            <a:spLocks noGrp="1"/>
          </p:cNvSpPr>
          <p:nvPr>
            <p:ph type="sldNum" sz="quarter" idx="10"/>
          </p:nvPr>
        </p:nvSpPr>
        <p:spPr/>
        <p:txBody>
          <a:bodyPr/>
          <a:lstStyle/>
          <a:p>
            <a:fld id="{4B118543-2F06-4A2D-9319-C0B2390B519C}" type="slidenum">
              <a:rPr lang="en-GB" smtClean="0"/>
              <a:pPr/>
              <a:t>4</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Equipping field practitioners with a compendium of TLS that have been implemented in past emergencies</a:t>
            </a:r>
          </a:p>
          <a:p>
            <a:r>
              <a:rPr lang="en-US" sz="1200" dirty="0" smtClean="0"/>
              <a:t>Offer information and recommendation as a bases for decision makers (</a:t>
            </a:r>
            <a:r>
              <a:rPr lang="en-GB" sz="1200" dirty="0" smtClean="0"/>
              <a:t>field practitioners, technical staff (engineers, architects) local communities and all partners) to easily access relevant information to help rapid development of site context specific solutions for temporary learning spaces in accordance with their national standards and local settings</a:t>
            </a:r>
            <a:endParaRPr lang="en-US" sz="1200" dirty="0" smtClean="0"/>
          </a:p>
          <a:p>
            <a:r>
              <a:rPr lang="en-US" sz="1200" dirty="0" smtClean="0"/>
              <a:t>Provide practical recommendations and information on how to implement TLS (appropriate for the situation, links to WASH in schools initiatives, safe</a:t>
            </a:r>
          </a:p>
          <a:p>
            <a:r>
              <a:rPr lang="en-GB" sz="1200" dirty="0" smtClean="0">
                <a:solidFill>
                  <a:srgbClr val="FF0000"/>
                </a:solidFill>
              </a:rPr>
              <a:t>by</a:t>
            </a:r>
            <a:r>
              <a:rPr lang="en-GB" sz="1200" dirty="0" smtClean="0"/>
              <a:t> selecting and illustrating field examples of temporary learning spaces (TLS) designs in emergency</a:t>
            </a:r>
            <a:r>
              <a:rPr lang="en-US" sz="1200" dirty="0" smtClean="0">
                <a:solidFill>
                  <a:srgbClr val="FF0000"/>
                </a:solidFill>
              </a:rPr>
              <a:t>TLS (technical drawings, </a:t>
            </a:r>
            <a:r>
              <a:rPr lang="en-US" sz="1200" dirty="0" err="1" smtClean="0">
                <a:solidFill>
                  <a:srgbClr val="FF0000"/>
                </a:solidFill>
              </a:rPr>
              <a:t>Boq</a:t>
            </a:r>
            <a:r>
              <a:rPr lang="en-US" sz="1200" dirty="0" smtClean="0">
                <a:solidFill>
                  <a:srgbClr val="FF0000"/>
                </a:solidFill>
              </a:rPr>
              <a:t>, photos, data sheet)</a:t>
            </a:r>
          </a:p>
          <a:p>
            <a:r>
              <a:rPr lang="en-GB" sz="1200" dirty="0" smtClean="0"/>
              <a:t>.</a:t>
            </a:r>
          </a:p>
          <a:p>
            <a:endParaRPr lang="en-GB" dirty="0"/>
          </a:p>
        </p:txBody>
      </p:sp>
      <p:sp>
        <p:nvSpPr>
          <p:cNvPr id="4" name="Slide Number Placeholder 3"/>
          <p:cNvSpPr>
            <a:spLocks noGrp="1"/>
          </p:cNvSpPr>
          <p:nvPr>
            <p:ph type="sldNum" sz="quarter" idx="10"/>
          </p:nvPr>
        </p:nvSpPr>
        <p:spPr/>
        <p:txBody>
          <a:bodyPr/>
          <a:lstStyle/>
          <a:p>
            <a:fld id="{4B118543-2F06-4A2D-9319-C0B2390B519C}" type="slidenum">
              <a:rPr lang="en-GB" smtClean="0"/>
              <a:pPr/>
              <a:t>6</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CADD917-8367-4F65-B6DE-E7433B4AE61B}" type="datetimeFigureOut">
              <a:rPr lang="en-US" smtClean="0"/>
              <a:pPr/>
              <a:t>10/30/2012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F14492-4B92-4EBD-9D84-EF8C59ADCA7E}"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CADD917-8367-4F65-B6DE-E7433B4AE61B}" type="datetimeFigureOut">
              <a:rPr lang="en-US" smtClean="0"/>
              <a:pPr/>
              <a:t>10/30/2012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F14492-4B92-4EBD-9D84-EF8C59ADCA7E}"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CADD917-8367-4F65-B6DE-E7433B4AE61B}" type="datetimeFigureOut">
              <a:rPr lang="en-US" smtClean="0"/>
              <a:pPr/>
              <a:t>10/30/2012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F14492-4B92-4EBD-9D84-EF8C59ADCA7E}"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CADD917-8367-4F65-B6DE-E7433B4AE61B}" type="datetimeFigureOut">
              <a:rPr lang="en-US" smtClean="0"/>
              <a:pPr/>
              <a:t>10/30/2012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F14492-4B92-4EBD-9D84-EF8C59ADCA7E}"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ADD917-8367-4F65-B6DE-E7433B4AE61B}" type="datetimeFigureOut">
              <a:rPr lang="en-US" smtClean="0"/>
              <a:pPr/>
              <a:t>10/30/2012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F14492-4B92-4EBD-9D84-EF8C59ADCA7E}"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CADD917-8367-4F65-B6DE-E7433B4AE61B}" type="datetimeFigureOut">
              <a:rPr lang="en-US" smtClean="0"/>
              <a:pPr/>
              <a:t>10/30/2012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4F14492-4B92-4EBD-9D84-EF8C59ADCA7E}"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CADD917-8367-4F65-B6DE-E7433B4AE61B}" type="datetimeFigureOut">
              <a:rPr lang="en-US" smtClean="0"/>
              <a:pPr/>
              <a:t>10/30/2012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4F14492-4B92-4EBD-9D84-EF8C59ADCA7E}"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CADD917-8367-4F65-B6DE-E7433B4AE61B}" type="datetimeFigureOut">
              <a:rPr lang="en-US" smtClean="0"/>
              <a:pPr/>
              <a:t>10/30/2012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4F14492-4B92-4EBD-9D84-EF8C59ADCA7E}"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ADD917-8367-4F65-B6DE-E7433B4AE61B}" type="datetimeFigureOut">
              <a:rPr lang="en-US" smtClean="0"/>
              <a:pPr/>
              <a:t>10/30/2012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4F14492-4B92-4EBD-9D84-EF8C59ADCA7E}"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ADD917-8367-4F65-B6DE-E7433B4AE61B}" type="datetimeFigureOut">
              <a:rPr lang="en-US" smtClean="0"/>
              <a:pPr/>
              <a:t>10/30/2012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4F14492-4B92-4EBD-9D84-EF8C59ADCA7E}"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ADD917-8367-4F65-B6DE-E7433B4AE61B}" type="datetimeFigureOut">
              <a:rPr lang="en-US" smtClean="0"/>
              <a:pPr/>
              <a:t>10/30/2012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4F14492-4B92-4EBD-9D84-EF8C59ADCA7E}"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ADD917-8367-4F65-B6DE-E7433B4AE61B}" type="datetimeFigureOut">
              <a:rPr lang="en-US" smtClean="0"/>
              <a:pPr/>
              <a:t>10/30/2012</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F14492-4B92-4EBD-9D84-EF8C59ADCA7E}"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7.v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9.v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10.v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11.v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12.v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13.v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4.bin"/><Relationship Id="rId7" Type="http://schemas.openxmlformats.org/officeDocument/2006/relationships/image" Target="../media/image24.jpeg"/><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chart" Target="../charts/chart1.xml"/><Relationship Id="rId5" Type="http://schemas.openxmlformats.org/officeDocument/2006/relationships/image" Target="../media/image26.emf"/><Relationship Id="rId4" Type="http://schemas.openxmlformats.org/officeDocument/2006/relationships/image" Target="../media/image25.e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16.v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17.v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18.v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2.xml"/><Relationship Id="rId1" Type="http://schemas.openxmlformats.org/officeDocument/2006/relationships/vmlDrawing" Target="../drawings/vmlDrawing19.v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2.xml"/><Relationship Id="rId1" Type="http://schemas.openxmlformats.org/officeDocument/2006/relationships/vmlDrawing" Target="../drawings/vmlDrawing20.v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vmlDrawing" Target="../drawings/vmlDrawing21.v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2.xml"/><Relationship Id="rId1" Type="http://schemas.openxmlformats.org/officeDocument/2006/relationships/vmlDrawing" Target="../drawings/vmlDrawing22.v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7252" y="5214950"/>
            <a:ext cx="7772400" cy="1470025"/>
          </a:xfrm>
        </p:spPr>
        <p:txBody>
          <a:bodyPr>
            <a:normAutofit fontScale="90000"/>
          </a:bodyPr>
          <a:lstStyle/>
          <a:p>
            <a:r>
              <a:rPr lang="en-GB" sz="3100" dirty="0" smtClean="0"/>
              <a:t>Shelter meeting 12b</a:t>
            </a:r>
            <a:r>
              <a:rPr lang="en-GB" sz="3600" dirty="0" smtClean="0"/>
              <a:t/>
            </a:r>
            <a:br>
              <a:rPr lang="en-GB" sz="3600" dirty="0" smtClean="0"/>
            </a:br>
            <a:r>
              <a:rPr lang="en-GB" sz="1600" dirty="0" smtClean="0"/>
              <a:t>Geneva, 30.Oct. 2012 </a:t>
            </a:r>
            <a:r>
              <a:rPr lang="en-GB" dirty="0" smtClean="0"/>
              <a:t/>
            </a:r>
            <a:br>
              <a:rPr lang="en-GB" dirty="0" smtClean="0"/>
            </a:br>
            <a:endParaRPr lang="en-GB" dirty="0"/>
          </a:p>
        </p:txBody>
      </p:sp>
      <p:sp>
        <p:nvSpPr>
          <p:cNvPr id="4" name="Title 1"/>
          <p:cNvSpPr txBox="1">
            <a:spLocks/>
          </p:cNvSpPr>
          <p:nvPr/>
        </p:nvSpPr>
        <p:spPr>
          <a:xfrm>
            <a:off x="714348" y="285728"/>
            <a:ext cx="7772400" cy="5000660"/>
          </a:xfrm>
          <a:prstGeom prst="rect">
            <a:avLst/>
          </a:prstGeom>
        </p:spPr>
        <p:txBody>
          <a:bodyPr vert="horz" lIns="91440" tIns="45720" rIns="91440" bIns="45720" rtlCol="0" anchor="ctr">
            <a:normAutofit fontScale="6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800" b="1" i="0" u="none" strike="noStrike" kern="1200" cap="none" spc="0" normalizeH="0" baseline="0" noProof="0" dirty="0" smtClean="0">
                <a:ln>
                  <a:noFill/>
                </a:ln>
                <a:solidFill>
                  <a:schemeClr val="accent1">
                    <a:lumMod val="75000"/>
                  </a:schemeClr>
                </a:solidFill>
                <a:effectLst/>
                <a:uLnTx/>
                <a:uFillTx/>
                <a:latin typeface="+mj-lt"/>
                <a:ea typeface="+mj-ea"/>
                <a:cs typeface="+mj-cs"/>
              </a:rPr>
              <a:t>UPDATE</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4800" b="1" i="0" u="none" strike="noStrike" kern="1200" cap="none" spc="0" normalizeH="0" baseline="0" noProof="0" dirty="0" smtClean="0">
              <a:ln>
                <a:noFill/>
              </a:ln>
              <a:solidFill>
                <a:schemeClr val="accent1">
                  <a:lumMod val="75000"/>
                </a:schemeClr>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100" b="1" i="0" u="none" strike="noStrike" kern="1200" cap="none" spc="0" normalizeH="0" baseline="0" noProof="0" dirty="0" smtClean="0">
                <a:ln>
                  <a:noFill/>
                </a:ln>
                <a:solidFill>
                  <a:schemeClr val="accent1">
                    <a:lumMod val="75000"/>
                  </a:schemeClr>
                </a:solidFill>
                <a:effectLst/>
                <a:uLnTx/>
                <a:uFillTx/>
                <a:latin typeface="+mj-lt"/>
                <a:ea typeface="+mj-ea"/>
                <a:cs typeface="+mj-cs"/>
              </a:rPr>
              <a:t>Compendium of transitional learning spaces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100" b="1" i="0" u="none" strike="noStrike" kern="1200" cap="none" spc="0" normalizeH="0" baseline="0" noProof="0" dirty="0" smtClean="0">
                <a:ln>
                  <a:noFill/>
                </a:ln>
                <a:solidFill>
                  <a:schemeClr val="accent1">
                    <a:lumMod val="75000"/>
                  </a:schemeClr>
                </a:solidFill>
                <a:effectLst/>
                <a:uLnTx/>
                <a:uFillTx/>
                <a:latin typeface="+mj-lt"/>
                <a:ea typeface="+mj-ea"/>
                <a:cs typeface="+mj-cs"/>
              </a:rPr>
              <a:t>in emergency</a:t>
            </a:r>
            <a:r>
              <a:rPr kumimoji="0" lang="en-GB" sz="4100" b="1" i="0" u="none" strike="noStrike" kern="1200" cap="none" spc="0" normalizeH="0" noProof="0" dirty="0" smtClean="0">
                <a:ln>
                  <a:noFill/>
                </a:ln>
                <a:solidFill>
                  <a:schemeClr val="accent1">
                    <a:lumMod val="75000"/>
                  </a:schemeClr>
                </a:solidFill>
                <a:effectLst/>
                <a:uLnTx/>
                <a:uFillTx/>
                <a:latin typeface="+mj-lt"/>
                <a:ea typeface="+mj-ea"/>
                <a:cs typeface="+mj-cs"/>
              </a:rPr>
              <a:t> ( TLS),</a:t>
            </a:r>
            <a:endParaRPr kumimoji="0" lang="en-GB" sz="4100" b="1" i="0" u="none" strike="noStrike" kern="1200" cap="none" spc="0" normalizeH="0" baseline="0" noProof="0" dirty="0" smtClean="0">
              <a:ln>
                <a:noFill/>
              </a:ln>
              <a:solidFill>
                <a:schemeClr val="accent1">
                  <a:lumMod val="75000"/>
                </a:schemeClr>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100" b="1" i="0" u="none" strike="noStrike" kern="1200" cap="none" spc="0" normalizeH="0" baseline="0" noProof="0" dirty="0" smtClean="0">
                <a:ln>
                  <a:noFill/>
                </a:ln>
                <a:solidFill>
                  <a:schemeClr val="accent1">
                    <a:lumMod val="75000"/>
                  </a:schemeClr>
                </a:solidFill>
                <a:effectLst/>
                <a:uLnTx/>
                <a:uFillTx/>
                <a:latin typeface="+mj-lt"/>
                <a:ea typeface="+mj-ea"/>
                <a:cs typeface="+mj-cs"/>
              </a:rPr>
              <a:t>2012</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4100" b="1" i="0" u="none" strike="noStrike" kern="1200" cap="none" spc="0" normalizeH="0" baseline="0" noProof="0" dirty="0" smtClean="0">
              <a:ln>
                <a:noFill/>
              </a:ln>
              <a:solidFill>
                <a:schemeClr val="accent1">
                  <a:lumMod val="75000"/>
                </a:schemeClr>
              </a:solidFill>
              <a:effectLst/>
              <a:uLnTx/>
              <a:uFillTx/>
              <a:latin typeface="+mj-lt"/>
              <a:ea typeface="+mj-ea"/>
              <a:cs typeface="+mj-cs"/>
            </a:endParaRPr>
          </a:p>
          <a:p>
            <a:pPr lvl="0" algn="ctr">
              <a:spcBef>
                <a:spcPct val="0"/>
              </a:spcBef>
              <a:defRPr/>
            </a:pPr>
            <a:r>
              <a:rPr lang="en-GB" sz="3700" dirty="0" smtClean="0">
                <a:solidFill>
                  <a:schemeClr val="accent1">
                    <a:lumMod val="75000"/>
                  </a:schemeClr>
                </a:solidFill>
                <a:latin typeface="+mj-lt"/>
                <a:ea typeface="+mj-ea"/>
                <a:cs typeface="+mj-cs"/>
              </a:rPr>
              <a:t>planning and design in emergencies</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3600" b="0" i="0" u="none" strike="noStrike" kern="1200" cap="none" spc="0" normalizeH="0" baseline="0" noProof="0" dirty="0" smtClean="0">
              <a:ln>
                <a:noFill/>
              </a:ln>
              <a:solidFill>
                <a:schemeClr val="accent1">
                  <a:lumMod val="75000"/>
                </a:schemeClr>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en-GB" sz="3700" dirty="0" smtClean="0">
                <a:solidFill>
                  <a:schemeClr val="accent1">
                    <a:lumMod val="75000"/>
                  </a:schemeClr>
                </a:solidFill>
                <a:latin typeface="+mj-lt"/>
                <a:ea typeface="+mj-ea"/>
                <a:cs typeface="+mj-cs"/>
              </a:rPr>
              <a:t>UNICEF</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en-GB" sz="3600" dirty="0" smtClean="0">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lang="en-GB" sz="3600" dirty="0" smtClean="0">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000" b="0" i="0" u="none" strike="noStrike" kern="1200" cap="none" spc="0" normalizeH="0" baseline="0" noProof="0" dirty="0" smtClean="0">
                <a:ln>
                  <a:noFill/>
                </a:ln>
                <a:solidFill>
                  <a:schemeClr val="tx1"/>
                </a:solidFill>
                <a:effectLst/>
                <a:uLnTx/>
                <a:uFillTx/>
                <a:latin typeface="+mj-lt"/>
                <a:ea typeface="+mj-ea"/>
                <a:cs typeface="+mj-cs"/>
              </a:rPr>
              <a:t>Carlos Vasquez, UNICEF, NY</a:t>
            </a:r>
          </a:p>
          <a:p>
            <a:pPr marL="0" marR="0" lvl="0" indent="0" algn="ctr" defTabSz="914400" rtl="0" eaLnBrk="1" fontAlgn="auto" latinLnBrk="0" hangingPunct="1">
              <a:lnSpc>
                <a:spcPct val="100000"/>
              </a:lnSpc>
              <a:spcBef>
                <a:spcPct val="0"/>
              </a:spcBef>
              <a:spcAft>
                <a:spcPts val="0"/>
              </a:spcAft>
              <a:buClrTx/>
              <a:buSzTx/>
              <a:buFontTx/>
              <a:buNone/>
              <a:tabLst/>
              <a:defRPr/>
            </a:pPr>
            <a:r>
              <a:rPr lang="en-GB" sz="3000" dirty="0" smtClean="0">
                <a:latin typeface="+mj-lt"/>
                <a:ea typeface="+mj-ea"/>
                <a:cs typeface="+mj-cs"/>
              </a:rPr>
              <a:t>Annika Grafweg, Project consultant</a:t>
            </a:r>
            <a:r>
              <a:rPr kumimoji="0" lang="en-GB" sz="4400" b="0" i="0" u="none" strike="noStrike" kern="1200" cap="none" spc="0" normalizeH="0" baseline="0" noProof="0" dirty="0" smtClean="0">
                <a:ln>
                  <a:noFill/>
                </a:ln>
                <a:solidFill>
                  <a:schemeClr val="tx1"/>
                </a:solidFill>
                <a:effectLst/>
                <a:uLnTx/>
                <a:uFillTx/>
                <a:latin typeface="+mj-lt"/>
                <a:ea typeface="+mj-ea"/>
                <a:cs typeface="+mj-cs"/>
              </a:rPr>
              <a:t/>
            </a:r>
            <a:br>
              <a:rPr kumimoji="0" lang="en-GB" sz="4400" b="0" i="0" u="none" strike="noStrike" kern="1200" cap="none" spc="0" normalizeH="0" baseline="0" noProof="0" dirty="0" smtClean="0">
                <a:ln>
                  <a:noFill/>
                </a:ln>
                <a:solidFill>
                  <a:schemeClr val="tx1"/>
                </a:solidFill>
                <a:effectLst/>
                <a:uLnTx/>
                <a:uFillTx/>
                <a:latin typeface="+mj-lt"/>
                <a:ea typeface="+mj-ea"/>
                <a:cs typeface="+mj-cs"/>
              </a:rPr>
            </a:br>
            <a:endParaRPr kumimoji="0" lang="en-GB"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5" name="Rectangle 1"/>
          <p:cNvSpPr>
            <a:spLocks noChangeArrowheads="1"/>
          </p:cNvSpPr>
          <p:nvPr/>
        </p:nvSpPr>
        <p:spPr bwMode="auto">
          <a:xfrm>
            <a:off x="857224" y="6539235"/>
            <a:ext cx="828677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r" fontAlgn="base">
              <a:spcBef>
                <a:spcPct val="0"/>
              </a:spcBef>
              <a:spcAft>
                <a:spcPct val="0"/>
              </a:spcAft>
            </a:pPr>
            <a:r>
              <a:rPr kumimoji="0" lang="en-GB" sz="1200" b="0" i="0" u="none" strike="noStrike" cap="none" normalizeH="0" baseline="0" dirty="0" smtClean="0">
                <a:ln>
                  <a:noFill/>
                </a:ln>
                <a:solidFill>
                  <a:schemeClr val="tx1">
                    <a:lumMod val="85000"/>
                    <a:lumOff val="15000"/>
                  </a:schemeClr>
                </a:solidFill>
                <a:effectLst/>
                <a:latin typeface="Helvetica Neue Light"/>
                <a:ea typeface="MS Mincho" pitchFamily="49" charset="-128"/>
                <a:cs typeface="HelveticaNeue-Bold"/>
              </a:rPr>
              <a:t>Compendium of Transitional Learning Spaces 2012</a:t>
            </a:r>
            <a:r>
              <a:rPr lang="en-GB" sz="1200" dirty="0" smtClean="0">
                <a:solidFill>
                  <a:schemeClr val="tx1">
                    <a:lumMod val="85000"/>
                    <a:lumOff val="15000"/>
                  </a:schemeClr>
                </a:solidFill>
                <a:latin typeface="Helvetica Neue Light"/>
                <a:ea typeface="MS Mincho" pitchFamily="49" charset="-128"/>
                <a:cs typeface="HelveticaNeue-Bold"/>
              </a:rPr>
              <a:t>, planning and design </a:t>
            </a:r>
            <a:r>
              <a:rPr kumimoji="0" lang="en-GB" sz="1200" b="0" i="0" u="none" strike="noStrike" cap="none" normalizeH="0" baseline="0" dirty="0" smtClean="0">
                <a:ln>
                  <a:noFill/>
                </a:ln>
                <a:solidFill>
                  <a:schemeClr val="tx1">
                    <a:lumMod val="85000"/>
                    <a:lumOff val="15000"/>
                  </a:schemeClr>
                </a:solidFill>
                <a:effectLst/>
                <a:latin typeface="Helvetica Neue Light"/>
                <a:ea typeface="MS Mincho" pitchFamily="49" charset="-128"/>
                <a:cs typeface="HelveticaNeue-Bold"/>
              </a:rPr>
              <a:t>in emergencies</a:t>
            </a:r>
            <a:endParaRPr kumimoji="0" lang="en-GB" sz="1200" b="0" i="0" u="none" strike="noStrike" cap="none" normalizeH="0" baseline="0" dirty="0" smtClean="0">
              <a:ln>
                <a:noFill/>
              </a:ln>
              <a:solidFill>
                <a:schemeClr val="tx1">
                  <a:lumMod val="85000"/>
                  <a:lumOff val="15000"/>
                </a:schemeClr>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7" name="Straight Connector 6"/>
          <p:cNvCxnSpPr/>
          <p:nvPr/>
        </p:nvCxnSpPr>
        <p:spPr>
          <a:xfrm rot="10800000">
            <a:off x="0" y="6500834"/>
            <a:ext cx="9144000" cy="158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8" name="Object 4"/>
          <p:cNvGraphicFramePr>
            <a:graphicFrameLocks noChangeAspect="1"/>
          </p:cNvGraphicFramePr>
          <p:nvPr/>
        </p:nvGraphicFramePr>
        <p:xfrm>
          <a:off x="0" y="-1"/>
          <a:ext cx="9144000" cy="6461615"/>
        </p:xfrm>
        <a:graphic>
          <a:graphicData uri="http://schemas.openxmlformats.org/presentationml/2006/ole">
            <p:oleObj spid="_x0000_s21508" name="Acrobat Document" r:id="rId3" imgW="8019943" imgH="5667255" progId="AcroExch.Document.7">
              <p:embed/>
            </p:oleObj>
          </a:graphicData>
        </a:graphic>
      </p:graphicFrame>
      <p:sp>
        <p:nvSpPr>
          <p:cNvPr id="15" name="Rectangle 14"/>
          <p:cNvSpPr/>
          <p:nvPr/>
        </p:nvSpPr>
        <p:spPr>
          <a:xfrm>
            <a:off x="-285784" y="6000768"/>
            <a:ext cx="9715568" cy="857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cxnSp>
        <p:nvCxnSpPr>
          <p:cNvPr id="7" name="Straight Connector 6"/>
          <p:cNvCxnSpPr/>
          <p:nvPr/>
        </p:nvCxnSpPr>
        <p:spPr>
          <a:xfrm rot="10800000">
            <a:off x="0" y="6500834"/>
            <a:ext cx="9144000" cy="158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6143636" y="3929066"/>
            <a:ext cx="2286016" cy="357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4572000" y="4000504"/>
            <a:ext cx="2286016" cy="142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2807791" y="-214338"/>
            <a:ext cx="3621597" cy="1569660"/>
          </a:xfrm>
          <a:prstGeom prst="rect">
            <a:avLst/>
          </a:prstGeom>
          <a:noFill/>
          <a:effectLst>
            <a:outerShdw blurRad="50800" dist="50800" dir="5400000" algn="ctr" rotWithShape="0">
              <a:srgbClr val="000000">
                <a:alpha val="49000"/>
              </a:srgbClr>
            </a:outerShdw>
          </a:effectLst>
        </p:spPr>
        <p:txBody>
          <a:bodyPr wrap="square" rtlCol="0">
            <a:spAutoFit/>
          </a:bodyPr>
          <a:lstStyle/>
          <a:p>
            <a:r>
              <a:rPr lang="en-GB" sz="9600" b="1" dirty="0" smtClean="0">
                <a:solidFill>
                  <a:schemeClr val="bg1">
                    <a:lumMod val="85000"/>
                  </a:schemeClr>
                </a:solidFill>
              </a:rPr>
              <a:t>DRAFT</a:t>
            </a:r>
            <a:endParaRPr lang="en-GB" sz="9600" b="1" dirty="0">
              <a:solidFill>
                <a:schemeClr val="bg1">
                  <a:lumMod val="85000"/>
                </a:schemeClr>
              </a:solidFill>
            </a:endParaRPr>
          </a:p>
        </p:txBody>
      </p:sp>
      <p:sp>
        <p:nvSpPr>
          <p:cNvPr id="8" name="Rectangle 1"/>
          <p:cNvSpPr>
            <a:spLocks noChangeArrowheads="1"/>
          </p:cNvSpPr>
          <p:nvPr/>
        </p:nvSpPr>
        <p:spPr bwMode="auto">
          <a:xfrm>
            <a:off x="857224" y="6539235"/>
            <a:ext cx="828677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r" fontAlgn="base">
              <a:spcBef>
                <a:spcPct val="0"/>
              </a:spcBef>
              <a:spcAft>
                <a:spcPct val="0"/>
              </a:spcAft>
            </a:pPr>
            <a:r>
              <a:rPr kumimoji="0" lang="en-GB" sz="1200" b="0" i="0" u="none" strike="noStrike" cap="none" normalizeH="0" baseline="0" dirty="0" smtClean="0">
                <a:ln>
                  <a:noFill/>
                </a:ln>
                <a:solidFill>
                  <a:schemeClr val="tx1">
                    <a:lumMod val="85000"/>
                    <a:lumOff val="15000"/>
                  </a:schemeClr>
                </a:solidFill>
                <a:effectLst/>
                <a:latin typeface="Helvetica Neue Light"/>
                <a:ea typeface="MS Mincho" pitchFamily="49" charset="-128"/>
                <a:cs typeface="HelveticaNeue-Bold"/>
              </a:rPr>
              <a:t>Compendium of Transitional Learning Spaces 2012</a:t>
            </a:r>
            <a:r>
              <a:rPr lang="en-GB" sz="1200" dirty="0" smtClean="0">
                <a:solidFill>
                  <a:schemeClr val="tx1">
                    <a:lumMod val="85000"/>
                    <a:lumOff val="15000"/>
                  </a:schemeClr>
                </a:solidFill>
                <a:latin typeface="Helvetica Neue Light"/>
                <a:ea typeface="MS Mincho" pitchFamily="49" charset="-128"/>
                <a:cs typeface="HelveticaNeue-Bold"/>
              </a:rPr>
              <a:t>, planning and design </a:t>
            </a:r>
            <a:r>
              <a:rPr kumimoji="0" lang="en-GB" sz="1200" b="0" i="0" u="none" strike="noStrike" cap="none" normalizeH="0" baseline="0" dirty="0" smtClean="0">
                <a:ln>
                  <a:noFill/>
                </a:ln>
                <a:solidFill>
                  <a:schemeClr val="tx1">
                    <a:lumMod val="85000"/>
                    <a:lumOff val="15000"/>
                  </a:schemeClr>
                </a:solidFill>
                <a:effectLst/>
                <a:latin typeface="Helvetica Neue Light"/>
                <a:ea typeface="MS Mincho" pitchFamily="49" charset="-128"/>
                <a:cs typeface="HelveticaNeue-Bold"/>
              </a:rPr>
              <a:t>in emergencies</a:t>
            </a:r>
            <a:endParaRPr kumimoji="0" lang="en-GB" sz="1200" b="0" i="0" u="none" strike="noStrike" cap="none" normalizeH="0" baseline="0" dirty="0" smtClean="0">
              <a:ln>
                <a:noFill/>
              </a:ln>
              <a:solidFill>
                <a:schemeClr val="tx1">
                  <a:lumMod val="85000"/>
                  <a:lumOff val="15000"/>
                </a:schemeClr>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1" name="Object 3"/>
          <p:cNvGraphicFramePr>
            <a:graphicFrameLocks noChangeAspect="1"/>
          </p:cNvGraphicFramePr>
          <p:nvPr/>
        </p:nvGraphicFramePr>
        <p:xfrm>
          <a:off x="22778" y="71414"/>
          <a:ext cx="9121221" cy="6445518"/>
        </p:xfrm>
        <a:graphic>
          <a:graphicData uri="http://schemas.openxmlformats.org/presentationml/2006/ole">
            <p:oleObj spid="_x0000_s22531" name="Acrobat Document" r:id="rId3" imgW="8019943" imgH="5667255" progId="AcroExch.Document.7">
              <p:embed/>
            </p:oleObj>
          </a:graphicData>
        </a:graphic>
      </p:graphicFrame>
      <p:cxnSp>
        <p:nvCxnSpPr>
          <p:cNvPr id="7" name="Straight Connector 6"/>
          <p:cNvCxnSpPr/>
          <p:nvPr/>
        </p:nvCxnSpPr>
        <p:spPr>
          <a:xfrm rot="10800000">
            <a:off x="0" y="6500834"/>
            <a:ext cx="9144000" cy="158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786050" y="-214338"/>
            <a:ext cx="3621597" cy="1569660"/>
          </a:xfrm>
          <a:prstGeom prst="rect">
            <a:avLst/>
          </a:prstGeom>
          <a:noFill/>
          <a:effectLst>
            <a:outerShdw blurRad="50800" dist="50800" dir="5400000" algn="ctr" rotWithShape="0">
              <a:srgbClr val="000000">
                <a:alpha val="49000"/>
              </a:srgbClr>
            </a:outerShdw>
          </a:effectLst>
        </p:spPr>
        <p:txBody>
          <a:bodyPr wrap="square" rtlCol="0">
            <a:spAutoFit/>
          </a:bodyPr>
          <a:lstStyle/>
          <a:p>
            <a:r>
              <a:rPr lang="en-GB" sz="9600" b="1" dirty="0" smtClean="0">
                <a:solidFill>
                  <a:schemeClr val="bg1">
                    <a:lumMod val="85000"/>
                  </a:schemeClr>
                </a:solidFill>
              </a:rPr>
              <a:t>DRAFT</a:t>
            </a:r>
            <a:endParaRPr lang="en-GB" sz="9600" b="1" dirty="0">
              <a:solidFill>
                <a:schemeClr val="bg1">
                  <a:lumMod val="85000"/>
                </a:schemeClr>
              </a:solidFill>
            </a:endParaRPr>
          </a:p>
        </p:txBody>
      </p:sp>
      <p:sp>
        <p:nvSpPr>
          <p:cNvPr id="5" name="Rectangle 1"/>
          <p:cNvSpPr>
            <a:spLocks noChangeArrowheads="1"/>
          </p:cNvSpPr>
          <p:nvPr/>
        </p:nvSpPr>
        <p:spPr bwMode="auto">
          <a:xfrm>
            <a:off x="857224" y="6539235"/>
            <a:ext cx="828677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r" fontAlgn="base">
              <a:spcBef>
                <a:spcPct val="0"/>
              </a:spcBef>
              <a:spcAft>
                <a:spcPct val="0"/>
              </a:spcAft>
            </a:pPr>
            <a:r>
              <a:rPr kumimoji="0" lang="en-GB" sz="1200" b="0" i="0" u="none" strike="noStrike" cap="none" normalizeH="0" baseline="0" dirty="0" smtClean="0">
                <a:ln>
                  <a:noFill/>
                </a:ln>
                <a:solidFill>
                  <a:schemeClr val="tx1">
                    <a:lumMod val="85000"/>
                    <a:lumOff val="15000"/>
                  </a:schemeClr>
                </a:solidFill>
                <a:effectLst/>
                <a:latin typeface="Helvetica Neue Light"/>
                <a:ea typeface="MS Mincho" pitchFamily="49" charset="-128"/>
                <a:cs typeface="HelveticaNeue-Bold"/>
              </a:rPr>
              <a:t>Compendium of Transitional Learning Spaces 2012</a:t>
            </a:r>
            <a:r>
              <a:rPr lang="en-GB" sz="1200" dirty="0" smtClean="0">
                <a:solidFill>
                  <a:schemeClr val="tx1">
                    <a:lumMod val="85000"/>
                    <a:lumOff val="15000"/>
                  </a:schemeClr>
                </a:solidFill>
                <a:latin typeface="Helvetica Neue Light"/>
                <a:ea typeface="MS Mincho" pitchFamily="49" charset="-128"/>
                <a:cs typeface="HelveticaNeue-Bold"/>
              </a:rPr>
              <a:t>, planning and design </a:t>
            </a:r>
            <a:r>
              <a:rPr kumimoji="0" lang="en-GB" sz="1200" b="0" i="0" u="none" strike="noStrike" cap="none" normalizeH="0" baseline="0" dirty="0" smtClean="0">
                <a:ln>
                  <a:noFill/>
                </a:ln>
                <a:solidFill>
                  <a:schemeClr val="tx1">
                    <a:lumMod val="85000"/>
                    <a:lumOff val="15000"/>
                  </a:schemeClr>
                </a:solidFill>
                <a:effectLst/>
                <a:latin typeface="Helvetica Neue Light"/>
                <a:ea typeface="MS Mincho" pitchFamily="49" charset="-128"/>
                <a:cs typeface="HelveticaNeue-Bold"/>
              </a:rPr>
              <a:t>in emergencies</a:t>
            </a:r>
            <a:endParaRPr kumimoji="0" lang="en-GB" sz="1200" b="0" i="0" u="none" strike="noStrike" cap="none" normalizeH="0" baseline="0" dirty="0" smtClean="0">
              <a:ln>
                <a:noFill/>
              </a:ln>
              <a:solidFill>
                <a:schemeClr val="tx1">
                  <a:lumMod val="85000"/>
                  <a:lumOff val="15000"/>
                </a:schemeClr>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8851" name="Object 3"/>
          <p:cNvGraphicFramePr>
            <a:graphicFrameLocks noChangeAspect="1"/>
          </p:cNvGraphicFramePr>
          <p:nvPr/>
        </p:nvGraphicFramePr>
        <p:xfrm>
          <a:off x="22778" y="71414"/>
          <a:ext cx="9121221" cy="6445518"/>
        </p:xfrm>
        <a:graphic>
          <a:graphicData uri="http://schemas.openxmlformats.org/presentationml/2006/ole">
            <p:oleObj spid="_x0000_s78851" name="Acrobat Document" r:id="rId3" imgW="8019943" imgH="5667255" progId="AcroExch.Document.7">
              <p:embed/>
            </p:oleObj>
          </a:graphicData>
        </a:graphic>
      </p:graphicFrame>
      <p:cxnSp>
        <p:nvCxnSpPr>
          <p:cNvPr id="7" name="Straight Connector 6"/>
          <p:cNvCxnSpPr/>
          <p:nvPr/>
        </p:nvCxnSpPr>
        <p:spPr>
          <a:xfrm rot="10800000">
            <a:off x="0" y="6500834"/>
            <a:ext cx="9144000" cy="158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714612" y="-214338"/>
            <a:ext cx="3621597" cy="1569660"/>
          </a:xfrm>
          <a:prstGeom prst="rect">
            <a:avLst/>
          </a:prstGeom>
          <a:noFill/>
          <a:effectLst>
            <a:outerShdw blurRad="50800" dist="50800" dir="5400000" algn="ctr" rotWithShape="0">
              <a:srgbClr val="000000">
                <a:alpha val="49000"/>
              </a:srgbClr>
            </a:outerShdw>
          </a:effectLst>
        </p:spPr>
        <p:txBody>
          <a:bodyPr wrap="square" rtlCol="0">
            <a:spAutoFit/>
          </a:bodyPr>
          <a:lstStyle/>
          <a:p>
            <a:r>
              <a:rPr lang="en-GB" sz="9600" b="1" dirty="0" smtClean="0">
                <a:solidFill>
                  <a:schemeClr val="bg1">
                    <a:lumMod val="85000"/>
                  </a:schemeClr>
                </a:solidFill>
              </a:rPr>
              <a:t>DRAFT</a:t>
            </a:r>
            <a:endParaRPr lang="en-GB" sz="9600" b="1" dirty="0">
              <a:solidFill>
                <a:schemeClr val="bg1">
                  <a:lumMod val="85000"/>
                </a:schemeClr>
              </a:solidFill>
            </a:endParaRPr>
          </a:p>
        </p:txBody>
      </p:sp>
      <p:sp>
        <p:nvSpPr>
          <p:cNvPr id="5" name="Rectangle 1"/>
          <p:cNvSpPr>
            <a:spLocks noChangeArrowheads="1"/>
          </p:cNvSpPr>
          <p:nvPr/>
        </p:nvSpPr>
        <p:spPr bwMode="auto">
          <a:xfrm>
            <a:off x="857224" y="6539235"/>
            <a:ext cx="828677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r" fontAlgn="base">
              <a:spcBef>
                <a:spcPct val="0"/>
              </a:spcBef>
              <a:spcAft>
                <a:spcPct val="0"/>
              </a:spcAft>
            </a:pPr>
            <a:r>
              <a:rPr kumimoji="0" lang="en-GB" sz="1200" b="0" i="0" u="none" strike="noStrike" cap="none" normalizeH="0" baseline="0" dirty="0" smtClean="0">
                <a:ln>
                  <a:noFill/>
                </a:ln>
                <a:solidFill>
                  <a:schemeClr val="tx1">
                    <a:lumMod val="85000"/>
                    <a:lumOff val="15000"/>
                  </a:schemeClr>
                </a:solidFill>
                <a:effectLst/>
                <a:latin typeface="Helvetica Neue Light"/>
                <a:ea typeface="MS Mincho" pitchFamily="49" charset="-128"/>
                <a:cs typeface="HelveticaNeue-Bold"/>
              </a:rPr>
              <a:t>Compendium of Transitional Learning Spaces 2012</a:t>
            </a:r>
            <a:r>
              <a:rPr lang="en-GB" sz="1200" dirty="0" smtClean="0">
                <a:solidFill>
                  <a:schemeClr val="tx1">
                    <a:lumMod val="85000"/>
                    <a:lumOff val="15000"/>
                  </a:schemeClr>
                </a:solidFill>
                <a:latin typeface="Helvetica Neue Light"/>
                <a:ea typeface="MS Mincho" pitchFamily="49" charset="-128"/>
                <a:cs typeface="HelveticaNeue-Bold"/>
              </a:rPr>
              <a:t>, planning and design </a:t>
            </a:r>
            <a:r>
              <a:rPr kumimoji="0" lang="en-GB" sz="1200" b="0" i="0" u="none" strike="noStrike" cap="none" normalizeH="0" baseline="0" dirty="0" smtClean="0">
                <a:ln>
                  <a:noFill/>
                </a:ln>
                <a:solidFill>
                  <a:schemeClr val="tx1">
                    <a:lumMod val="85000"/>
                    <a:lumOff val="15000"/>
                  </a:schemeClr>
                </a:solidFill>
                <a:effectLst/>
                <a:latin typeface="Helvetica Neue Light"/>
                <a:ea typeface="MS Mincho" pitchFamily="49" charset="-128"/>
                <a:cs typeface="HelveticaNeue-Bold"/>
              </a:rPr>
              <a:t>in emergencies</a:t>
            </a:r>
            <a:endParaRPr kumimoji="0" lang="en-GB" sz="1200" b="0" i="0" u="none" strike="noStrike" cap="none" normalizeH="0" baseline="0" dirty="0" smtClean="0">
              <a:ln>
                <a:noFill/>
              </a:ln>
              <a:solidFill>
                <a:schemeClr val="tx1">
                  <a:lumMod val="85000"/>
                  <a:lumOff val="15000"/>
                </a:schemeClr>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6" name="Object 4"/>
          <p:cNvGraphicFramePr>
            <a:graphicFrameLocks noChangeAspect="1"/>
          </p:cNvGraphicFramePr>
          <p:nvPr/>
        </p:nvGraphicFramePr>
        <p:xfrm>
          <a:off x="22778" y="0"/>
          <a:ext cx="9121221" cy="6445518"/>
        </p:xfrm>
        <a:graphic>
          <a:graphicData uri="http://schemas.openxmlformats.org/presentationml/2006/ole">
            <p:oleObj spid="_x0000_s23556" name="Acrobat Document" r:id="rId3" imgW="8019943" imgH="5667255" progId="AcroExch.Document.7">
              <p:embed/>
            </p:oleObj>
          </a:graphicData>
        </a:graphic>
      </p:graphicFrame>
      <p:cxnSp>
        <p:nvCxnSpPr>
          <p:cNvPr id="7" name="Straight Connector 6"/>
          <p:cNvCxnSpPr/>
          <p:nvPr/>
        </p:nvCxnSpPr>
        <p:spPr>
          <a:xfrm rot="10800000">
            <a:off x="0" y="6500834"/>
            <a:ext cx="9144000" cy="158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786050" y="-214338"/>
            <a:ext cx="3621597" cy="1569660"/>
          </a:xfrm>
          <a:prstGeom prst="rect">
            <a:avLst/>
          </a:prstGeom>
          <a:noFill/>
          <a:effectLst>
            <a:outerShdw blurRad="50800" dist="50800" dir="5400000" algn="ctr" rotWithShape="0">
              <a:srgbClr val="000000">
                <a:alpha val="49000"/>
              </a:srgbClr>
            </a:outerShdw>
          </a:effectLst>
        </p:spPr>
        <p:txBody>
          <a:bodyPr wrap="square" rtlCol="0">
            <a:spAutoFit/>
          </a:bodyPr>
          <a:lstStyle/>
          <a:p>
            <a:r>
              <a:rPr lang="en-GB" sz="9600" b="1" dirty="0" smtClean="0">
                <a:solidFill>
                  <a:schemeClr val="bg1">
                    <a:lumMod val="85000"/>
                  </a:schemeClr>
                </a:solidFill>
              </a:rPr>
              <a:t>DRAFT</a:t>
            </a:r>
            <a:endParaRPr lang="en-GB" sz="9600" b="1" dirty="0">
              <a:solidFill>
                <a:schemeClr val="bg1">
                  <a:lumMod val="85000"/>
                </a:schemeClr>
              </a:solidFill>
            </a:endParaRPr>
          </a:p>
        </p:txBody>
      </p:sp>
      <p:sp>
        <p:nvSpPr>
          <p:cNvPr id="5" name="Rectangle 1"/>
          <p:cNvSpPr>
            <a:spLocks noChangeArrowheads="1"/>
          </p:cNvSpPr>
          <p:nvPr/>
        </p:nvSpPr>
        <p:spPr bwMode="auto">
          <a:xfrm>
            <a:off x="857224" y="6539235"/>
            <a:ext cx="828677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r" fontAlgn="base">
              <a:spcBef>
                <a:spcPct val="0"/>
              </a:spcBef>
              <a:spcAft>
                <a:spcPct val="0"/>
              </a:spcAft>
            </a:pPr>
            <a:r>
              <a:rPr kumimoji="0" lang="en-GB" sz="1200" b="0" i="0" u="none" strike="noStrike" cap="none" normalizeH="0" baseline="0" dirty="0" smtClean="0">
                <a:ln>
                  <a:noFill/>
                </a:ln>
                <a:solidFill>
                  <a:schemeClr val="tx1">
                    <a:lumMod val="85000"/>
                    <a:lumOff val="15000"/>
                  </a:schemeClr>
                </a:solidFill>
                <a:effectLst/>
                <a:latin typeface="Helvetica Neue Light"/>
                <a:ea typeface="MS Mincho" pitchFamily="49" charset="-128"/>
                <a:cs typeface="HelveticaNeue-Bold"/>
              </a:rPr>
              <a:t>Compendium of Transitional Learning Spaces 2012</a:t>
            </a:r>
            <a:r>
              <a:rPr lang="en-GB" sz="1200" dirty="0" smtClean="0">
                <a:solidFill>
                  <a:schemeClr val="tx1">
                    <a:lumMod val="85000"/>
                    <a:lumOff val="15000"/>
                  </a:schemeClr>
                </a:solidFill>
                <a:latin typeface="Helvetica Neue Light"/>
                <a:ea typeface="MS Mincho" pitchFamily="49" charset="-128"/>
                <a:cs typeface="HelveticaNeue-Bold"/>
              </a:rPr>
              <a:t>, planning and design </a:t>
            </a:r>
            <a:r>
              <a:rPr kumimoji="0" lang="en-GB" sz="1200" b="0" i="0" u="none" strike="noStrike" cap="none" normalizeH="0" baseline="0" dirty="0" smtClean="0">
                <a:ln>
                  <a:noFill/>
                </a:ln>
                <a:solidFill>
                  <a:schemeClr val="tx1">
                    <a:lumMod val="85000"/>
                    <a:lumOff val="15000"/>
                  </a:schemeClr>
                </a:solidFill>
                <a:effectLst/>
                <a:latin typeface="Helvetica Neue Light"/>
                <a:ea typeface="MS Mincho" pitchFamily="49" charset="-128"/>
                <a:cs typeface="HelveticaNeue-Bold"/>
              </a:rPr>
              <a:t>in emergencies</a:t>
            </a:r>
            <a:endParaRPr kumimoji="0" lang="en-GB" sz="1200" b="0" i="0" u="none" strike="noStrike" cap="none" normalizeH="0" baseline="0" dirty="0" smtClean="0">
              <a:ln>
                <a:noFill/>
              </a:ln>
              <a:solidFill>
                <a:schemeClr val="tx1">
                  <a:lumMod val="85000"/>
                  <a:lumOff val="15000"/>
                </a:schemeClr>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9" name="Object 3"/>
          <p:cNvGraphicFramePr>
            <a:graphicFrameLocks noChangeAspect="1"/>
          </p:cNvGraphicFramePr>
          <p:nvPr/>
        </p:nvGraphicFramePr>
        <p:xfrm>
          <a:off x="0" y="0"/>
          <a:ext cx="9143999" cy="6461614"/>
        </p:xfrm>
        <a:graphic>
          <a:graphicData uri="http://schemas.openxmlformats.org/presentationml/2006/ole">
            <p:oleObj spid="_x0000_s24579" name="Acrobat Document" r:id="rId3" imgW="8019943" imgH="5667255" progId="AcroExch.Document.7">
              <p:embed/>
            </p:oleObj>
          </a:graphicData>
        </a:graphic>
      </p:graphicFrame>
      <p:cxnSp>
        <p:nvCxnSpPr>
          <p:cNvPr id="7" name="Straight Connector 6"/>
          <p:cNvCxnSpPr/>
          <p:nvPr/>
        </p:nvCxnSpPr>
        <p:spPr>
          <a:xfrm rot="10800000">
            <a:off x="0" y="6500834"/>
            <a:ext cx="9144000" cy="158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786050" y="-214338"/>
            <a:ext cx="3621597" cy="1569660"/>
          </a:xfrm>
          <a:prstGeom prst="rect">
            <a:avLst/>
          </a:prstGeom>
          <a:noFill/>
          <a:effectLst>
            <a:outerShdw blurRad="50800" dist="50800" dir="5400000" algn="ctr" rotWithShape="0">
              <a:srgbClr val="000000">
                <a:alpha val="49000"/>
              </a:srgbClr>
            </a:outerShdw>
          </a:effectLst>
        </p:spPr>
        <p:txBody>
          <a:bodyPr wrap="square" rtlCol="0">
            <a:spAutoFit/>
          </a:bodyPr>
          <a:lstStyle/>
          <a:p>
            <a:r>
              <a:rPr lang="en-GB" sz="9600" b="1" dirty="0" smtClean="0">
                <a:solidFill>
                  <a:schemeClr val="bg1">
                    <a:lumMod val="85000"/>
                  </a:schemeClr>
                </a:solidFill>
              </a:rPr>
              <a:t>DRAFT</a:t>
            </a:r>
            <a:endParaRPr lang="en-GB" sz="9600" b="1" dirty="0">
              <a:solidFill>
                <a:schemeClr val="bg1">
                  <a:lumMod val="85000"/>
                </a:schemeClr>
              </a:solidFill>
            </a:endParaRPr>
          </a:p>
        </p:txBody>
      </p:sp>
      <p:sp>
        <p:nvSpPr>
          <p:cNvPr id="5" name="Rectangle 1"/>
          <p:cNvSpPr>
            <a:spLocks noChangeArrowheads="1"/>
          </p:cNvSpPr>
          <p:nvPr/>
        </p:nvSpPr>
        <p:spPr bwMode="auto">
          <a:xfrm>
            <a:off x="857224" y="6539235"/>
            <a:ext cx="828677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r" fontAlgn="base">
              <a:spcBef>
                <a:spcPct val="0"/>
              </a:spcBef>
              <a:spcAft>
                <a:spcPct val="0"/>
              </a:spcAft>
            </a:pPr>
            <a:r>
              <a:rPr kumimoji="0" lang="en-GB" sz="1200" b="0" i="0" u="none" strike="noStrike" cap="none" normalizeH="0" baseline="0" dirty="0" smtClean="0">
                <a:ln>
                  <a:noFill/>
                </a:ln>
                <a:solidFill>
                  <a:schemeClr val="tx1">
                    <a:lumMod val="85000"/>
                    <a:lumOff val="15000"/>
                  </a:schemeClr>
                </a:solidFill>
                <a:effectLst/>
                <a:latin typeface="Helvetica Neue Light"/>
                <a:ea typeface="MS Mincho" pitchFamily="49" charset="-128"/>
                <a:cs typeface="HelveticaNeue-Bold"/>
              </a:rPr>
              <a:t>Compendium of Transitional Learning Spaces 2012</a:t>
            </a:r>
            <a:r>
              <a:rPr lang="en-GB" sz="1200" dirty="0" smtClean="0">
                <a:solidFill>
                  <a:schemeClr val="tx1">
                    <a:lumMod val="85000"/>
                    <a:lumOff val="15000"/>
                  </a:schemeClr>
                </a:solidFill>
                <a:latin typeface="Helvetica Neue Light"/>
                <a:ea typeface="MS Mincho" pitchFamily="49" charset="-128"/>
                <a:cs typeface="HelveticaNeue-Bold"/>
              </a:rPr>
              <a:t>, planning and design </a:t>
            </a:r>
            <a:r>
              <a:rPr kumimoji="0" lang="en-GB" sz="1200" b="0" i="0" u="none" strike="noStrike" cap="none" normalizeH="0" baseline="0" dirty="0" smtClean="0">
                <a:ln>
                  <a:noFill/>
                </a:ln>
                <a:solidFill>
                  <a:schemeClr val="tx1">
                    <a:lumMod val="85000"/>
                    <a:lumOff val="15000"/>
                  </a:schemeClr>
                </a:solidFill>
                <a:effectLst/>
                <a:latin typeface="Helvetica Neue Light"/>
                <a:ea typeface="MS Mincho" pitchFamily="49" charset="-128"/>
                <a:cs typeface="HelveticaNeue-Bold"/>
              </a:rPr>
              <a:t>in emergencies</a:t>
            </a:r>
            <a:endParaRPr kumimoji="0" lang="en-GB" sz="1200" b="0" i="0" u="none" strike="noStrike" cap="none" normalizeH="0" baseline="0" dirty="0" smtClean="0">
              <a:ln>
                <a:noFill/>
              </a:ln>
              <a:solidFill>
                <a:schemeClr val="tx1">
                  <a:lumMod val="85000"/>
                  <a:lumOff val="15000"/>
                </a:schemeClr>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3"/>
          <p:cNvGraphicFramePr>
            <a:graphicFrameLocks noChangeAspect="1"/>
          </p:cNvGraphicFramePr>
          <p:nvPr/>
        </p:nvGraphicFramePr>
        <p:xfrm>
          <a:off x="22778" y="0"/>
          <a:ext cx="9121221" cy="6445518"/>
        </p:xfrm>
        <a:graphic>
          <a:graphicData uri="http://schemas.openxmlformats.org/presentationml/2006/ole">
            <p:oleObj spid="_x0000_s25603" name="Acrobat Document" r:id="rId3" imgW="8019943" imgH="5667255" progId="AcroExch.Document.7">
              <p:embed/>
            </p:oleObj>
          </a:graphicData>
        </a:graphic>
      </p:graphicFrame>
      <p:cxnSp>
        <p:nvCxnSpPr>
          <p:cNvPr id="7" name="Straight Connector 6"/>
          <p:cNvCxnSpPr/>
          <p:nvPr/>
        </p:nvCxnSpPr>
        <p:spPr>
          <a:xfrm rot="10800000">
            <a:off x="0" y="6500834"/>
            <a:ext cx="9144000" cy="158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25603" name="Picture 3" descr="C:\Users\pups machine\Documents\My Dropbox\TLS compendium UNICEF-IF working folder\Case studies\Haiti (UNICEF)\Images\Semi-permanent Schools (28).JPG"/>
          <p:cNvPicPr>
            <a:picLocks noChangeAspect="1" noChangeArrowheads="1"/>
          </p:cNvPicPr>
          <p:nvPr/>
        </p:nvPicPr>
        <p:blipFill>
          <a:blip r:embed="rId4"/>
          <a:srcRect/>
          <a:stretch>
            <a:fillRect/>
          </a:stretch>
        </p:blipFill>
        <p:spPr bwMode="auto">
          <a:xfrm>
            <a:off x="-5072130" y="142852"/>
            <a:ext cx="4555485" cy="3038473"/>
          </a:xfrm>
          <a:prstGeom prst="rect">
            <a:avLst/>
          </a:prstGeom>
          <a:noFill/>
        </p:spPr>
      </p:pic>
      <p:sp>
        <p:nvSpPr>
          <p:cNvPr id="12" name="TextBox 11"/>
          <p:cNvSpPr txBox="1"/>
          <p:nvPr/>
        </p:nvSpPr>
        <p:spPr>
          <a:xfrm>
            <a:off x="1643042" y="0"/>
            <a:ext cx="3621597" cy="1569660"/>
          </a:xfrm>
          <a:prstGeom prst="rect">
            <a:avLst/>
          </a:prstGeom>
          <a:noFill/>
          <a:effectLst>
            <a:outerShdw blurRad="50800" dist="50800" dir="5400000" algn="ctr" rotWithShape="0">
              <a:srgbClr val="000000">
                <a:alpha val="49000"/>
              </a:srgbClr>
            </a:outerShdw>
          </a:effectLst>
        </p:spPr>
        <p:txBody>
          <a:bodyPr wrap="square" rtlCol="0">
            <a:spAutoFit/>
          </a:bodyPr>
          <a:lstStyle/>
          <a:p>
            <a:r>
              <a:rPr lang="en-GB" sz="9600" b="1" dirty="0" smtClean="0">
                <a:solidFill>
                  <a:schemeClr val="bg1">
                    <a:lumMod val="85000"/>
                  </a:schemeClr>
                </a:solidFill>
              </a:rPr>
              <a:t>DRAFT</a:t>
            </a:r>
            <a:endParaRPr lang="en-GB" sz="9600" b="1" dirty="0">
              <a:solidFill>
                <a:schemeClr val="bg1">
                  <a:lumMod val="85000"/>
                </a:schemeClr>
              </a:solidFill>
            </a:endParaRPr>
          </a:p>
        </p:txBody>
      </p:sp>
      <p:sp>
        <p:nvSpPr>
          <p:cNvPr id="6" name="Rectangle 1"/>
          <p:cNvSpPr>
            <a:spLocks noChangeArrowheads="1"/>
          </p:cNvSpPr>
          <p:nvPr/>
        </p:nvSpPr>
        <p:spPr bwMode="auto">
          <a:xfrm>
            <a:off x="857224" y="6539235"/>
            <a:ext cx="828677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r" fontAlgn="base">
              <a:spcBef>
                <a:spcPct val="0"/>
              </a:spcBef>
              <a:spcAft>
                <a:spcPct val="0"/>
              </a:spcAft>
            </a:pPr>
            <a:r>
              <a:rPr kumimoji="0" lang="en-GB" sz="1200" b="0" i="0" u="none" strike="noStrike" cap="none" normalizeH="0" baseline="0" dirty="0" smtClean="0">
                <a:ln>
                  <a:noFill/>
                </a:ln>
                <a:solidFill>
                  <a:schemeClr val="tx1">
                    <a:lumMod val="85000"/>
                    <a:lumOff val="15000"/>
                  </a:schemeClr>
                </a:solidFill>
                <a:effectLst/>
                <a:latin typeface="Helvetica Neue Light"/>
                <a:ea typeface="MS Mincho" pitchFamily="49" charset="-128"/>
                <a:cs typeface="HelveticaNeue-Bold"/>
              </a:rPr>
              <a:t>Compendium of Transitional Learning Spaces 2012</a:t>
            </a:r>
            <a:r>
              <a:rPr lang="en-GB" sz="1200" dirty="0" smtClean="0">
                <a:solidFill>
                  <a:schemeClr val="tx1">
                    <a:lumMod val="85000"/>
                    <a:lumOff val="15000"/>
                  </a:schemeClr>
                </a:solidFill>
                <a:latin typeface="Helvetica Neue Light"/>
                <a:ea typeface="MS Mincho" pitchFamily="49" charset="-128"/>
                <a:cs typeface="HelveticaNeue-Bold"/>
              </a:rPr>
              <a:t>, planning and design </a:t>
            </a:r>
            <a:r>
              <a:rPr kumimoji="0" lang="en-GB" sz="1200" b="0" i="0" u="none" strike="noStrike" cap="none" normalizeH="0" baseline="0" dirty="0" smtClean="0">
                <a:ln>
                  <a:noFill/>
                </a:ln>
                <a:solidFill>
                  <a:schemeClr val="tx1">
                    <a:lumMod val="85000"/>
                    <a:lumOff val="15000"/>
                  </a:schemeClr>
                </a:solidFill>
                <a:effectLst/>
                <a:latin typeface="Helvetica Neue Light"/>
                <a:ea typeface="MS Mincho" pitchFamily="49" charset="-128"/>
                <a:cs typeface="HelveticaNeue-Bold"/>
              </a:rPr>
              <a:t>in emergencies</a:t>
            </a:r>
            <a:endParaRPr kumimoji="0" lang="en-GB" sz="1200" b="0" i="0" u="none" strike="noStrike" cap="none" normalizeH="0" baseline="0" dirty="0" smtClean="0">
              <a:ln>
                <a:noFill/>
              </a:ln>
              <a:solidFill>
                <a:schemeClr val="tx1">
                  <a:lumMod val="85000"/>
                  <a:lumOff val="15000"/>
                </a:schemeClr>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27" name="Object 3"/>
          <p:cNvGraphicFramePr>
            <a:graphicFrameLocks noChangeAspect="1"/>
          </p:cNvGraphicFramePr>
          <p:nvPr/>
        </p:nvGraphicFramePr>
        <p:xfrm>
          <a:off x="0" y="0"/>
          <a:ext cx="9144000" cy="6461615"/>
        </p:xfrm>
        <a:graphic>
          <a:graphicData uri="http://schemas.openxmlformats.org/presentationml/2006/ole">
            <p:oleObj spid="_x0000_s26627" name="Acrobat Document" r:id="rId3" imgW="8019943" imgH="5667255" progId="AcroExch.Document.7">
              <p:embed/>
            </p:oleObj>
          </a:graphicData>
        </a:graphic>
      </p:graphicFrame>
      <p:cxnSp>
        <p:nvCxnSpPr>
          <p:cNvPr id="7" name="Straight Connector 6"/>
          <p:cNvCxnSpPr/>
          <p:nvPr/>
        </p:nvCxnSpPr>
        <p:spPr>
          <a:xfrm rot="10800000">
            <a:off x="0" y="6500834"/>
            <a:ext cx="9144000" cy="158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214810" y="0"/>
            <a:ext cx="3621597" cy="1569660"/>
          </a:xfrm>
          <a:prstGeom prst="rect">
            <a:avLst/>
          </a:prstGeom>
          <a:noFill/>
          <a:effectLst>
            <a:outerShdw blurRad="50800" dist="50800" dir="5400000" algn="ctr" rotWithShape="0">
              <a:srgbClr val="000000">
                <a:alpha val="49000"/>
              </a:srgbClr>
            </a:outerShdw>
          </a:effectLst>
        </p:spPr>
        <p:txBody>
          <a:bodyPr wrap="square" rtlCol="0">
            <a:spAutoFit/>
          </a:bodyPr>
          <a:lstStyle/>
          <a:p>
            <a:r>
              <a:rPr lang="en-GB" sz="9600" b="1" dirty="0" smtClean="0">
                <a:solidFill>
                  <a:schemeClr val="bg1">
                    <a:lumMod val="85000"/>
                  </a:schemeClr>
                </a:solidFill>
              </a:rPr>
              <a:t>DRAFT</a:t>
            </a:r>
            <a:endParaRPr lang="en-GB" sz="9600" b="1" dirty="0">
              <a:solidFill>
                <a:schemeClr val="bg1">
                  <a:lumMod val="85000"/>
                </a:schemeClr>
              </a:solidFill>
            </a:endParaRPr>
          </a:p>
        </p:txBody>
      </p:sp>
      <p:sp>
        <p:nvSpPr>
          <p:cNvPr id="5" name="Rectangle 1"/>
          <p:cNvSpPr>
            <a:spLocks noChangeArrowheads="1"/>
          </p:cNvSpPr>
          <p:nvPr/>
        </p:nvSpPr>
        <p:spPr bwMode="auto">
          <a:xfrm>
            <a:off x="857224" y="6539235"/>
            <a:ext cx="828677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r" fontAlgn="base">
              <a:spcBef>
                <a:spcPct val="0"/>
              </a:spcBef>
              <a:spcAft>
                <a:spcPct val="0"/>
              </a:spcAft>
            </a:pPr>
            <a:r>
              <a:rPr kumimoji="0" lang="en-GB" sz="1200" b="0" i="0" u="none" strike="noStrike" cap="none" normalizeH="0" baseline="0" dirty="0" smtClean="0">
                <a:ln>
                  <a:noFill/>
                </a:ln>
                <a:solidFill>
                  <a:schemeClr val="tx1">
                    <a:lumMod val="85000"/>
                    <a:lumOff val="15000"/>
                  </a:schemeClr>
                </a:solidFill>
                <a:effectLst/>
                <a:latin typeface="Helvetica Neue Light"/>
                <a:ea typeface="MS Mincho" pitchFamily="49" charset="-128"/>
                <a:cs typeface="HelveticaNeue-Bold"/>
              </a:rPr>
              <a:t>Compendium of Transitional Learning Spaces 2012</a:t>
            </a:r>
            <a:r>
              <a:rPr lang="en-GB" sz="1200" dirty="0" smtClean="0">
                <a:solidFill>
                  <a:schemeClr val="tx1">
                    <a:lumMod val="85000"/>
                    <a:lumOff val="15000"/>
                  </a:schemeClr>
                </a:solidFill>
                <a:latin typeface="Helvetica Neue Light"/>
                <a:ea typeface="MS Mincho" pitchFamily="49" charset="-128"/>
                <a:cs typeface="HelveticaNeue-Bold"/>
              </a:rPr>
              <a:t>, planning and design </a:t>
            </a:r>
            <a:r>
              <a:rPr kumimoji="0" lang="en-GB" sz="1200" b="0" i="0" u="none" strike="noStrike" cap="none" normalizeH="0" baseline="0" dirty="0" smtClean="0">
                <a:ln>
                  <a:noFill/>
                </a:ln>
                <a:solidFill>
                  <a:schemeClr val="tx1">
                    <a:lumMod val="85000"/>
                    <a:lumOff val="15000"/>
                  </a:schemeClr>
                </a:solidFill>
                <a:effectLst/>
                <a:latin typeface="Helvetica Neue Light"/>
                <a:ea typeface="MS Mincho" pitchFamily="49" charset="-128"/>
                <a:cs typeface="HelveticaNeue-Bold"/>
              </a:rPr>
              <a:t>in emergencies</a:t>
            </a:r>
            <a:endParaRPr kumimoji="0" lang="en-GB" sz="1200" b="0" i="0" u="none" strike="noStrike" cap="none" normalizeH="0" baseline="0" dirty="0" smtClean="0">
              <a:ln>
                <a:noFill/>
              </a:ln>
              <a:solidFill>
                <a:schemeClr val="tx1">
                  <a:lumMod val="85000"/>
                  <a:lumOff val="15000"/>
                </a:schemeClr>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54" name="Object 6"/>
          <p:cNvGraphicFramePr>
            <a:graphicFrameLocks noChangeAspect="1"/>
          </p:cNvGraphicFramePr>
          <p:nvPr/>
        </p:nvGraphicFramePr>
        <p:xfrm>
          <a:off x="0" y="0"/>
          <a:ext cx="9199500" cy="6500834"/>
        </p:xfrm>
        <a:graphic>
          <a:graphicData uri="http://schemas.openxmlformats.org/presentationml/2006/ole">
            <p:oleObj spid="_x0000_s27654" name="Acrobat Document" r:id="rId3" imgW="8019943" imgH="5667255" progId="AcroExch.Document.7">
              <p:embed/>
            </p:oleObj>
          </a:graphicData>
        </a:graphic>
      </p:graphicFrame>
      <p:cxnSp>
        <p:nvCxnSpPr>
          <p:cNvPr id="7" name="Straight Connector 6"/>
          <p:cNvCxnSpPr/>
          <p:nvPr/>
        </p:nvCxnSpPr>
        <p:spPr>
          <a:xfrm rot="10800000">
            <a:off x="0" y="6500834"/>
            <a:ext cx="9144000" cy="158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928662" y="-214338"/>
            <a:ext cx="3621597" cy="1569660"/>
          </a:xfrm>
          <a:prstGeom prst="rect">
            <a:avLst/>
          </a:prstGeom>
          <a:noFill/>
          <a:effectLst>
            <a:outerShdw blurRad="50800" dist="50800" dir="5400000" algn="ctr" rotWithShape="0">
              <a:srgbClr val="000000">
                <a:alpha val="49000"/>
              </a:srgbClr>
            </a:outerShdw>
          </a:effectLst>
        </p:spPr>
        <p:txBody>
          <a:bodyPr wrap="square" rtlCol="0">
            <a:spAutoFit/>
          </a:bodyPr>
          <a:lstStyle/>
          <a:p>
            <a:r>
              <a:rPr lang="en-GB" sz="9600" b="1" dirty="0" smtClean="0">
                <a:solidFill>
                  <a:schemeClr val="bg1">
                    <a:lumMod val="85000"/>
                  </a:schemeClr>
                </a:solidFill>
              </a:rPr>
              <a:t>DRAFT</a:t>
            </a:r>
            <a:endParaRPr lang="en-GB" sz="9600" b="1" dirty="0">
              <a:solidFill>
                <a:schemeClr val="bg1">
                  <a:lumMod val="85000"/>
                </a:schemeClr>
              </a:solidFill>
            </a:endParaRPr>
          </a:p>
        </p:txBody>
      </p:sp>
      <p:sp>
        <p:nvSpPr>
          <p:cNvPr id="5" name="Rectangle 1"/>
          <p:cNvSpPr>
            <a:spLocks noChangeArrowheads="1"/>
          </p:cNvSpPr>
          <p:nvPr/>
        </p:nvSpPr>
        <p:spPr bwMode="auto">
          <a:xfrm>
            <a:off x="857224" y="6539235"/>
            <a:ext cx="828677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r" fontAlgn="base">
              <a:spcBef>
                <a:spcPct val="0"/>
              </a:spcBef>
              <a:spcAft>
                <a:spcPct val="0"/>
              </a:spcAft>
            </a:pPr>
            <a:r>
              <a:rPr kumimoji="0" lang="en-GB" sz="1200" b="0" i="0" u="none" strike="noStrike" cap="none" normalizeH="0" baseline="0" dirty="0" smtClean="0">
                <a:ln>
                  <a:noFill/>
                </a:ln>
                <a:solidFill>
                  <a:schemeClr val="tx1">
                    <a:lumMod val="85000"/>
                    <a:lumOff val="15000"/>
                  </a:schemeClr>
                </a:solidFill>
                <a:effectLst/>
                <a:latin typeface="Helvetica Neue Light"/>
                <a:ea typeface="MS Mincho" pitchFamily="49" charset="-128"/>
                <a:cs typeface="HelveticaNeue-Bold"/>
              </a:rPr>
              <a:t>Compendium of Transitional Learning Spaces 2012</a:t>
            </a:r>
            <a:r>
              <a:rPr lang="en-GB" sz="1200" dirty="0" smtClean="0">
                <a:solidFill>
                  <a:schemeClr val="tx1">
                    <a:lumMod val="85000"/>
                    <a:lumOff val="15000"/>
                  </a:schemeClr>
                </a:solidFill>
                <a:latin typeface="Helvetica Neue Light"/>
                <a:ea typeface="MS Mincho" pitchFamily="49" charset="-128"/>
                <a:cs typeface="HelveticaNeue-Bold"/>
              </a:rPr>
              <a:t>, planning and design </a:t>
            </a:r>
            <a:r>
              <a:rPr kumimoji="0" lang="en-GB" sz="1200" b="0" i="0" u="none" strike="noStrike" cap="none" normalizeH="0" baseline="0" dirty="0" smtClean="0">
                <a:ln>
                  <a:noFill/>
                </a:ln>
                <a:solidFill>
                  <a:schemeClr val="tx1">
                    <a:lumMod val="85000"/>
                    <a:lumOff val="15000"/>
                  </a:schemeClr>
                </a:solidFill>
                <a:effectLst/>
                <a:latin typeface="Helvetica Neue Light"/>
                <a:ea typeface="MS Mincho" pitchFamily="49" charset="-128"/>
                <a:cs typeface="HelveticaNeue-Bold"/>
              </a:rPr>
              <a:t>in emergencies</a:t>
            </a:r>
            <a:endParaRPr kumimoji="0" lang="en-GB" sz="1200" b="0" i="0" u="none" strike="noStrike" cap="none" normalizeH="0" baseline="0" dirty="0" smtClean="0">
              <a:ln>
                <a:noFill/>
              </a:ln>
              <a:solidFill>
                <a:schemeClr val="tx1">
                  <a:lumMod val="85000"/>
                  <a:lumOff val="15000"/>
                </a:schemeClr>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675" name="Object 3"/>
          <p:cNvGraphicFramePr>
            <a:graphicFrameLocks noChangeAspect="1"/>
          </p:cNvGraphicFramePr>
          <p:nvPr/>
        </p:nvGraphicFramePr>
        <p:xfrm>
          <a:off x="0" y="0"/>
          <a:ext cx="9143999" cy="6461614"/>
        </p:xfrm>
        <a:graphic>
          <a:graphicData uri="http://schemas.openxmlformats.org/presentationml/2006/ole">
            <p:oleObj spid="_x0000_s28675" name="Acrobat Document" r:id="rId3" imgW="8019943" imgH="5667255" progId="AcroExch.Document.7">
              <p:embed/>
            </p:oleObj>
          </a:graphicData>
        </a:graphic>
      </p:graphicFrame>
      <p:cxnSp>
        <p:nvCxnSpPr>
          <p:cNvPr id="7" name="Straight Connector 6"/>
          <p:cNvCxnSpPr/>
          <p:nvPr/>
        </p:nvCxnSpPr>
        <p:spPr>
          <a:xfrm rot="10800000">
            <a:off x="0" y="6500834"/>
            <a:ext cx="9144000" cy="158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643438" y="-214338"/>
            <a:ext cx="3621597" cy="1569660"/>
          </a:xfrm>
          <a:prstGeom prst="rect">
            <a:avLst/>
          </a:prstGeom>
          <a:noFill/>
          <a:effectLst>
            <a:outerShdw blurRad="50800" dist="50800" dir="5400000" algn="ctr" rotWithShape="0">
              <a:srgbClr val="000000">
                <a:alpha val="49000"/>
              </a:srgbClr>
            </a:outerShdw>
          </a:effectLst>
        </p:spPr>
        <p:txBody>
          <a:bodyPr wrap="square" rtlCol="0">
            <a:spAutoFit/>
          </a:bodyPr>
          <a:lstStyle/>
          <a:p>
            <a:r>
              <a:rPr lang="en-GB" sz="9600" b="1" dirty="0" smtClean="0">
                <a:solidFill>
                  <a:schemeClr val="bg1">
                    <a:lumMod val="85000"/>
                  </a:schemeClr>
                </a:solidFill>
              </a:rPr>
              <a:t>DRAFT</a:t>
            </a:r>
            <a:endParaRPr lang="en-GB" sz="9600" b="1" dirty="0">
              <a:solidFill>
                <a:schemeClr val="bg1">
                  <a:lumMod val="85000"/>
                </a:schemeClr>
              </a:solidFill>
            </a:endParaRPr>
          </a:p>
        </p:txBody>
      </p:sp>
      <p:sp>
        <p:nvSpPr>
          <p:cNvPr id="5" name="Rectangle 1"/>
          <p:cNvSpPr>
            <a:spLocks noChangeArrowheads="1"/>
          </p:cNvSpPr>
          <p:nvPr/>
        </p:nvSpPr>
        <p:spPr bwMode="auto">
          <a:xfrm>
            <a:off x="857224" y="6539235"/>
            <a:ext cx="828677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r" fontAlgn="base">
              <a:spcBef>
                <a:spcPct val="0"/>
              </a:spcBef>
              <a:spcAft>
                <a:spcPct val="0"/>
              </a:spcAft>
            </a:pPr>
            <a:r>
              <a:rPr kumimoji="0" lang="en-GB" sz="1200" b="0" i="0" u="none" strike="noStrike" cap="none" normalizeH="0" baseline="0" dirty="0" smtClean="0">
                <a:ln>
                  <a:noFill/>
                </a:ln>
                <a:solidFill>
                  <a:schemeClr val="tx1">
                    <a:lumMod val="85000"/>
                    <a:lumOff val="15000"/>
                  </a:schemeClr>
                </a:solidFill>
                <a:effectLst/>
                <a:latin typeface="Helvetica Neue Light"/>
                <a:ea typeface="MS Mincho" pitchFamily="49" charset="-128"/>
                <a:cs typeface="HelveticaNeue-Bold"/>
              </a:rPr>
              <a:t>Compendium of Transitional Learning Spaces 2012</a:t>
            </a:r>
            <a:r>
              <a:rPr lang="en-GB" sz="1200" dirty="0" smtClean="0">
                <a:solidFill>
                  <a:schemeClr val="tx1">
                    <a:lumMod val="85000"/>
                    <a:lumOff val="15000"/>
                  </a:schemeClr>
                </a:solidFill>
                <a:latin typeface="Helvetica Neue Light"/>
                <a:ea typeface="MS Mincho" pitchFamily="49" charset="-128"/>
                <a:cs typeface="HelveticaNeue-Bold"/>
              </a:rPr>
              <a:t>, planning and design </a:t>
            </a:r>
            <a:r>
              <a:rPr kumimoji="0" lang="en-GB" sz="1200" b="0" i="0" u="none" strike="noStrike" cap="none" normalizeH="0" baseline="0" dirty="0" smtClean="0">
                <a:ln>
                  <a:noFill/>
                </a:ln>
                <a:solidFill>
                  <a:schemeClr val="tx1">
                    <a:lumMod val="85000"/>
                    <a:lumOff val="15000"/>
                  </a:schemeClr>
                </a:solidFill>
                <a:effectLst/>
                <a:latin typeface="Helvetica Neue Light"/>
                <a:ea typeface="MS Mincho" pitchFamily="49" charset="-128"/>
                <a:cs typeface="HelveticaNeue-Bold"/>
              </a:rPr>
              <a:t>in emergencies</a:t>
            </a:r>
            <a:endParaRPr kumimoji="0" lang="en-GB" sz="1200" b="0" i="0" u="none" strike="noStrike" cap="none" normalizeH="0" baseline="0" dirty="0" smtClean="0">
              <a:ln>
                <a:noFill/>
              </a:ln>
              <a:solidFill>
                <a:schemeClr val="tx1">
                  <a:lumMod val="85000"/>
                  <a:lumOff val="15000"/>
                </a:schemeClr>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699" name="Object 3"/>
          <p:cNvGraphicFramePr>
            <a:graphicFrameLocks noChangeAspect="1"/>
          </p:cNvGraphicFramePr>
          <p:nvPr/>
        </p:nvGraphicFramePr>
        <p:xfrm>
          <a:off x="0" y="0"/>
          <a:ext cx="9144000" cy="6461615"/>
        </p:xfrm>
        <a:graphic>
          <a:graphicData uri="http://schemas.openxmlformats.org/presentationml/2006/ole">
            <p:oleObj spid="_x0000_s29699" name="Acrobat Document" r:id="rId3" imgW="8019943" imgH="5667255" progId="AcroExch.Document.7">
              <p:embed/>
            </p:oleObj>
          </a:graphicData>
        </a:graphic>
      </p:graphicFrame>
      <p:cxnSp>
        <p:nvCxnSpPr>
          <p:cNvPr id="7" name="Straight Connector 6"/>
          <p:cNvCxnSpPr/>
          <p:nvPr/>
        </p:nvCxnSpPr>
        <p:spPr>
          <a:xfrm rot="10800000">
            <a:off x="0" y="6500834"/>
            <a:ext cx="9144000" cy="158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285852" y="-214338"/>
            <a:ext cx="3621597" cy="1569660"/>
          </a:xfrm>
          <a:prstGeom prst="rect">
            <a:avLst/>
          </a:prstGeom>
          <a:noFill/>
          <a:effectLst>
            <a:outerShdw blurRad="50800" dist="50800" dir="5400000" algn="ctr" rotWithShape="0">
              <a:srgbClr val="000000">
                <a:alpha val="49000"/>
              </a:srgbClr>
            </a:outerShdw>
          </a:effectLst>
        </p:spPr>
        <p:txBody>
          <a:bodyPr wrap="square" rtlCol="0">
            <a:spAutoFit/>
          </a:bodyPr>
          <a:lstStyle/>
          <a:p>
            <a:pPr>
              <a:tabLst>
                <a:tab pos="2508250" algn="l"/>
              </a:tabLst>
            </a:pPr>
            <a:r>
              <a:rPr lang="en-GB" sz="9600" b="1" dirty="0" smtClean="0">
                <a:solidFill>
                  <a:schemeClr val="bg1">
                    <a:lumMod val="85000"/>
                  </a:schemeClr>
                </a:solidFill>
              </a:rPr>
              <a:t>DRAFT</a:t>
            </a:r>
            <a:endParaRPr lang="en-GB" sz="9600" b="1" dirty="0">
              <a:solidFill>
                <a:schemeClr val="bg1">
                  <a:lumMod val="85000"/>
                </a:schemeClr>
              </a:solidFill>
            </a:endParaRPr>
          </a:p>
        </p:txBody>
      </p:sp>
      <p:sp>
        <p:nvSpPr>
          <p:cNvPr id="5" name="Rectangle 1"/>
          <p:cNvSpPr>
            <a:spLocks noChangeArrowheads="1"/>
          </p:cNvSpPr>
          <p:nvPr/>
        </p:nvSpPr>
        <p:spPr bwMode="auto">
          <a:xfrm>
            <a:off x="857224" y="6539235"/>
            <a:ext cx="828677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r" fontAlgn="base">
              <a:spcBef>
                <a:spcPct val="0"/>
              </a:spcBef>
              <a:spcAft>
                <a:spcPct val="0"/>
              </a:spcAft>
            </a:pPr>
            <a:r>
              <a:rPr kumimoji="0" lang="en-GB" sz="1200" b="0" i="0" u="none" strike="noStrike" cap="none" normalizeH="0" baseline="0" dirty="0" smtClean="0">
                <a:ln>
                  <a:noFill/>
                </a:ln>
                <a:solidFill>
                  <a:schemeClr val="tx1">
                    <a:lumMod val="85000"/>
                    <a:lumOff val="15000"/>
                  </a:schemeClr>
                </a:solidFill>
                <a:effectLst/>
                <a:latin typeface="Helvetica Neue Light"/>
                <a:ea typeface="MS Mincho" pitchFamily="49" charset="-128"/>
                <a:cs typeface="HelveticaNeue-Bold"/>
              </a:rPr>
              <a:t>Compendium of Transitional Learning Spaces 2012</a:t>
            </a:r>
            <a:r>
              <a:rPr lang="en-GB" sz="1200" dirty="0" smtClean="0">
                <a:solidFill>
                  <a:schemeClr val="tx1">
                    <a:lumMod val="85000"/>
                    <a:lumOff val="15000"/>
                  </a:schemeClr>
                </a:solidFill>
                <a:latin typeface="Helvetica Neue Light"/>
                <a:ea typeface="MS Mincho" pitchFamily="49" charset="-128"/>
                <a:cs typeface="HelveticaNeue-Bold"/>
              </a:rPr>
              <a:t>, planning and design </a:t>
            </a:r>
            <a:r>
              <a:rPr kumimoji="0" lang="en-GB" sz="1200" b="0" i="0" u="none" strike="noStrike" cap="none" normalizeH="0" baseline="0" dirty="0" smtClean="0">
                <a:ln>
                  <a:noFill/>
                </a:ln>
                <a:solidFill>
                  <a:schemeClr val="tx1">
                    <a:lumMod val="85000"/>
                    <a:lumOff val="15000"/>
                  </a:schemeClr>
                </a:solidFill>
                <a:effectLst/>
                <a:latin typeface="Helvetica Neue Light"/>
                <a:ea typeface="MS Mincho" pitchFamily="49" charset="-128"/>
                <a:cs typeface="HelveticaNeue-Bold"/>
              </a:rPr>
              <a:t>in emergencies</a:t>
            </a:r>
            <a:endParaRPr kumimoji="0" lang="en-GB" sz="1200" b="0" i="0" u="none" strike="noStrike" cap="none" normalizeH="0" baseline="0" dirty="0" smtClean="0">
              <a:ln>
                <a:noFill/>
              </a:ln>
              <a:solidFill>
                <a:schemeClr val="tx1">
                  <a:lumMod val="85000"/>
                  <a:lumOff val="15000"/>
                </a:schemeClr>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3" name="Picture 3"/>
          <p:cNvPicPr>
            <a:picLocks noChangeAspect="1" noChangeArrowheads="1"/>
          </p:cNvPicPr>
          <p:nvPr/>
        </p:nvPicPr>
        <p:blipFill>
          <a:blip r:embed="rId2" cstate="print"/>
          <a:srcRect/>
          <a:stretch>
            <a:fillRect/>
          </a:stretch>
        </p:blipFill>
        <p:spPr bwMode="auto">
          <a:xfrm>
            <a:off x="-214346" y="0"/>
            <a:ext cx="9501222" cy="6722155"/>
          </a:xfrm>
          <a:prstGeom prst="rect">
            <a:avLst/>
          </a:prstGeom>
          <a:noFill/>
          <a:ln w="9525">
            <a:noFill/>
            <a:miter lim="800000"/>
            <a:headEnd/>
            <a:tailEnd/>
          </a:ln>
          <a:effectLst/>
        </p:spPr>
      </p:pic>
      <p:sp>
        <p:nvSpPr>
          <p:cNvPr id="5" name="TextBox 4"/>
          <p:cNvSpPr txBox="1"/>
          <p:nvPr/>
        </p:nvSpPr>
        <p:spPr>
          <a:xfrm>
            <a:off x="-64" y="1720982"/>
            <a:ext cx="1317356" cy="707886"/>
          </a:xfrm>
          <a:prstGeom prst="rect">
            <a:avLst/>
          </a:prstGeom>
          <a:solidFill>
            <a:srgbClr val="00B0F0"/>
          </a:solidFill>
        </p:spPr>
        <p:txBody>
          <a:bodyPr wrap="square" rtlCol="0">
            <a:spAutoFit/>
          </a:bodyPr>
          <a:lstStyle/>
          <a:p>
            <a:r>
              <a:rPr lang="en-GB" sz="4000" b="1" dirty="0" smtClean="0">
                <a:solidFill>
                  <a:schemeClr val="accent6">
                    <a:lumMod val="75000"/>
                  </a:schemeClr>
                </a:solidFill>
                <a:latin typeface="Arial" pitchFamily="34" charset="0"/>
                <a:cs typeface="Arial" pitchFamily="34" charset="0"/>
              </a:rPr>
              <a:t>2012</a:t>
            </a:r>
            <a:endParaRPr lang="en-GB" sz="4000" b="1" dirty="0">
              <a:solidFill>
                <a:schemeClr val="accent6">
                  <a:lumMod val="7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771" name="Object 3"/>
          <p:cNvGraphicFramePr>
            <a:graphicFrameLocks noChangeAspect="1"/>
          </p:cNvGraphicFramePr>
          <p:nvPr/>
        </p:nvGraphicFramePr>
        <p:xfrm>
          <a:off x="45594" y="0"/>
          <a:ext cx="9098406" cy="6429396"/>
        </p:xfrm>
        <a:graphic>
          <a:graphicData uri="http://schemas.openxmlformats.org/presentationml/2006/ole">
            <p:oleObj spid="_x0000_s32771" name="Acrobat Document" r:id="rId3" imgW="8019943" imgH="5667255" progId="AcroExch.Document.7">
              <p:embed/>
            </p:oleObj>
          </a:graphicData>
        </a:graphic>
      </p:graphicFrame>
      <p:sp>
        <p:nvSpPr>
          <p:cNvPr id="15" name="Rectangle 14"/>
          <p:cNvSpPr/>
          <p:nvPr/>
        </p:nvSpPr>
        <p:spPr>
          <a:xfrm>
            <a:off x="-285784" y="5857892"/>
            <a:ext cx="9715568"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cxnSp>
        <p:nvCxnSpPr>
          <p:cNvPr id="7" name="Straight Connector 6"/>
          <p:cNvCxnSpPr/>
          <p:nvPr/>
        </p:nvCxnSpPr>
        <p:spPr>
          <a:xfrm rot="10800000">
            <a:off x="0" y="6500834"/>
            <a:ext cx="9144000" cy="158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214546" y="214290"/>
            <a:ext cx="3621597" cy="1569660"/>
          </a:xfrm>
          <a:prstGeom prst="rect">
            <a:avLst/>
          </a:prstGeom>
          <a:noFill/>
          <a:effectLst>
            <a:outerShdw blurRad="50800" dist="50800" dir="5400000" algn="ctr" rotWithShape="0">
              <a:srgbClr val="000000">
                <a:alpha val="49000"/>
              </a:srgbClr>
            </a:outerShdw>
          </a:effectLst>
        </p:spPr>
        <p:txBody>
          <a:bodyPr wrap="square" rtlCol="0">
            <a:spAutoFit/>
          </a:bodyPr>
          <a:lstStyle/>
          <a:p>
            <a:r>
              <a:rPr lang="en-GB" sz="9600" b="1" dirty="0" smtClean="0">
                <a:solidFill>
                  <a:schemeClr val="bg1">
                    <a:lumMod val="85000"/>
                  </a:schemeClr>
                </a:solidFill>
              </a:rPr>
              <a:t>DRAFT</a:t>
            </a:r>
            <a:endParaRPr lang="en-GB" sz="9600" b="1" dirty="0">
              <a:solidFill>
                <a:schemeClr val="bg1">
                  <a:lumMod val="85000"/>
                </a:schemeClr>
              </a:solidFill>
            </a:endParaRPr>
          </a:p>
        </p:txBody>
      </p:sp>
      <p:sp>
        <p:nvSpPr>
          <p:cNvPr id="12" name="Rectangle 1"/>
          <p:cNvSpPr>
            <a:spLocks noChangeArrowheads="1"/>
          </p:cNvSpPr>
          <p:nvPr/>
        </p:nvSpPr>
        <p:spPr bwMode="auto">
          <a:xfrm>
            <a:off x="857224" y="6539235"/>
            <a:ext cx="828677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r" fontAlgn="base">
              <a:spcBef>
                <a:spcPct val="0"/>
              </a:spcBef>
              <a:spcAft>
                <a:spcPct val="0"/>
              </a:spcAft>
            </a:pPr>
            <a:r>
              <a:rPr kumimoji="0" lang="en-GB" sz="1200" b="0" i="0" u="none" strike="noStrike" cap="none" normalizeH="0" baseline="0" dirty="0" smtClean="0">
                <a:ln>
                  <a:noFill/>
                </a:ln>
                <a:solidFill>
                  <a:schemeClr val="tx1">
                    <a:lumMod val="85000"/>
                    <a:lumOff val="15000"/>
                  </a:schemeClr>
                </a:solidFill>
                <a:effectLst/>
                <a:latin typeface="Helvetica Neue Light"/>
                <a:ea typeface="MS Mincho" pitchFamily="49" charset="-128"/>
                <a:cs typeface="HelveticaNeue-Bold"/>
              </a:rPr>
              <a:t>Compendium of Transitional Learning Spaces 2012</a:t>
            </a:r>
            <a:r>
              <a:rPr lang="en-GB" sz="1200" dirty="0" smtClean="0">
                <a:solidFill>
                  <a:schemeClr val="tx1">
                    <a:lumMod val="85000"/>
                    <a:lumOff val="15000"/>
                  </a:schemeClr>
                </a:solidFill>
                <a:latin typeface="Helvetica Neue Light"/>
                <a:ea typeface="MS Mincho" pitchFamily="49" charset="-128"/>
                <a:cs typeface="HelveticaNeue-Bold"/>
              </a:rPr>
              <a:t>, planning and design </a:t>
            </a:r>
            <a:r>
              <a:rPr kumimoji="0" lang="en-GB" sz="1200" b="0" i="0" u="none" strike="noStrike" cap="none" normalizeH="0" baseline="0" dirty="0" smtClean="0">
                <a:ln>
                  <a:noFill/>
                </a:ln>
                <a:solidFill>
                  <a:schemeClr val="tx1">
                    <a:lumMod val="85000"/>
                    <a:lumOff val="15000"/>
                  </a:schemeClr>
                </a:solidFill>
                <a:effectLst/>
                <a:latin typeface="Helvetica Neue Light"/>
                <a:ea typeface="MS Mincho" pitchFamily="49" charset="-128"/>
                <a:cs typeface="HelveticaNeue-Bold"/>
              </a:rPr>
              <a:t>in emergencies</a:t>
            </a:r>
            <a:endParaRPr kumimoji="0" lang="en-GB" sz="1200" b="0" i="0" u="none" strike="noStrike" cap="none" normalizeH="0" baseline="0" dirty="0" smtClean="0">
              <a:ln>
                <a:noFill/>
              </a:ln>
              <a:solidFill>
                <a:schemeClr val="tx1">
                  <a:lumMod val="85000"/>
                  <a:lumOff val="15000"/>
                </a:schemeClr>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7217" name="Object 1"/>
          <p:cNvGraphicFramePr>
            <a:graphicFrameLocks noChangeAspect="1"/>
          </p:cNvGraphicFramePr>
          <p:nvPr/>
        </p:nvGraphicFramePr>
        <p:xfrm>
          <a:off x="0" y="0"/>
          <a:ext cx="9098406" cy="6429396"/>
        </p:xfrm>
        <a:graphic>
          <a:graphicData uri="http://schemas.openxmlformats.org/presentationml/2006/ole">
            <p:oleObj spid="_x0000_s137217" name="Acrobat Document" r:id="rId3" imgW="8019943" imgH="5667255" progId="AcroExch.Document.7">
              <p:embed/>
            </p:oleObj>
          </a:graphicData>
        </a:graphic>
      </p:graphicFrame>
      <p:sp>
        <p:nvSpPr>
          <p:cNvPr id="8" name="Rectangle 7"/>
          <p:cNvSpPr/>
          <p:nvPr/>
        </p:nvSpPr>
        <p:spPr>
          <a:xfrm>
            <a:off x="142844" y="857232"/>
            <a:ext cx="8715436" cy="50006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pic>
        <p:nvPicPr>
          <p:cNvPr id="4" name="Picture 3"/>
          <p:cNvPicPr/>
          <p:nvPr/>
        </p:nvPicPr>
        <p:blipFill>
          <a:blip r:embed="rId4" cstate="email">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a:ext>
            </a:extLst>
          </a:blip>
          <a:stretch>
            <a:fillRect/>
          </a:stretch>
        </p:blipFill>
        <p:spPr>
          <a:xfrm>
            <a:off x="6215074" y="857232"/>
            <a:ext cx="2428892" cy="3238523"/>
          </a:xfrm>
          <a:prstGeom prst="rect">
            <a:avLst/>
          </a:prstGeom>
        </p:spPr>
      </p:pic>
      <p:pic>
        <p:nvPicPr>
          <p:cNvPr id="5" name="Picture 4"/>
          <p:cNvPicPr/>
          <p:nvPr/>
        </p:nvPicPr>
        <p:blipFill>
          <a:blip r:embed="rId5" cstate="email">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a:ext>
            </a:extLst>
          </a:blip>
          <a:stretch>
            <a:fillRect/>
          </a:stretch>
        </p:blipFill>
        <p:spPr>
          <a:xfrm>
            <a:off x="285720" y="857232"/>
            <a:ext cx="5715187" cy="3214710"/>
          </a:xfrm>
          <a:prstGeom prst="rect">
            <a:avLst/>
          </a:prstGeom>
        </p:spPr>
      </p:pic>
      <p:pic>
        <p:nvPicPr>
          <p:cNvPr id="6" name="Picture 5"/>
          <p:cNvPicPr/>
          <p:nvPr/>
        </p:nvPicPr>
        <p:blipFill>
          <a:blip r:embed="rId6" cstate="email">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a:ext>
            </a:extLst>
          </a:blip>
          <a:stretch>
            <a:fillRect/>
          </a:stretch>
        </p:blipFill>
        <p:spPr>
          <a:xfrm>
            <a:off x="5585378" y="4214818"/>
            <a:ext cx="3058588" cy="2295525"/>
          </a:xfrm>
          <a:prstGeom prst="rect">
            <a:avLst/>
          </a:prstGeom>
        </p:spPr>
      </p:pic>
      <p:pic>
        <p:nvPicPr>
          <p:cNvPr id="7" name="Picture 6"/>
          <p:cNvPicPr/>
          <p:nvPr/>
        </p:nvPicPr>
        <p:blipFill>
          <a:blip r:embed="rId7"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tretch>
            <a:fillRect/>
          </a:stretch>
        </p:blipFill>
        <p:spPr>
          <a:xfrm>
            <a:off x="2143108" y="4214818"/>
            <a:ext cx="3143272" cy="2359282"/>
          </a:xfrm>
          <a:prstGeom prst="rect">
            <a:avLst/>
          </a:prstGeom>
        </p:spPr>
      </p:pic>
      <p:sp>
        <p:nvSpPr>
          <p:cNvPr id="10" name="TextBox 9"/>
          <p:cNvSpPr txBox="1"/>
          <p:nvPr/>
        </p:nvSpPr>
        <p:spPr>
          <a:xfrm>
            <a:off x="3214678" y="214290"/>
            <a:ext cx="1928826" cy="646331"/>
          </a:xfrm>
          <a:prstGeom prst="rect">
            <a:avLst/>
          </a:prstGeom>
          <a:noFill/>
        </p:spPr>
        <p:txBody>
          <a:bodyPr wrap="square" rtlCol="0">
            <a:spAutoFit/>
          </a:bodyPr>
          <a:lstStyle/>
          <a:p>
            <a:r>
              <a:rPr lang="en-GB" sz="3600" b="1" dirty="0" smtClean="0">
                <a:latin typeface="Miso" pitchFamily="50" charset="0"/>
              </a:rPr>
              <a:t>UPDATE</a:t>
            </a:r>
            <a:endParaRPr lang="en-GB" sz="3600" b="1" dirty="0">
              <a:latin typeface="Miso" pitchFamily="50" charset="0"/>
            </a:endParaRPr>
          </a:p>
        </p:txBody>
      </p:sp>
      <p:sp>
        <p:nvSpPr>
          <p:cNvPr id="11" name="Rectangle 10"/>
          <p:cNvSpPr/>
          <p:nvPr/>
        </p:nvSpPr>
        <p:spPr>
          <a:xfrm>
            <a:off x="-285784" y="6286520"/>
            <a:ext cx="9644130" cy="571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cxnSp>
        <p:nvCxnSpPr>
          <p:cNvPr id="12" name="Straight Connector 11"/>
          <p:cNvCxnSpPr/>
          <p:nvPr/>
        </p:nvCxnSpPr>
        <p:spPr>
          <a:xfrm rot="10800000">
            <a:off x="0" y="6500834"/>
            <a:ext cx="9144000" cy="158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3" name="Rectangle 1"/>
          <p:cNvSpPr>
            <a:spLocks noChangeArrowheads="1"/>
          </p:cNvSpPr>
          <p:nvPr/>
        </p:nvSpPr>
        <p:spPr bwMode="auto">
          <a:xfrm>
            <a:off x="857224" y="6539235"/>
            <a:ext cx="828677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r" fontAlgn="base">
              <a:spcBef>
                <a:spcPct val="0"/>
              </a:spcBef>
              <a:spcAft>
                <a:spcPct val="0"/>
              </a:spcAft>
            </a:pPr>
            <a:r>
              <a:rPr kumimoji="0" lang="en-GB" sz="1200" b="0" i="0" u="none" strike="noStrike" cap="none" normalizeH="0" baseline="0" dirty="0" smtClean="0">
                <a:ln>
                  <a:noFill/>
                </a:ln>
                <a:solidFill>
                  <a:schemeClr val="tx1">
                    <a:lumMod val="85000"/>
                    <a:lumOff val="15000"/>
                  </a:schemeClr>
                </a:solidFill>
                <a:effectLst/>
                <a:latin typeface="Helvetica Neue Light"/>
                <a:ea typeface="MS Mincho" pitchFamily="49" charset="-128"/>
                <a:cs typeface="HelveticaNeue-Bold"/>
              </a:rPr>
              <a:t>Compendium of Transitional Learning Spaces 2012</a:t>
            </a:r>
            <a:r>
              <a:rPr lang="en-GB" sz="1200" dirty="0" smtClean="0">
                <a:solidFill>
                  <a:schemeClr val="tx1">
                    <a:lumMod val="85000"/>
                    <a:lumOff val="15000"/>
                  </a:schemeClr>
                </a:solidFill>
                <a:latin typeface="Helvetica Neue Light"/>
                <a:ea typeface="MS Mincho" pitchFamily="49" charset="-128"/>
                <a:cs typeface="HelveticaNeue-Bold"/>
              </a:rPr>
              <a:t>, planning and design </a:t>
            </a:r>
            <a:r>
              <a:rPr kumimoji="0" lang="en-GB" sz="1200" b="0" i="0" u="none" strike="noStrike" cap="none" normalizeH="0" baseline="0" dirty="0" smtClean="0">
                <a:ln>
                  <a:noFill/>
                </a:ln>
                <a:solidFill>
                  <a:schemeClr val="tx1">
                    <a:lumMod val="85000"/>
                    <a:lumOff val="15000"/>
                  </a:schemeClr>
                </a:solidFill>
                <a:effectLst/>
                <a:latin typeface="Helvetica Neue Light"/>
                <a:ea typeface="MS Mincho" pitchFamily="49" charset="-128"/>
                <a:cs typeface="HelveticaNeue-Bold"/>
              </a:rPr>
              <a:t>in emergencies</a:t>
            </a:r>
            <a:endParaRPr kumimoji="0" lang="en-GB" sz="1200" b="0" i="0" u="none" strike="noStrike" cap="none" normalizeH="0" baseline="0" dirty="0" smtClean="0">
              <a:ln>
                <a:noFill/>
              </a:ln>
              <a:solidFill>
                <a:schemeClr val="tx1">
                  <a:lumMod val="85000"/>
                  <a:lumOff val="15000"/>
                </a:schemeClr>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1"/>
          <p:cNvGraphicFramePr>
            <a:graphicFrameLocks noChangeAspect="1"/>
          </p:cNvGraphicFramePr>
          <p:nvPr/>
        </p:nvGraphicFramePr>
        <p:xfrm>
          <a:off x="0" y="0"/>
          <a:ext cx="9098406" cy="6429396"/>
        </p:xfrm>
        <a:graphic>
          <a:graphicData uri="http://schemas.openxmlformats.org/presentationml/2006/ole">
            <p:oleObj spid="_x0000_s139265" name="Acrobat Document" r:id="rId3" imgW="8019943" imgH="5667255" progId="AcroExch.Document.7">
              <p:embed/>
            </p:oleObj>
          </a:graphicData>
        </a:graphic>
      </p:graphicFrame>
      <p:sp>
        <p:nvSpPr>
          <p:cNvPr id="9" name="Rectangle 8"/>
          <p:cNvSpPr/>
          <p:nvPr/>
        </p:nvSpPr>
        <p:spPr>
          <a:xfrm>
            <a:off x="142844" y="857232"/>
            <a:ext cx="8715436" cy="50006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2" name="TextBox 11"/>
          <p:cNvSpPr txBox="1"/>
          <p:nvPr/>
        </p:nvSpPr>
        <p:spPr>
          <a:xfrm>
            <a:off x="3214678" y="214290"/>
            <a:ext cx="1928826" cy="646331"/>
          </a:xfrm>
          <a:prstGeom prst="rect">
            <a:avLst/>
          </a:prstGeom>
          <a:noFill/>
        </p:spPr>
        <p:txBody>
          <a:bodyPr wrap="square" rtlCol="0">
            <a:spAutoFit/>
          </a:bodyPr>
          <a:lstStyle/>
          <a:p>
            <a:r>
              <a:rPr lang="en-GB" sz="3600" b="1" dirty="0" smtClean="0">
                <a:latin typeface="Miso" pitchFamily="50" charset="0"/>
              </a:rPr>
              <a:t>UPDATE</a:t>
            </a:r>
            <a:endParaRPr lang="en-GB" sz="3600" b="1" dirty="0">
              <a:latin typeface="Miso" pitchFamily="50" charset="0"/>
            </a:endParaRPr>
          </a:p>
        </p:txBody>
      </p:sp>
      <p:pic>
        <p:nvPicPr>
          <p:cNvPr id="8" name="Picture 7"/>
          <p:cNvPicPr/>
          <p:nvPr/>
        </p:nvPicPr>
        <p:blipFill>
          <a:blip r:embed="rId4">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a:ext>
            </a:extLst>
          </a:blip>
          <a:srcRect/>
          <a:stretch>
            <a:fillRect/>
          </a:stretch>
        </p:blipFill>
        <p:spPr bwMode="auto">
          <a:xfrm>
            <a:off x="5000628" y="714356"/>
            <a:ext cx="3643306" cy="3545826"/>
          </a:xfrm>
          <a:prstGeom prst="rect">
            <a:avLst/>
          </a:prstGeom>
          <a:noFill/>
          <a:ln>
            <a:noFill/>
          </a:ln>
        </p:spPr>
      </p:pic>
      <p:pic>
        <p:nvPicPr>
          <p:cNvPr id="10" name="Picture 9"/>
          <p:cNvPicPr/>
          <p:nvPr/>
        </p:nvPicPr>
        <p:blipFill>
          <a:blip r:embed="rId5">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a:ext>
            </a:extLst>
          </a:blip>
          <a:srcRect/>
          <a:stretch>
            <a:fillRect/>
          </a:stretch>
        </p:blipFill>
        <p:spPr bwMode="auto">
          <a:xfrm>
            <a:off x="500034" y="902620"/>
            <a:ext cx="3659502" cy="3357562"/>
          </a:xfrm>
          <a:prstGeom prst="rect">
            <a:avLst/>
          </a:prstGeom>
          <a:noFill/>
          <a:ln>
            <a:noFill/>
          </a:ln>
        </p:spPr>
      </p:pic>
      <p:sp>
        <p:nvSpPr>
          <p:cNvPr id="13" name="Rectangle 12"/>
          <p:cNvSpPr/>
          <p:nvPr/>
        </p:nvSpPr>
        <p:spPr>
          <a:xfrm>
            <a:off x="-285784" y="6286520"/>
            <a:ext cx="9644130" cy="571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cxnSp>
        <p:nvCxnSpPr>
          <p:cNvPr id="14" name="Straight Connector 13"/>
          <p:cNvCxnSpPr/>
          <p:nvPr/>
        </p:nvCxnSpPr>
        <p:spPr>
          <a:xfrm rot="10800000">
            <a:off x="0" y="6500834"/>
            <a:ext cx="9144000" cy="158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0" y="714356"/>
            <a:ext cx="9644130" cy="357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graphicFrame>
        <p:nvGraphicFramePr>
          <p:cNvPr id="11" name="Chart 10"/>
          <p:cNvGraphicFramePr/>
          <p:nvPr/>
        </p:nvGraphicFramePr>
        <p:xfrm>
          <a:off x="1071538" y="3643314"/>
          <a:ext cx="4266922" cy="2760166"/>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p:cNvSpPr/>
          <p:nvPr/>
        </p:nvSpPr>
        <p:spPr>
          <a:xfrm>
            <a:off x="0" y="3643314"/>
            <a:ext cx="9644130" cy="6429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7" name="Rectangle 1"/>
          <p:cNvSpPr>
            <a:spLocks noChangeArrowheads="1"/>
          </p:cNvSpPr>
          <p:nvPr/>
        </p:nvSpPr>
        <p:spPr bwMode="auto">
          <a:xfrm>
            <a:off x="857224" y="6539235"/>
            <a:ext cx="828677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r" fontAlgn="base">
              <a:spcBef>
                <a:spcPct val="0"/>
              </a:spcBef>
              <a:spcAft>
                <a:spcPct val="0"/>
              </a:spcAft>
            </a:pPr>
            <a:r>
              <a:rPr kumimoji="0" lang="en-GB" sz="1200" b="0" i="0" u="none" strike="noStrike" cap="none" normalizeH="0" baseline="0" dirty="0" smtClean="0">
                <a:ln>
                  <a:noFill/>
                </a:ln>
                <a:solidFill>
                  <a:schemeClr val="tx1">
                    <a:lumMod val="85000"/>
                    <a:lumOff val="15000"/>
                  </a:schemeClr>
                </a:solidFill>
                <a:effectLst/>
                <a:latin typeface="Helvetica Neue Light"/>
                <a:ea typeface="MS Mincho" pitchFamily="49" charset="-128"/>
                <a:cs typeface="HelveticaNeue-Bold"/>
              </a:rPr>
              <a:t>Compendium of Transitional Learning Spaces 2012</a:t>
            </a:r>
            <a:r>
              <a:rPr lang="en-GB" sz="1200" dirty="0" smtClean="0">
                <a:solidFill>
                  <a:schemeClr val="tx1">
                    <a:lumMod val="85000"/>
                    <a:lumOff val="15000"/>
                  </a:schemeClr>
                </a:solidFill>
                <a:latin typeface="Helvetica Neue Light"/>
                <a:ea typeface="MS Mincho" pitchFamily="49" charset="-128"/>
                <a:cs typeface="HelveticaNeue-Bold"/>
              </a:rPr>
              <a:t>, planning and design </a:t>
            </a:r>
            <a:r>
              <a:rPr kumimoji="0" lang="en-GB" sz="1200" b="0" i="0" u="none" strike="noStrike" cap="none" normalizeH="0" baseline="0" dirty="0" smtClean="0">
                <a:ln>
                  <a:noFill/>
                </a:ln>
                <a:solidFill>
                  <a:schemeClr val="tx1">
                    <a:lumMod val="85000"/>
                    <a:lumOff val="15000"/>
                  </a:schemeClr>
                </a:solidFill>
                <a:effectLst/>
                <a:latin typeface="Helvetica Neue Light"/>
                <a:ea typeface="MS Mincho" pitchFamily="49" charset="-128"/>
                <a:cs typeface="HelveticaNeue-Bold"/>
              </a:rPr>
              <a:t>in emergencies</a:t>
            </a:r>
            <a:endParaRPr kumimoji="0" lang="en-GB" sz="1200" b="0" i="0" u="none" strike="noStrike" cap="none" normalizeH="0" baseline="0" dirty="0" smtClean="0">
              <a:ln>
                <a:noFill/>
              </a:ln>
              <a:solidFill>
                <a:schemeClr val="tx1">
                  <a:lumMod val="85000"/>
                  <a:lumOff val="15000"/>
                </a:schemeClr>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4" name="Object 4"/>
          <p:cNvGraphicFramePr>
            <a:graphicFrameLocks noChangeAspect="1"/>
          </p:cNvGraphicFramePr>
          <p:nvPr/>
        </p:nvGraphicFramePr>
        <p:xfrm>
          <a:off x="0" y="0"/>
          <a:ext cx="9144000" cy="6461615"/>
        </p:xfrm>
        <a:graphic>
          <a:graphicData uri="http://schemas.openxmlformats.org/presentationml/2006/ole">
            <p:oleObj spid="_x0000_s30724" name="Acrobat Document" r:id="rId3" imgW="8019943" imgH="5667255" progId="AcroExch.Document.7">
              <p:embed/>
            </p:oleObj>
          </a:graphicData>
        </a:graphic>
      </p:graphicFrame>
      <p:cxnSp>
        <p:nvCxnSpPr>
          <p:cNvPr id="7" name="Straight Connector 6"/>
          <p:cNvCxnSpPr/>
          <p:nvPr/>
        </p:nvCxnSpPr>
        <p:spPr>
          <a:xfrm rot="10800000">
            <a:off x="0" y="6500834"/>
            <a:ext cx="9144000" cy="158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42910" y="-214338"/>
            <a:ext cx="3621597" cy="1569660"/>
          </a:xfrm>
          <a:prstGeom prst="rect">
            <a:avLst/>
          </a:prstGeom>
          <a:noFill/>
          <a:effectLst>
            <a:outerShdw blurRad="50800" dist="50800" dir="5400000" algn="ctr" rotWithShape="0">
              <a:srgbClr val="000000">
                <a:alpha val="49000"/>
              </a:srgbClr>
            </a:outerShdw>
          </a:effectLst>
        </p:spPr>
        <p:txBody>
          <a:bodyPr wrap="square" rtlCol="0">
            <a:spAutoFit/>
          </a:bodyPr>
          <a:lstStyle/>
          <a:p>
            <a:r>
              <a:rPr lang="en-GB" sz="9600" b="1" dirty="0" smtClean="0">
                <a:solidFill>
                  <a:schemeClr val="bg1">
                    <a:lumMod val="85000"/>
                  </a:schemeClr>
                </a:solidFill>
              </a:rPr>
              <a:t>DRAFT</a:t>
            </a:r>
            <a:endParaRPr lang="en-GB" sz="9600" b="1" dirty="0">
              <a:solidFill>
                <a:schemeClr val="bg1">
                  <a:lumMod val="85000"/>
                </a:schemeClr>
              </a:solidFill>
            </a:endParaRPr>
          </a:p>
        </p:txBody>
      </p:sp>
      <p:sp>
        <p:nvSpPr>
          <p:cNvPr id="8" name="TextBox 7"/>
          <p:cNvSpPr txBox="1"/>
          <p:nvPr/>
        </p:nvSpPr>
        <p:spPr>
          <a:xfrm>
            <a:off x="1643042" y="5488560"/>
            <a:ext cx="1285884" cy="369332"/>
          </a:xfrm>
          <a:prstGeom prst="rect">
            <a:avLst/>
          </a:prstGeom>
          <a:solidFill>
            <a:schemeClr val="bg1"/>
          </a:solidFill>
        </p:spPr>
        <p:txBody>
          <a:bodyPr wrap="square" rtlCol="0">
            <a:spAutoFit/>
          </a:bodyPr>
          <a:lstStyle/>
          <a:p>
            <a:r>
              <a:rPr lang="en-GB" b="1" dirty="0" smtClean="0">
                <a:solidFill>
                  <a:schemeClr val="bg1">
                    <a:lumMod val="50000"/>
                  </a:schemeClr>
                </a:solidFill>
                <a:latin typeface="Miso" pitchFamily="50" charset="0"/>
              </a:rPr>
              <a:t>Refugee  camp</a:t>
            </a:r>
            <a:endParaRPr lang="en-GB" b="1" dirty="0">
              <a:solidFill>
                <a:schemeClr val="bg1">
                  <a:lumMod val="50000"/>
                </a:schemeClr>
              </a:solidFill>
              <a:latin typeface="Miso" pitchFamily="50" charset="0"/>
            </a:endParaRPr>
          </a:p>
        </p:txBody>
      </p:sp>
      <p:sp>
        <p:nvSpPr>
          <p:cNvPr id="6" name="Rectangle 1"/>
          <p:cNvSpPr>
            <a:spLocks noChangeArrowheads="1"/>
          </p:cNvSpPr>
          <p:nvPr/>
        </p:nvSpPr>
        <p:spPr bwMode="auto">
          <a:xfrm>
            <a:off x="857224" y="6539235"/>
            <a:ext cx="828677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r" fontAlgn="base">
              <a:spcBef>
                <a:spcPct val="0"/>
              </a:spcBef>
              <a:spcAft>
                <a:spcPct val="0"/>
              </a:spcAft>
            </a:pPr>
            <a:r>
              <a:rPr kumimoji="0" lang="en-GB" sz="1200" b="0" i="0" u="none" strike="noStrike" cap="none" normalizeH="0" baseline="0" dirty="0" smtClean="0">
                <a:ln>
                  <a:noFill/>
                </a:ln>
                <a:solidFill>
                  <a:schemeClr val="tx1">
                    <a:lumMod val="85000"/>
                    <a:lumOff val="15000"/>
                  </a:schemeClr>
                </a:solidFill>
                <a:effectLst/>
                <a:latin typeface="Helvetica Neue Light"/>
                <a:ea typeface="MS Mincho" pitchFamily="49" charset="-128"/>
                <a:cs typeface="HelveticaNeue-Bold"/>
              </a:rPr>
              <a:t>Compendium of Transitional Learning Spaces 2012</a:t>
            </a:r>
            <a:r>
              <a:rPr lang="en-GB" sz="1200" dirty="0" smtClean="0">
                <a:solidFill>
                  <a:schemeClr val="tx1">
                    <a:lumMod val="85000"/>
                    <a:lumOff val="15000"/>
                  </a:schemeClr>
                </a:solidFill>
                <a:latin typeface="Helvetica Neue Light"/>
                <a:ea typeface="MS Mincho" pitchFamily="49" charset="-128"/>
                <a:cs typeface="HelveticaNeue-Bold"/>
              </a:rPr>
              <a:t>, planning and design </a:t>
            </a:r>
            <a:r>
              <a:rPr kumimoji="0" lang="en-GB" sz="1200" b="0" i="0" u="none" strike="noStrike" cap="none" normalizeH="0" baseline="0" dirty="0" smtClean="0">
                <a:ln>
                  <a:noFill/>
                </a:ln>
                <a:solidFill>
                  <a:schemeClr val="tx1">
                    <a:lumMod val="85000"/>
                    <a:lumOff val="15000"/>
                  </a:schemeClr>
                </a:solidFill>
                <a:effectLst/>
                <a:latin typeface="Helvetica Neue Light"/>
                <a:ea typeface="MS Mincho" pitchFamily="49" charset="-128"/>
                <a:cs typeface="HelveticaNeue-Bold"/>
              </a:rPr>
              <a:t>in emergencies</a:t>
            </a:r>
            <a:endParaRPr kumimoji="0" lang="en-GB" sz="1200" b="0" i="0" u="none" strike="noStrike" cap="none" normalizeH="0" baseline="0" dirty="0" smtClean="0">
              <a:ln>
                <a:noFill/>
              </a:ln>
              <a:solidFill>
                <a:schemeClr val="tx1">
                  <a:lumMod val="85000"/>
                  <a:lumOff val="15000"/>
                </a:schemeClr>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747" name="Object 3"/>
          <p:cNvGraphicFramePr>
            <a:graphicFrameLocks noChangeAspect="1"/>
          </p:cNvGraphicFramePr>
          <p:nvPr/>
        </p:nvGraphicFramePr>
        <p:xfrm>
          <a:off x="0" y="0"/>
          <a:ext cx="9144000" cy="6461615"/>
        </p:xfrm>
        <a:graphic>
          <a:graphicData uri="http://schemas.openxmlformats.org/presentationml/2006/ole">
            <p:oleObj spid="_x0000_s31747" name="Acrobat Document" r:id="rId3" imgW="8019943" imgH="5667255" progId="AcroExch.Document.7">
              <p:embed/>
            </p:oleObj>
          </a:graphicData>
        </a:graphic>
      </p:graphicFrame>
      <p:cxnSp>
        <p:nvCxnSpPr>
          <p:cNvPr id="7" name="Straight Connector 6"/>
          <p:cNvCxnSpPr/>
          <p:nvPr/>
        </p:nvCxnSpPr>
        <p:spPr>
          <a:xfrm rot="10800000">
            <a:off x="0" y="6500834"/>
            <a:ext cx="9144000" cy="158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714612" y="-214338"/>
            <a:ext cx="3621597" cy="1569660"/>
          </a:xfrm>
          <a:prstGeom prst="rect">
            <a:avLst/>
          </a:prstGeom>
          <a:noFill/>
          <a:effectLst>
            <a:outerShdw blurRad="50800" dist="50800" dir="5400000" algn="ctr" rotWithShape="0">
              <a:srgbClr val="000000">
                <a:alpha val="49000"/>
              </a:srgbClr>
            </a:outerShdw>
          </a:effectLst>
        </p:spPr>
        <p:txBody>
          <a:bodyPr wrap="square" rtlCol="0">
            <a:spAutoFit/>
          </a:bodyPr>
          <a:lstStyle/>
          <a:p>
            <a:r>
              <a:rPr lang="en-GB" sz="9600" b="1" dirty="0" smtClean="0">
                <a:solidFill>
                  <a:schemeClr val="bg1">
                    <a:lumMod val="85000"/>
                  </a:schemeClr>
                </a:solidFill>
              </a:rPr>
              <a:t>DRAFT</a:t>
            </a:r>
            <a:endParaRPr lang="en-GB" sz="9600" b="1" dirty="0">
              <a:solidFill>
                <a:schemeClr val="bg1">
                  <a:lumMod val="85000"/>
                </a:schemeClr>
              </a:solidFill>
            </a:endParaRPr>
          </a:p>
        </p:txBody>
      </p:sp>
      <p:sp>
        <p:nvSpPr>
          <p:cNvPr id="5" name="Rectangle 1"/>
          <p:cNvSpPr>
            <a:spLocks noChangeArrowheads="1"/>
          </p:cNvSpPr>
          <p:nvPr/>
        </p:nvSpPr>
        <p:spPr bwMode="auto">
          <a:xfrm>
            <a:off x="857224" y="6539235"/>
            <a:ext cx="828677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r" fontAlgn="base">
              <a:spcBef>
                <a:spcPct val="0"/>
              </a:spcBef>
              <a:spcAft>
                <a:spcPct val="0"/>
              </a:spcAft>
            </a:pPr>
            <a:r>
              <a:rPr kumimoji="0" lang="en-GB" sz="1200" b="0" i="0" u="none" strike="noStrike" cap="none" normalizeH="0" baseline="0" dirty="0" smtClean="0">
                <a:ln>
                  <a:noFill/>
                </a:ln>
                <a:solidFill>
                  <a:schemeClr val="tx1">
                    <a:lumMod val="85000"/>
                    <a:lumOff val="15000"/>
                  </a:schemeClr>
                </a:solidFill>
                <a:effectLst/>
                <a:latin typeface="Helvetica Neue Light"/>
                <a:ea typeface="MS Mincho" pitchFamily="49" charset="-128"/>
                <a:cs typeface="HelveticaNeue-Bold"/>
              </a:rPr>
              <a:t>Compendium of Transitional Learning Spaces 2012</a:t>
            </a:r>
            <a:r>
              <a:rPr lang="en-GB" sz="1200" dirty="0" smtClean="0">
                <a:solidFill>
                  <a:schemeClr val="tx1">
                    <a:lumMod val="85000"/>
                    <a:lumOff val="15000"/>
                  </a:schemeClr>
                </a:solidFill>
                <a:latin typeface="Helvetica Neue Light"/>
                <a:ea typeface="MS Mincho" pitchFamily="49" charset="-128"/>
                <a:cs typeface="HelveticaNeue-Bold"/>
              </a:rPr>
              <a:t>, planning and design </a:t>
            </a:r>
            <a:r>
              <a:rPr kumimoji="0" lang="en-GB" sz="1200" b="0" i="0" u="none" strike="noStrike" cap="none" normalizeH="0" baseline="0" dirty="0" smtClean="0">
                <a:ln>
                  <a:noFill/>
                </a:ln>
                <a:solidFill>
                  <a:schemeClr val="tx1">
                    <a:lumMod val="85000"/>
                    <a:lumOff val="15000"/>
                  </a:schemeClr>
                </a:solidFill>
                <a:effectLst/>
                <a:latin typeface="Helvetica Neue Light"/>
                <a:ea typeface="MS Mincho" pitchFamily="49" charset="-128"/>
                <a:cs typeface="HelveticaNeue-Bold"/>
              </a:rPr>
              <a:t>in emergencies</a:t>
            </a:r>
            <a:endParaRPr kumimoji="0" lang="en-GB" sz="1200" b="0" i="0" u="none" strike="noStrike" cap="none" normalizeH="0" baseline="0" dirty="0" smtClean="0">
              <a:ln>
                <a:noFill/>
              </a:ln>
              <a:solidFill>
                <a:schemeClr val="tx1">
                  <a:lumMod val="85000"/>
                  <a:lumOff val="15000"/>
                </a:schemeClr>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8547" name="Object 3"/>
          <p:cNvGraphicFramePr>
            <a:graphicFrameLocks noChangeAspect="1"/>
          </p:cNvGraphicFramePr>
          <p:nvPr/>
        </p:nvGraphicFramePr>
        <p:xfrm>
          <a:off x="0" y="0"/>
          <a:ext cx="9144000" cy="6461615"/>
        </p:xfrm>
        <a:graphic>
          <a:graphicData uri="http://schemas.openxmlformats.org/presentationml/2006/ole">
            <p:oleObj spid="_x0000_s108547" name="Acrobat Document" r:id="rId3" imgW="8019943" imgH="5667255" progId="AcroExch.Document.7">
              <p:embed/>
            </p:oleObj>
          </a:graphicData>
        </a:graphic>
      </p:graphicFrame>
      <p:cxnSp>
        <p:nvCxnSpPr>
          <p:cNvPr id="7" name="Straight Connector 6"/>
          <p:cNvCxnSpPr/>
          <p:nvPr/>
        </p:nvCxnSpPr>
        <p:spPr>
          <a:xfrm rot="10800000">
            <a:off x="0" y="6500834"/>
            <a:ext cx="9144000" cy="158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786050" y="-214338"/>
            <a:ext cx="3621597" cy="1569660"/>
          </a:xfrm>
          <a:prstGeom prst="rect">
            <a:avLst/>
          </a:prstGeom>
          <a:noFill/>
          <a:effectLst>
            <a:outerShdw blurRad="50800" dist="50800" dir="5400000" algn="ctr" rotWithShape="0">
              <a:srgbClr val="000000">
                <a:alpha val="49000"/>
              </a:srgbClr>
            </a:outerShdw>
          </a:effectLst>
        </p:spPr>
        <p:txBody>
          <a:bodyPr wrap="square" rtlCol="0">
            <a:spAutoFit/>
          </a:bodyPr>
          <a:lstStyle/>
          <a:p>
            <a:r>
              <a:rPr lang="en-GB" sz="9600" b="1" dirty="0" smtClean="0">
                <a:solidFill>
                  <a:schemeClr val="bg1">
                    <a:lumMod val="85000"/>
                  </a:schemeClr>
                </a:solidFill>
              </a:rPr>
              <a:t>DRAFT</a:t>
            </a:r>
            <a:endParaRPr lang="en-GB" sz="9600" b="1" dirty="0">
              <a:solidFill>
                <a:schemeClr val="bg1">
                  <a:lumMod val="85000"/>
                </a:schemeClr>
              </a:solidFill>
            </a:endParaRPr>
          </a:p>
        </p:txBody>
      </p:sp>
      <p:sp>
        <p:nvSpPr>
          <p:cNvPr id="5" name="Rectangle 1"/>
          <p:cNvSpPr>
            <a:spLocks noChangeArrowheads="1"/>
          </p:cNvSpPr>
          <p:nvPr/>
        </p:nvSpPr>
        <p:spPr bwMode="auto">
          <a:xfrm>
            <a:off x="857224" y="6539235"/>
            <a:ext cx="828677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r" fontAlgn="base">
              <a:spcBef>
                <a:spcPct val="0"/>
              </a:spcBef>
              <a:spcAft>
                <a:spcPct val="0"/>
              </a:spcAft>
            </a:pPr>
            <a:r>
              <a:rPr kumimoji="0" lang="en-GB" sz="1200" b="0" i="0" u="none" strike="noStrike" cap="none" normalizeH="0" baseline="0" dirty="0" smtClean="0">
                <a:ln>
                  <a:noFill/>
                </a:ln>
                <a:solidFill>
                  <a:schemeClr val="tx1">
                    <a:lumMod val="85000"/>
                    <a:lumOff val="15000"/>
                  </a:schemeClr>
                </a:solidFill>
                <a:effectLst/>
                <a:latin typeface="Helvetica Neue Light"/>
                <a:ea typeface="MS Mincho" pitchFamily="49" charset="-128"/>
                <a:cs typeface="HelveticaNeue-Bold"/>
              </a:rPr>
              <a:t>Compendium of Transitional Learning Spaces 2012</a:t>
            </a:r>
            <a:r>
              <a:rPr lang="en-GB" sz="1200" dirty="0" smtClean="0">
                <a:solidFill>
                  <a:schemeClr val="tx1">
                    <a:lumMod val="85000"/>
                    <a:lumOff val="15000"/>
                  </a:schemeClr>
                </a:solidFill>
                <a:latin typeface="Helvetica Neue Light"/>
                <a:ea typeface="MS Mincho" pitchFamily="49" charset="-128"/>
                <a:cs typeface="HelveticaNeue-Bold"/>
              </a:rPr>
              <a:t>, planning and design </a:t>
            </a:r>
            <a:r>
              <a:rPr kumimoji="0" lang="en-GB" sz="1200" b="0" i="0" u="none" strike="noStrike" cap="none" normalizeH="0" baseline="0" dirty="0" smtClean="0">
                <a:ln>
                  <a:noFill/>
                </a:ln>
                <a:solidFill>
                  <a:schemeClr val="tx1">
                    <a:lumMod val="85000"/>
                    <a:lumOff val="15000"/>
                  </a:schemeClr>
                </a:solidFill>
                <a:effectLst/>
                <a:latin typeface="Helvetica Neue Light"/>
                <a:ea typeface="MS Mincho" pitchFamily="49" charset="-128"/>
                <a:cs typeface="HelveticaNeue-Bold"/>
              </a:rPr>
              <a:t>in emergencies</a:t>
            </a:r>
            <a:endParaRPr kumimoji="0" lang="en-GB" sz="1200" b="0" i="0" u="none" strike="noStrike" cap="none" normalizeH="0" baseline="0" dirty="0" smtClean="0">
              <a:ln>
                <a:noFill/>
              </a:ln>
              <a:solidFill>
                <a:schemeClr val="tx1">
                  <a:lumMod val="85000"/>
                  <a:lumOff val="15000"/>
                </a:schemeClr>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9570" name="Object 2"/>
          <p:cNvGraphicFramePr>
            <a:graphicFrameLocks noChangeAspect="1"/>
          </p:cNvGraphicFramePr>
          <p:nvPr/>
        </p:nvGraphicFramePr>
        <p:xfrm>
          <a:off x="0" y="0"/>
          <a:ext cx="9199500" cy="6500834"/>
        </p:xfrm>
        <a:graphic>
          <a:graphicData uri="http://schemas.openxmlformats.org/presentationml/2006/ole">
            <p:oleObj spid="_x0000_s109570" name="Acrobat Document" r:id="rId3" imgW="8019943" imgH="5667255" progId="AcroExch.Document.7">
              <p:embed/>
            </p:oleObj>
          </a:graphicData>
        </a:graphic>
      </p:graphicFrame>
      <p:cxnSp>
        <p:nvCxnSpPr>
          <p:cNvPr id="7" name="Straight Connector 6"/>
          <p:cNvCxnSpPr/>
          <p:nvPr/>
        </p:nvCxnSpPr>
        <p:spPr>
          <a:xfrm rot="10800000">
            <a:off x="0" y="6500834"/>
            <a:ext cx="9144000" cy="158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214810" y="-214338"/>
            <a:ext cx="3621597" cy="1569660"/>
          </a:xfrm>
          <a:prstGeom prst="rect">
            <a:avLst/>
          </a:prstGeom>
          <a:noFill/>
          <a:effectLst>
            <a:outerShdw blurRad="50800" dist="50800" dir="5400000" algn="ctr" rotWithShape="0">
              <a:srgbClr val="000000">
                <a:alpha val="49000"/>
              </a:srgbClr>
            </a:outerShdw>
          </a:effectLst>
        </p:spPr>
        <p:txBody>
          <a:bodyPr wrap="square" rtlCol="0">
            <a:spAutoFit/>
          </a:bodyPr>
          <a:lstStyle/>
          <a:p>
            <a:r>
              <a:rPr lang="en-GB" sz="9600" b="1" dirty="0" smtClean="0">
                <a:solidFill>
                  <a:schemeClr val="bg1">
                    <a:lumMod val="85000"/>
                  </a:schemeClr>
                </a:solidFill>
              </a:rPr>
              <a:t>DRAFT</a:t>
            </a:r>
            <a:endParaRPr lang="en-GB" sz="9600" b="1" dirty="0">
              <a:solidFill>
                <a:schemeClr val="bg1">
                  <a:lumMod val="85000"/>
                </a:schemeClr>
              </a:solidFill>
            </a:endParaRPr>
          </a:p>
        </p:txBody>
      </p:sp>
      <p:sp>
        <p:nvSpPr>
          <p:cNvPr id="5" name="Rectangle 1"/>
          <p:cNvSpPr>
            <a:spLocks noChangeArrowheads="1"/>
          </p:cNvSpPr>
          <p:nvPr/>
        </p:nvSpPr>
        <p:spPr bwMode="auto">
          <a:xfrm>
            <a:off x="857224" y="6539235"/>
            <a:ext cx="828677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r" fontAlgn="base">
              <a:spcBef>
                <a:spcPct val="0"/>
              </a:spcBef>
              <a:spcAft>
                <a:spcPct val="0"/>
              </a:spcAft>
            </a:pPr>
            <a:r>
              <a:rPr kumimoji="0" lang="en-GB" sz="1200" b="0" i="0" u="none" strike="noStrike" cap="none" normalizeH="0" baseline="0" dirty="0" smtClean="0">
                <a:ln>
                  <a:noFill/>
                </a:ln>
                <a:solidFill>
                  <a:schemeClr val="tx1">
                    <a:lumMod val="85000"/>
                    <a:lumOff val="15000"/>
                  </a:schemeClr>
                </a:solidFill>
                <a:effectLst/>
                <a:latin typeface="Helvetica Neue Light"/>
                <a:ea typeface="MS Mincho" pitchFamily="49" charset="-128"/>
                <a:cs typeface="HelveticaNeue-Bold"/>
              </a:rPr>
              <a:t>Compendium of Transitional Learning Spaces 2012</a:t>
            </a:r>
            <a:r>
              <a:rPr lang="en-GB" sz="1200" dirty="0" smtClean="0">
                <a:solidFill>
                  <a:schemeClr val="tx1">
                    <a:lumMod val="85000"/>
                    <a:lumOff val="15000"/>
                  </a:schemeClr>
                </a:solidFill>
                <a:latin typeface="Helvetica Neue Light"/>
                <a:ea typeface="MS Mincho" pitchFamily="49" charset="-128"/>
                <a:cs typeface="HelveticaNeue-Bold"/>
              </a:rPr>
              <a:t>, planning and design </a:t>
            </a:r>
            <a:r>
              <a:rPr kumimoji="0" lang="en-GB" sz="1200" b="0" i="0" u="none" strike="noStrike" cap="none" normalizeH="0" baseline="0" dirty="0" smtClean="0">
                <a:ln>
                  <a:noFill/>
                </a:ln>
                <a:solidFill>
                  <a:schemeClr val="tx1">
                    <a:lumMod val="85000"/>
                    <a:lumOff val="15000"/>
                  </a:schemeClr>
                </a:solidFill>
                <a:effectLst/>
                <a:latin typeface="Helvetica Neue Light"/>
                <a:ea typeface="MS Mincho" pitchFamily="49" charset="-128"/>
                <a:cs typeface="HelveticaNeue-Bold"/>
              </a:rPr>
              <a:t>in emergencies</a:t>
            </a:r>
            <a:endParaRPr kumimoji="0" lang="en-GB" sz="1200" b="0" i="0" u="none" strike="noStrike" cap="none" normalizeH="0" baseline="0" dirty="0" smtClean="0">
              <a:ln>
                <a:noFill/>
              </a:ln>
              <a:solidFill>
                <a:schemeClr val="tx1">
                  <a:lumMod val="85000"/>
                  <a:lumOff val="15000"/>
                </a:schemeClr>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1618" name="Object 2"/>
          <p:cNvGraphicFramePr>
            <a:graphicFrameLocks noChangeAspect="1"/>
          </p:cNvGraphicFramePr>
          <p:nvPr/>
        </p:nvGraphicFramePr>
        <p:xfrm>
          <a:off x="0" y="0"/>
          <a:ext cx="9144000" cy="6461615"/>
        </p:xfrm>
        <a:graphic>
          <a:graphicData uri="http://schemas.openxmlformats.org/presentationml/2006/ole">
            <p:oleObj spid="_x0000_s111618" name="Acrobat Document" r:id="rId3" imgW="8019943" imgH="5667255" progId="AcroExch.Document.7">
              <p:embed/>
            </p:oleObj>
          </a:graphicData>
        </a:graphic>
      </p:graphicFrame>
      <p:cxnSp>
        <p:nvCxnSpPr>
          <p:cNvPr id="7" name="Straight Connector 6"/>
          <p:cNvCxnSpPr/>
          <p:nvPr/>
        </p:nvCxnSpPr>
        <p:spPr>
          <a:xfrm rot="10800000">
            <a:off x="0" y="6500834"/>
            <a:ext cx="9144000" cy="158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85720" y="-214338"/>
            <a:ext cx="3621597" cy="1569660"/>
          </a:xfrm>
          <a:prstGeom prst="rect">
            <a:avLst/>
          </a:prstGeom>
          <a:noFill/>
          <a:effectLst>
            <a:outerShdw blurRad="50800" dist="50800" dir="5400000" algn="ctr" rotWithShape="0">
              <a:srgbClr val="000000">
                <a:alpha val="49000"/>
              </a:srgbClr>
            </a:outerShdw>
          </a:effectLst>
        </p:spPr>
        <p:txBody>
          <a:bodyPr wrap="square" rtlCol="0">
            <a:spAutoFit/>
          </a:bodyPr>
          <a:lstStyle/>
          <a:p>
            <a:r>
              <a:rPr lang="en-GB" sz="9600" b="1" dirty="0" smtClean="0">
                <a:solidFill>
                  <a:schemeClr val="bg1">
                    <a:lumMod val="85000"/>
                  </a:schemeClr>
                </a:solidFill>
              </a:rPr>
              <a:t>DRAFT</a:t>
            </a:r>
            <a:endParaRPr lang="en-GB" sz="9600" b="1" dirty="0">
              <a:solidFill>
                <a:schemeClr val="bg1">
                  <a:lumMod val="85000"/>
                </a:schemeClr>
              </a:solidFill>
            </a:endParaRPr>
          </a:p>
        </p:txBody>
      </p:sp>
      <p:sp>
        <p:nvSpPr>
          <p:cNvPr id="5" name="TextBox 4"/>
          <p:cNvSpPr txBox="1"/>
          <p:nvPr/>
        </p:nvSpPr>
        <p:spPr>
          <a:xfrm>
            <a:off x="1643042" y="5429264"/>
            <a:ext cx="1285884" cy="369332"/>
          </a:xfrm>
          <a:prstGeom prst="rect">
            <a:avLst/>
          </a:prstGeom>
          <a:solidFill>
            <a:schemeClr val="bg1"/>
          </a:solidFill>
        </p:spPr>
        <p:txBody>
          <a:bodyPr wrap="square" rtlCol="0">
            <a:spAutoFit/>
          </a:bodyPr>
          <a:lstStyle/>
          <a:p>
            <a:r>
              <a:rPr lang="en-GB" b="1" dirty="0" smtClean="0">
                <a:solidFill>
                  <a:schemeClr val="bg1">
                    <a:lumMod val="50000"/>
                  </a:schemeClr>
                </a:solidFill>
                <a:latin typeface="Miso" pitchFamily="50" charset="0"/>
              </a:rPr>
              <a:t>IDP  camp</a:t>
            </a:r>
            <a:endParaRPr lang="en-GB" b="1" dirty="0">
              <a:solidFill>
                <a:schemeClr val="bg1">
                  <a:lumMod val="50000"/>
                </a:schemeClr>
              </a:solidFill>
              <a:latin typeface="Miso" pitchFamily="50" charset="0"/>
            </a:endParaRPr>
          </a:p>
        </p:txBody>
      </p:sp>
      <p:sp>
        <p:nvSpPr>
          <p:cNvPr id="6" name="Rectangle 1"/>
          <p:cNvSpPr>
            <a:spLocks noChangeArrowheads="1"/>
          </p:cNvSpPr>
          <p:nvPr/>
        </p:nvSpPr>
        <p:spPr bwMode="auto">
          <a:xfrm>
            <a:off x="857224" y="6539235"/>
            <a:ext cx="828677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r" fontAlgn="base">
              <a:spcBef>
                <a:spcPct val="0"/>
              </a:spcBef>
              <a:spcAft>
                <a:spcPct val="0"/>
              </a:spcAft>
            </a:pPr>
            <a:r>
              <a:rPr kumimoji="0" lang="en-GB" sz="1200" b="0" i="0" u="none" strike="noStrike" cap="none" normalizeH="0" baseline="0" dirty="0" smtClean="0">
                <a:ln>
                  <a:noFill/>
                </a:ln>
                <a:solidFill>
                  <a:schemeClr val="tx1">
                    <a:lumMod val="85000"/>
                    <a:lumOff val="15000"/>
                  </a:schemeClr>
                </a:solidFill>
                <a:effectLst/>
                <a:latin typeface="Helvetica Neue Light"/>
                <a:ea typeface="MS Mincho" pitchFamily="49" charset="-128"/>
                <a:cs typeface="HelveticaNeue-Bold"/>
              </a:rPr>
              <a:t>Compendium of Transitional Learning Spaces 2012</a:t>
            </a:r>
            <a:r>
              <a:rPr lang="en-GB" sz="1200" dirty="0" smtClean="0">
                <a:solidFill>
                  <a:schemeClr val="tx1">
                    <a:lumMod val="85000"/>
                    <a:lumOff val="15000"/>
                  </a:schemeClr>
                </a:solidFill>
                <a:latin typeface="Helvetica Neue Light"/>
                <a:ea typeface="MS Mincho" pitchFamily="49" charset="-128"/>
                <a:cs typeface="HelveticaNeue-Bold"/>
              </a:rPr>
              <a:t>, planning and design </a:t>
            </a:r>
            <a:r>
              <a:rPr kumimoji="0" lang="en-GB" sz="1200" b="0" i="0" u="none" strike="noStrike" cap="none" normalizeH="0" baseline="0" dirty="0" smtClean="0">
                <a:ln>
                  <a:noFill/>
                </a:ln>
                <a:solidFill>
                  <a:schemeClr val="tx1">
                    <a:lumMod val="85000"/>
                    <a:lumOff val="15000"/>
                  </a:schemeClr>
                </a:solidFill>
                <a:effectLst/>
                <a:latin typeface="Helvetica Neue Light"/>
                <a:ea typeface="MS Mincho" pitchFamily="49" charset="-128"/>
                <a:cs typeface="HelveticaNeue-Bold"/>
              </a:rPr>
              <a:t>in emergencies</a:t>
            </a:r>
            <a:endParaRPr kumimoji="0" lang="en-GB" sz="1200" b="0" i="0" u="none" strike="noStrike" cap="none" normalizeH="0" baseline="0" dirty="0" smtClean="0">
              <a:ln>
                <a:noFill/>
              </a:ln>
              <a:solidFill>
                <a:schemeClr val="tx1">
                  <a:lumMod val="85000"/>
                  <a:lumOff val="15000"/>
                </a:schemeClr>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0594" name="Object 2"/>
          <p:cNvGraphicFramePr>
            <a:graphicFrameLocks noChangeAspect="1"/>
          </p:cNvGraphicFramePr>
          <p:nvPr/>
        </p:nvGraphicFramePr>
        <p:xfrm>
          <a:off x="0" y="0"/>
          <a:ext cx="9144000" cy="6461615"/>
        </p:xfrm>
        <a:graphic>
          <a:graphicData uri="http://schemas.openxmlformats.org/presentationml/2006/ole">
            <p:oleObj spid="_x0000_s110594" name="Acrobat Document" r:id="rId3" imgW="8019943" imgH="5667255" progId="AcroExch.Document.7">
              <p:embed/>
            </p:oleObj>
          </a:graphicData>
        </a:graphic>
      </p:graphicFrame>
      <p:cxnSp>
        <p:nvCxnSpPr>
          <p:cNvPr id="7" name="Straight Connector 6"/>
          <p:cNvCxnSpPr/>
          <p:nvPr/>
        </p:nvCxnSpPr>
        <p:spPr>
          <a:xfrm rot="10800000">
            <a:off x="0" y="6500834"/>
            <a:ext cx="9144000" cy="158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786050" y="-214338"/>
            <a:ext cx="3621597" cy="1569660"/>
          </a:xfrm>
          <a:prstGeom prst="rect">
            <a:avLst/>
          </a:prstGeom>
          <a:noFill/>
          <a:effectLst>
            <a:outerShdw blurRad="50800" dist="50800" dir="5400000" algn="ctr" rotWithShape="0">
              <a:srgbClr val="000000">
                <a:alpha val="49000"/>
              </a:srgbClr>
            </a:outerShdw>
          </a:effectLst>
        </p:spPr>
        <p:txBody>
          <a:bodyPr wrap="square" rtlCol="0">
            <a:spAutoFit/>
          </a:bodyPr>
          <a:lstStyle/>
          <a:p>
            <a:r>
              <a:rPr lang="en-GB" sz="9600" b="1" dirty="0" smtClean="0">
                <a:solidFill>
                  <a:schemeClr val="bg1">
                    <a:lumMod val="85000"/>
                  </a:schemeClr>
                </a:solidFill>
              </a:rPr>
              <a:t>DRAFT</a:t>
            </a:r>
            <a:endParaRPr lang="en-GB" sz="9600" b="1" dirty="0">
              <a:solidFill>
                <a:schemeClr val="bg1">
                  <a:lumMod val="85000"/>
                </a:schemeClr>
              </a:solidFill>
            </a:endParaRPr>
          </a:p>
        </p:txBody>
      </p:sp>
      <p:sp>
        <p:nvSpPr>
          <p:cNvPr id="5" name="Rectangle 1"/>
          <p:cNvSpPr>
            <a:spLocks noChangeArrowheads="1"/>
          </p:cNvSpPr>
          <p:nvPr/>
        </p:nvSpPr>
        <p:spPr bwMode="auto">
          <a:xfrm>
            <a:off x="857224" y="6539235"/>
            <a:ext cx="828677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r" fontAlgn="base">
              <a:spcBef>
                <a:spcPct val="0"/>
              </a:spcBef>
              <a:spcAft>
                <a:spcPct val="0"/>
              </a:spcAft>
            </a:pPr>
            <a:r>
              <a:rPr kumimoji="0" lang="en-GB" sz="1200" b="0" i="0" u="none" strike="noStrike" cap="none" normalizeH="0" baseline="0" dirty="0" smtClean="0">
                <a:ln>
                  <a:noFill/>
                </a:ln>
                <a:solidFill>
                  <a:schemeClr val="tx1">
                    <a:lumMod val="85000"/>
                    <a:lumOff val="15000"/>
                  </a:schemeClr>
                </a:solidFill>
                <a:effectLst/>
                <a:latin typeface="Helvetica Neue Light"/>
                <a:ea typeface="MS Mincho" pitchFamily="49" charset="-128"/>
                <a:cs typeface="HelveticaNeue-Bold"/>
              </a:rPr>
              <a:t>Compendium of Transitional Learning Spaces 2012</a:t>
            </a:r>
            <a:r>
              <a:rPr lang="en-GB" sz="1200" dirty="0" smtClean="0">
                <a:solidFill>
                  <a:schemeClr val="tx1">
                    <a:lumMod val="85000"/>
                    <a:lumOff val="15000"/>
                  </a:schemeClr>
                </a:solidFill>
                <a:latin typeface="Helvetica Neue Light"/>
                <a:ea typeface="MS Mincho" pitchFamily="49" charset="-128"/>
                <a:cs typeface="HelveticaNeue-Bold"/>
              </a:rPr>
              <a:t>, planning and design </a:t>
            </a:r>
            <a:r>
              <a:rPr kumimoji="0" lang="en-GB" sz="1200" b="0" i="0" u="none" strike="noStrike" cap="none" normalizeH="0" baseline="0" dirty="0" smtClean="0">
                <a:ln>
                  <a:noFill/>
                </a:ln>
                <a:solidFill>
                  <a:schemeClr val="tx1">
                    <a:lumMod val="85000"/>
                    <a:lumOff val="15000"/>
                  </a:schemeClr>
                </a:solidFill>
                <a:effectLst/>
                <a:latin typeface="Helvetica Neue Light"/>
                <a:ea typeface="MS Mincho" pitchFamily="49" charset="-128"/>
                <a:cs typeface="HelveticaNeue-Bold"/>
              </a:rPr>
              <a:t>in emergencies</a:t>
            </a:r>
            <a:endParaRPr kumimoji="0" lang="en-GB" sz="1200" b="0" i="0" u="none" strike="noStrike" cap="none" normalizeH="0" baseline="0" dirty="0" smtClean="0">
              <a:ln>
                <a:noFill/>
              </a:ln>
              <a:solidFill>
                <a:schemeClr val="tx1">
                  <a:lumMod val="85000"/>
                  <a:lumOff val="15000"/>
                </a:schemeClr>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47" name="Object 7"/>
          <p:cNvGraphicFramePr>
            <a:graphicFrameLocks noChangeAspect="1"/>
          </p:cNvGraphicFramePr>
          <p:nvPr/>
        </p:nvGraphicFramePr>
        <p:xfrm>
          <a:off x="0" y="0"/>
          <a:ext cx="9199500" cy="6500834"/>
        </p:xfrm>
        <a:graphic>
          <a:graphicData uri="http://schemas.openxmlformats.org/presentationml/2006/ole">
            <p:oleObj spid="_x0000_s112647" name="Acrobat Document" r:id="rId3" imgW="8019943" imgH="5667255" progId="AcroExch.Document.7">
              <p:embed/>
            </p:oleObj>
          </a:graphicData>
        </a:graphic>
      </p:graphicFrame>
      <p:cxnSp>
        <p:nvCxnSpPr>
          <p:cNvPr id="7" name="Straight Connector 6"/>
          <p:cNvCxnSpPr/>
          <p:nvPr/>
        </p:nvCxnSpPr>
        <p:spPr>
          <a:xfrm rot="10800000">
            <a:off x="0" y="6500834"/>
            <a:ext cx="9144000" cy="158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57224" y="0"/>
            <a:ext cx="3621597" cy="1569660"/>
          </a:xfrm>
          <a:prstGeom prst="rect">
            <a:avLst/>
          </a:prstGeom>
          <a:noFill/>
          <a:effectLst>
            <a:outerShdw blurRad="50800" dist="50800" dir="5400000" algn="ctr" rotWithShape="0">
              <a:srgbClr val="000000">
                <a:alpha val="49000"/>
              </a:srgbClr>
            </a:outerShdw>
          </a:effectLst>
        </p:spPr>
        <p:txBody>
          <a:bodyPr wrap="square" rtlCol="0">
            <a:spAutoFit/>
          </a:bodyPr>
          <a:lstStyle/>
          <a:p>
            <a:r>
              <a:rPr lang="en-GB" sz="9600" b="1" dirty="0" smtClean="0">
                <a:solidFill>
                  <a:schemeClr val="bg1">
                    <a:lumMod val="85000"/>
                  </a:schemeClr>
                </a:solidFill>
              </a:rPr>
              <a:t>DRAFT</a:t>
            </a:r>
            <a:endParaRPr lang="en-GB" sz="9600" b="1" dirty="0">
              <a:solidFill>
                <a:schemeClr val="bg1">
                  <a:lumMod val="85000"/>
                </a:schemeClr>
              </a:solidFill>
            </a:endParaRPr>
          </a:p>
        </p:txBody>
      </p:sp>
      <p:sp>
        <p:nvSpPr>
          <p:cNvPr id="5" name="Rectangle 1"/>
          <p:cNvSpPr>
            <a:spLocks noChangeArrowheads="1"/>
          </p:cNvSpPr>
          <p:nvPr/>
        </p:nvSpPr>
        <p:spPr bwMode="auto">
          <a:xfrm>
            <a:off x="857224" y="6539235"/>
            <a:ext cx="828677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r" fontAlgn="base">
              <a:spcBef>
                <a:spcPct val="0"/>
              </a:spcBef>
              <a:spcAft>
                <a:spcPct val="0"/>
              </a:spcAft>
            </a:pPr>
            <a:r>
              <a:rPr kumimoji="0" lang="en-GB" sz="1200" b="0" i="0" u="none" strike="noStrike" cap="none" normalizeH="0" baseline="0" dirty="0" smtClean="0">
                <a:ln>
                  <a:noFill/>
                </a:ln>
                <a:solidFill>
                  <a:schemeClr val="tx1">
                    <a:lumMod val="85000"/>
                    <a:lumOff val="15000"/>
                  </a:schemeClr>
                </a:solidFill>
                <a:effectLst/>
                <a:latin typeface="Helvetica Neue Light"/>
                <a:ea typeface="MS Mincho" pitchFamily="49" charset="-128"/>
                <a:cs typeface="HelveticaNeue-Bold"/>
              </a:rPr>
              <a:t>Compendium of Transitional Learning Spaces 2012</a:t>
            </a:r>
            <a:r>
              <a:rPr lang="en-GB" sz="1200" dirty="0" smtClean="0">
                <a:solidFill>
                  <a:schemeClr val="tx1">
                    <a:lumMod val="85000"/>
                    <a:lumOff val="15000"/>
                  </a:schemeClr>
                </a:solidFill>
                <a:latin typeface="Helvetica Neue Light"/>
                <a:ea typeface="MS Mincho" pitchFamily="49" charset="-128"/>
                <a:cs typeface="HelveticaNeue-Bold"/>
              </a:rPr>
              <a:t>, planning and design </a:t>
            </a:r>
            <a:r>
              <a:rPr kumimoji="0" lang="en-GB" sz="1200" b="0" i="0" u="none" strike="noStrike" cap="none" normalizeH="0" baseline="0" dirty="0" smtClean="0">
                <a:ln>
                  <a:noFill/>
                </a:ln>
                <a:solidFill>
                  <a:schemeClr val="tx1">
                    <a:lumMod val="85000"/>
                    <a:lumOff val="15000"/>
                  </a:schemeClr>
                </a:solidFill>
                <a:effectLst/>
                <a:latin typeface="Helvetica Neue Light"/>
                <a:ea typeface="MS Mincho" pitchFamily="49" charset="-128"/>
                <a:cs typeface="HelveticaNeue-Bold"/>
              </a:rPr>
              <a:t>in emergencies</a:t>
            </a:r>
            <a:endParaRPr kumimoji="0" lang="en-GB" sz="1200" b="0" i="0" u="none" strike="noStrike" cap="none" normalizeH="0" baseline="0" dirty="0" smtClean="0">
              <a:ln>
                <a:noFill/>
              </a:ln>
              <a:solidFill>
                <a:schemeClr val="tx1">
                  <a:lumMod val="85000"/>
                  <a:lumOff val="15000"/>
                </a:schemeClr>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pups machine\Documents\My Dropbox\TLS 2012\case studies\x_plan international- Dafur\photos\4. Damaged CFS.JPG"/>
          <p:cNvPicPr>
            <a:picLocks noChangeAspect="1" noChangeArrowheads="1"/>
          </p:cNvPicPr>
          <p:nvPr/>
        </p:nvPicPr>
        <p:blipFill>
          <a:blip r:embed="rId3"/>
          <a:srcRect/>
          <a:stretch>
            <a:fillRect/>
          </a:stretch>
        </p:blipFill>
        <p:spPr bwMode="auto">
          <a:xfrm>
            <a:off x="5500694" y="3821909"/>
            <a:ext cx="3643306" cy="2678925"/>
          </a:xfrm>
          <a:prstGeom prst="rect">
            <a:avLst/>
          </a:prstGeom>
          <a:noFill/>
        </p:spPr>
      </p:pic>
      <p:sp>
        <p:nvSpPr>
          <p:cNvPr id="2" name="Title 1"/>
          <p:cNvSpPr>
            <a:spLocks noGrp="1"/>
          </p:cNvSpPr>
          <p:nvPr>
            <p:ph type="title"/>
          </p:nvPr>
        </p:nvSpPr>
        <p:spPr>
          <a:xfrm>
            <a:off x="0" y="0"/>
            <a:ext cx="3257544" cy="857232"/>
          </a:xfrm>
        </p:spPr>
        <p:txBody>
          <a:bodyPr>
            <a:normAutofit/>
          </a:bodyPr>
          <a:lstStyle/>
          <a:p>
            <a:pPr algn="l"/>
            <a:r>
              <a:rPr lang="en-GB" sz="3600" dirty="0" smtClean="0">
                <a:solidFill>
                  <a:schemeClr val="accent1">
                    <a:lumMod val="75000"/>
                  </a:schemeClr>
                </a:solidFill>
              </a:rPr>
              <a:t>Introduction</a:t>
            </a:r>
            <a:endParaRPr lang="en-GB" sz="3600" dirty="0">
              <a:solidFill>
                <a:schemeClr val="accent1">
                  <a:lumMod val="75000"/>
                </a:schemeClr>
              </a:solidFill>
            </a:endParaRPr>
          </a:p>
        </p:txBody>
      </p:sp>
      <p:sp>
        <p:nvSpPr>
          <p:cNvPr id="3" name="Content Placeholder 2"/>
          <p:cNvSpPr>
            <a:spLocks noGrp="1"/>
          </p:cNvSpPr>
          <p:nvPr>
            <p:ph idx="1"/>
          </p:nvPr>
        </p:nvSpPr>
        <p:spPr>
          <a:xfrm>
            <a:off x="0" y="714356"/>
            <a:ext cx="4572000" cy="5715040"/>
          </a:xfrm>
        </p:spPr>
        <p:txBody>
          <a:bodyPr>
            <a:normAutofit/>
          </a:bodyPr>
          <a:lstStyle/>
          <a:p>
            <a:r>
              <a:rPr lang="en-US" sz="2200" dirty="0" smtClean="0"/>
              <a:t>Emergencies </a:t>
            </a:r>
            <a:r>
              <a:rPr lang="en-US" sz="2200" dirty="0"/>
              <a:t>have a devastating impact on children, youth </a:t>
            </a:r>
            <a:r>
              <a:rPr lang="en-US" sz="2200" dirty="0" smtClean="0"/>
              <a:t>including </a:t>
            </a:r>
            <a:r>
              <a:rPr lang="en-US" sz="2200" dirty="0"/>
              <a:t>physical harm, loss of life and wide-reaching psychosocial </a:t>
            </a:r>
            <a:r>
              <a:rPr lang="en-US" sz="2200" dirty="0" smtClean="0"/>
              <a:t>harm </a:t>
            </a:r>
          </a:p>
          <a:p>
            <a:r>
              <a:rPr lang="en-US" sz="2200" dirty="0" smtClean="0"/>
              <a:t>result </a:t>
            </a:r>
            <a:r>
              <a:rPr lang="en-US" sz="2200" dirty="0"/>
              <a:t>in the </a:t>
            </a:r>
            <a:r>
              <a:rPr lang="en-US" sz="2200" dirty="0" smtClean="0"/>
              <a:t>damage/destruction </a:t>
            </a:r>
            <a:r>
              <a:rPr lang="en-US" sz="2200" dirty="0"/>
              <a:t>of </a:t>
            </a:r>
            <a:r>
              <a:rPr lang="en-US" sz="2200" dirty="0" smtClean="0"/>
              <a:t>schools/ schools used as emergency shelter</a:t>
            </a:r>
          </a:p>
          <a:p>
            <a:r>
              <a:rPr lang="en-US" sz="2200" dirty="0" smtClean="0"/>
              <a:t>prolonged </a:t>
            </a:r>
            <a:r>
              <a:rPr lang="en-US" sz="2200" dirty="0"/>
              <a:t>disruption of education, limited access to schooling, </a:t>
            </a:r>
            <a:r>
              <a:rPr lang="en-US" sz="2200" dirty="0" smtClean="0"/>
              <a:t>and </a:t>
            </a:r>
            <a:r>
              <a:rPr lang="en-US" sz="2200" dirty="0"/>
              <a:t>decreased education </a:t>
            </a:r>
            <a:r>
              <a:rPr lang="en-US" sz="2200" dirty="0" smtClean="0"/>
              <a:t>quality </a:t>
            </a:r>
          </a:p>
          <a:p>
            <a:r>
              <a:rPr lang="en-US" sz="2200" dirty="0" smtClean="0"/>
              <a:t>exacerbating </a:t>
            </a:r>
            <a:r>
              <a:rPr lang="en-US" sz="2200" dirty="0"/>
              <a:t>the exclusion of some 70 </a:t>
            </a:r>
            <a:r>
              <a:rPr lang="en-US" sz="2200" dirty="0" smtClean="0"/>
              <a:t>mil </a:t>
            </a:r>
            <a:r>
              <a:rPr lang="en-US" sz="2200" dirty="0"/>
              <a:t>children out of school worldwide, </a:t>
            </a:r>
            <a:endParaRPr lang="en-US" sz="2200" dirty="0" smtClean="0"/>
          </a:p>
          <a:p>
            <a:r>
              <a:rPr lang="en-US" sz="2200" dirty="0" smtClean="0"/>
              <a:t>rolling </a:t>
            </a:r>
            <a:r>
              <a:rPr lang="en-US" sz="2200" dirty="0"/>
              <a:t>back years of progress toward attaining Education for All commitments and the </a:t>
            </a:r>
            <a:r>
              <a:rPr lang="en-US" sz="2200" dirty="0" smtClean="0"/>
              <a:t>MDGs’</a:t>
            </a:r>
          </a:p>
          <a:p>
            <a:endParaRPr lang="en-GB" sz="2600" dirty="0"/>
          </a:p>
        </p:txBody>
      </p:sp>
      <p:cxnSp>
        <p:nvCxnSpPr>
          <p:cNvPr id="6" name="Straight Connector 5"/>
          <p:cNvCxnSpPr/>
          <p:nvPr/>
        </p:nvCxnSpPr>
        <p:spPr>
          <a:xfrm rot="10800000">
            <a:off x="0" y="6500834"/>
            <a:ext cx="9144000" cy="158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10800000">
            <a:off x="0" y="642918"/>
            <a:ext cx="9144000" cy="158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500562" y="3571876"/>
            <a:ext cx="4643438" cy="307777"/>
          </a:xfrm>
          <a:prstGeom prst="rect">
            <a:avLst/>
          </a:prstGeom>
          <a:noFill/>
        </p:spPr>
        <p:txBody>
          <a:bodyPr wrap="square" rtlCol="0">
            <a:spAutoFit/>
          </a:bodyPr>
          <a:lstStyle/>
          <a:p>
            <a:pPr algn="r"/>
            <a:r>
              <a:rPr lang="en-GB" sz="1400" dirty="0" smtClean="0"/>
              <a:t>South Sudan, destroyed school building</a:t>
            </a:r>
            <a:endParaRPr lang="en-GB" sz="1400" dirty="0"/>
          </a:p>
        </p:txBody>
      </p:sp>
      <p:pic>
        <p:nvPicPr>
          <p:cNvPr id="144386" name="Picture 2" descr="C:\Users\pups machine\Documents\My Dropbox\TLS 2012\case studies\3_south sudan_plan international\received\photos\Destroyed classrooms_Torit.JPG"/>
          <p:cNvPicPr>
            <a:picLocks noChangeAspect="1" noChangeArrowheads="1"/>
          </p:cNvPicPr>
          <p:nvPr/>
        </p:nvPicPr>
        <p:blipFill>
          <a:blip r:embed="rId4" cstate="print"/>
          <a:srcRect/>
          <a:stretch>
            <a:fillRect/>
          </a:stretch>
        </p:blipFill>
        <p:spPr bwMode="auto">
          <a:xfrm>
            <a:off x="4643437" y="642918"/>
            <a:ext cx="4500563" cy="2980874"/>
          </a:xfrm>
          <a:prstGeom prst="rect">
            <a:avLst/>
          </a:prstGeom>
          <a:noFill/>
        </p:spPr>
      </p:pic>
      <p:sp>
        <p:nvSpPr>
          <p:cNvPr id="9" name="Rectangle 1"/>
          <p:cNvSpPr>
            <a:spLocks noChangeArrowheads="1"/>
          </p:cNvSpPr>
          <p:nvPr/>
        </p:nvSpPr>
        <p:spPr bwMode="auto">
          <a:xfrm>
            <a:off x="857224" y="6539235"/>
            <a:ext cx="828677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r" fontAlgn="base">
              <a:spcBef>
                <a:spcPct val="0"/>
              </a:spcBef>
              <a:spcAft>
                <a:spcPct val="0"/>
              </a:spcAft>
            </a:pPr>
            <a:r>
              <a:rPr kumimoji="0" lang="en-GB" sz="1200" b="0" i="0" u="none" strike="noStrike" cap="none" normalizeH="0" baseline="0" dirty="0" smtClean="0">
                <a:ln>
                  <a:noFill/>
                </a:ln>
                <a:solidFill>
                  <a:schemeClr val="tx1">
                    <a:lumMod val="85000"/>
                    <a:lumOff val="15000"/>
                  </a:schemeClr>
                </a:solidFill>
                <a:effectLst/>
                <a:latin typeface="Helvetica Neue Light"/>
                <a:ea typeface="MS Mincho" pitchFamily="49" charset="-128"/>
                <a:cs typeface="HelveticaNeue-Bold"/>
              </a:rPr>
              <a:t>Compendium of Transitional Learning Spaces 2012</a:t>
            </a:r>
            <a:r>
              <a:rPr lang="en-GB" sz="1200" dirty="0" smtClean="0">
                <a:solidFill>
                  <a:schemeClr val="tx1">
                    <a:lumMod val="85000"/>
                    <a:lumOff val="15000"/>
                  </a:schemeClr>
                </a:solidFill>
                <a:latin typeface="Helvetica Neue Light"/>
                <a:ea typeface="MS Mincho" pitchFamily="49" charset="-128"/>
                <a:cs typeface="HelveticaNeue-Bold"/>
              </a:rPr>
              <a:t>, planning and design </a:t>
            </a:r>
            <a:r>
              <a:rPr kumimoji="0" lang="en-GB" sz="1200" b="0" i="0" u="none" strike="noStrike" cap="none" normalizeH="0" baseline="0" dirty="0" smtClean="0">
                <a:ln>
                  <a:noFill/>
                </a:ln>
                <a:solidFill>
                  <a:schemeClr val="tx1">
                    <a:lumMod val="85000"/>
                    <a:lumOff val="15000"/>
                  </a:schemeClr>
                </a:solidFill>
                <a:effectLst/>
                <a:latin typeface="Helvetica Neue Light"/>
                <a:ea typeface="MS Mincho" pitchFamily="49" charset="-128"/>
                <a:cs typeface="HelveticaNeue-Bold"/>
              </a:rPr>
              <a:t>in emergencies</a:t>
            </a:r>
            <a:endParaRPr kumimoji="0" lang="en-GB" sz="1200" b="0" i="0" u="none" strike="noStrike" cap="none" normalizeH="0" baseline="0" dirty="0" smtClean="0">
              <a:ln>
                <a:noFill/>
              </a:ln>
              <a:solidFill>
                <a:schemeClr val="tx1">
                  <a:lumMod val="85000"/>
                  <a:lumOff val="15000"/>
                </a:schemeClr>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285784" y="5857892"/>
            <a:ext cx="9715568"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cxnSp>
        <p:nvCxnSpPr>
          <p:cNvPr id="7" name="Straight Connector 6"/>
          <p:cNvCxnSpPr/>
          <p:nvPr/>
        </p:nvCxnSpPr>
        <p:spPr>
          <a:xfrm rot="10800000">
            <a:off x="0" y="6500834"/>
            <a:ext cx="9144000" cy="158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9" name="Title 1"/>
          <p:cNvSpPr txBox="1">
            <a:spLocks/>
          </p:cNvSpPr>
          <p:nvPr/>
        </p:nvSpPr>
        <p:spPr>
          <a:xfrm>
            <a:off x="714348" y="2071654"/>
            <a:ext cx="7772400" cy="4786346"/>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100" b="1" i="0" u="none" strike="noStrike" kern="1200" cap="none" spc="0" normalizeH="0" baseline="0" noProof="0" dirty="0" smtClean="0">
                <a:ln>
                  <a:noFill/>
                </a:ln>
                <a:solidFill>
                  <a:schemeClr val="accent1">
                    <a:lumMod val="75000"/>
                  </a:schemeClr>
                </a:solidFill>
                <a:effectLst/>
                <a:uLnTx/>
                <a:uFillTx/>
                <a:latin typeface="+mj-lt"/>
                <a:ea typeface="+mj-ea"/>
                <a:cs typeface="+mj-cs"/>
              </a:rPr>
              <a:t>Would you like to participate in the 2012 TLS compendium?</a:t>
            </a:r>
            <a:endParaRPr lang="en-GB" sz="4100" b="1" dirty="0" smtClean="0">
              <a:solidFill>
                <a:schemeClr val="accent1">
                  <a:lumMod val="75000"/>
                </a:schemeClr>
              </a:solidFill>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4100" b="1" i="0" u="none" strike="noStrike" kern="1200" cap="none" spc="0" normalizeH="0" baseline="0" noProof="0" dirty="0" smtClean="0">
              <a:ln>
                <a:noFill/>
              </a:ln>
              <a:solidFill>
                <a:schemeClr val="accent1">
                  <a:lumMod val="75000"/>
                </a:schemeClr>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en-GB" sz="3700" dirty="0" smtClean="0">
                <a:solidFill>
                  <a:schemeClr val="accent1">
                    <a:lumMod val="75000"/>
                  </a:schemeClr>
                </a:solidFill>
                <a:latin typeface="+mj-lt"/>
                <a:ea typeface="+mj-ea"/>
                <a:cs typeface="+mj-cs"/>
              </a:rPr>
              <a:t>please e-mail:</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en-GB" sz="3600" dirty="0" smtClean="0">
              <a:latin typeface="+mj-lt"/>
              <a:ea typeface="+mj-ea"/>
              <a:cs typeface="+mj-cs"/>
            </a:endParaRPr>
          </a:p>
          <a:p>
            <a:pPr lvl="0" algn="ctr">
              <a:spcBef>
                <a:spcPct val="0"/>
              </a:spcBef>
              <a:defRPr/>
            </a:pPr>
            <a:r>
              <a:rPr lang="en-GB" sz="2900" dirty="0" smtClean="0">
                <a:latin typeface="+mj-lt"/>
                <a:ea typeface="+mj-ea"/>
                <a:cs typeface="+mj-cs"/>
              </a:rPr>
              <a:t>Carlos Vasquez : cvasquez@unicef.org</a:t>
            </a:r>
          </a:p>
          <a:p>
            <a:pPr marL="0" marR="0" lvl="0" indent="0" algn="ctr" defTabSz="914400" rtl="0" eaLnBrk="1" fontAlgn="auto" latinLnBrk="0" hangingPunct="1">
              <a:lnSpc>
                <a:spcPct val="100000"/>
              </a:lnSpc>
              <a:spcBef>
                <a:spcPct val="0"/>
              </a:spcBef>
              <a:spcAft>
                <a:spcPts val="0"/>
              </a:spcAft>
              <a:buClrTx/>
              <a:buSzTx/>
              <a:buFontTx/>
              <a:buNone/>
              <a:tabLst/>
              <a:defRPr/>
            </a:pPr>
            <a:r>
              <a:rPr lang="en-GB" sz="2900" dirty="0" smtClean="0">
                <a:latin typeface="+mj-lt"/>
                <a:ea typeface="+mj-ea"/>
                <a:cs typeface="+mj-cs"/>
              </a:rPr>
              <a:t>Annika Grafweg: annika@humanitarianschools.org</a:t>
            </a:r>
            <a:r>
              <a:rPr kumimoji="0" lang="en-GB" sz="4400" b="0" i="0" u="none" strike="noStrike" kern="1200" cap="none" spc="0" normalizeH="0" baseline="0" noProof="0" dirty="0" smtClean="0">
                <a:ln>
                  <a:noFill/>
                </a:ln>
                <a:solidFill>
                  <a:schemeClr val="tx1"/>
                </a:solidFill>
                <a:effectLst/>
                <a:uLnTx/>
                <a:uFillTx/>
                <a:latin typeface="+mj-lt"/>
                <a:ea typeface="+mj-ea"/>
                <a:cs typeface="+mj-cs"/>
              </a:rPr>
              <a:t/>
            </a:r>
            <a:br>
              <a:rPr kumimoji="0" lang="en-GB" sz="4400" b="0" i="0" u="none" strike="noStrike" kern="1200" cap="none" spc="0" normalizeH="0" baseline="0" noProof="0" dirty="0" smtClean="0">
                <a:ln>
                  <a:noFill/>
                </a:ln>
                <a:solidFill>
                  <a:schemeClr val="tx1"/>
                </a:solidFill>
                <a:effectLst/>
                <a:uLnTx/>
                <a:uFillTx/>
                <a:latin typeface="+mj-lt"/>
                <a:ea typeface="+mj-ea"/>
                <a:cs typeface="+mj-cs"/>
              </a:rPr>
            </a:br>
            <a:endParaRPr kumimoji="0" lang="en-GB"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1857356" y="928670"/>
            <a:ext cx="5214974" cy="646331"/>
          </a:xfrm>
          <a:prstGeom prst="rect">
            <a:avLst/>
          </a:prstGeom>
          <a:noFill/>
        </p:spPr>
        <p:txBody>
          <a:bodyPr wrap="square" rtlCol="0">
            <a:spAutoFit/>
          </a:bodyPr>
          <a:lstStyle/>
          <a:p>
            <a:pPr algn="ctr"/>
            <a:r>
              <a:rPr lang="en-GB" sz="3600" b="1" dirty="0" smtClean="0"/>
              <a:t>Thank you</a:t>
            </a:r>
            <a:endParaRPr lang="en-GB" sz="3600" b="1" dirty="0"/>
          </a:p>
        </p:txBody>
      </p:sp>
      <p:sp>
        <p:nvSpPr>
          <p:cNvPr id="6" name="Rectangle 1"/>
          <p:cNvSpPr>
            <a:spLocks noChangeArrowheads="1"/>
          </p:cNvSpPr>
          <p:nvPr/>
        </p:nvSpPr>
        <p:spPr bwMode="auto">
          <a:xfrm>
            <a:off x="857224" y="6539235"/>
            <a:ext cx="828677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r" fontAlgn="base">
              <a:spcBef>
                <a:spcPct val="0"/>
              </a:spcBef>
              <a:spcAft>
                <a:spcPct val="0"/>
              </a:spcAft>
            </a:pPr>
            <a:r>
              <a:rPr kumimoji="0" lang="en-GB" sz="1200" b="0" i="0" u="none" strike="noStrike" cap="none" normalizeH="0" baseline="0" dirty="0" smtClean="0">
                <a:ln>
                  <a:noFill/>
                </a:ln>
                <a:solidFill>
                  <a:schemeClr val="tx1">
                    <a:lumMod val="85000"/>
                    <a:lumOff val="15000"/>
                  </a:schemeClr>
                </a:solidFill>
                <a:effectLst/>
                <a:latin typeface="Helvetica Neue Light"/>
                <a:ea typeface="MS Mincho" pitchFamily="49" charset="-128"/>
                <a:cs typeface="HelveticaNeue-Bold"/>
              </a:rPr>
              <a:t>Compendium of Transitional Learning Spaces 2012</a:t>
            </a:r>
            <a:r>
              <a:rPr lang="en-GB" sz="1200" dirty="0" smtClean="0">
                <a:solidFill>
                  <a:schemeClr val="tx1">
                    <a:lumMod val="85000"/>
                    <a:lumOff val="15000"/>
                  </a:schemeClr>
                </a:solidFill>
                <a:latin typeface="Helvetica Neue Light"/>
                <a:ea typeface="MS Mincho" pitchFamily="49" charset="-128"/>
                <a:cs typeface="HelveticaNeue-Bold"/>
              </a:rPr>
              <a:t>, planning and design </a:t>
            </a:r>
            <a:r>
              <a:rPr kumimoji="0" lang="en-GB" sz="1200" b="0" i="0" u="none" strike="noStrike" cap="none" normalizeH="0" baseline="0" dirty="0" smtClean="0">
                <a:ln>
                  <a:noFill/>
                </a:ln>
                <a:solidFill>
                  <a:schemeClr val="tx1">
                    <a:lumMod val="85000"/>
                    <a:lumOff val="15000"/>
                  </a:schemeClr>
                </a:solidFill>
                <a:effectLst/>
                <a:latin typeface="Helvetica Neue Light"/>
                <a:ea typeface="MS Mincho" pitchFamily="49" charset="-128"/>
                <a:cs typeface="HelveticaNeue-Bold"/>
              </a:rPr>
              <a:t>in emergencies</a:t>
            </a:r>
            <a:endParaRPr kumimoji="0" lang="en-GB" sz="1200" b="0" i="0" u="none" strike="noStrike" cap="none" normalizeH="0" baseline="0" dirty="0" smtClean="0">
              <a:ln>
                <a:noFill/>
              </a:ln>
              <a:solidFill>
                <a:schemeClr val="tx1">
                  <a:lumMod val="85000"/>
                  <a:lumOff val="15000"/>
                </a:schemeClr>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257544" cy="857232"/>
          </a:xfrm>
        </p:spPr>
        <p:txBody>
          <a:bodyPr>
            <a:normAutofit/>
          </a:bodyPr>
          <a:lstStyle/>
          <a:p>
            <a:pPr algn="l"/>
            <a:r>
              <a:rPr lang="en-GB" sz="3600" dirty="0" smtClean="0">
                <a:solidFill>
                  <a:schemeClr val="accent1">
                    <a:lumMod val="75000"/>
                  </a:schemeClr>
                </a:solidFill>
              </a:rPr>
              <a:t>Introduction</a:t>
            </a:r>
            <a:endParaRPr lang="en-GB" sz="3600" dirty="0">
              <a:solidFill>
                <a:schemeClr val="accent1">
                  <a:lumMod val="75000"/>
                </a:schemeClr>
              </a:solidFill>
            </a:endParaRPr>
          </a:p>
        </p:txBody>
      </p:sp>
      <p:sp>
        <p:nvSpPr>
          <p:cNvPr id="3" name="Content Placeholder 2"/>
          <p:cNvSpPr>
            <a:spLocks noGrp="1"/>
          </p:cNvSpPr>
          <p:nvPr>
            <p:ph idx="1"/>
          </p:nvPr>
        </p:nvSpPr>
        <p:spPr>
          <a:xfrm>
            <a:off x="0" y="785794"/>
            <a:ext cx="4572000" cy="5715040"/>
          </a:xfrm>
        </p:spPr>
        <p:txBody>
          <a:bodyPr>
            <a:normAutofit/>
          </a:bodyPr>
          <a:lstStyle/>
          <a:p>
            <a:r>
              <a:rPr lang="en-US" sz="2200" dirty="0" smtClean="0"/>
              <a:t>Recent emergencies: Iran, Pakistan, Philippines, Somalia, Syria</a:t>
            </a:r>
          </a:p>
          <a:p>
            <a:endParaRPr lang="en-US" sz="2200" dirty="0" smtClean="0"/>
          </a:p>
          <a:p>
            <a:r>
              <a:rPr lang="en-US" sz="2200" dirty="0" smtClean="0"/>
              <a:t>most </a:t>
            </a:r>
            <a:r>
              <a:rPr lang="en-US" sz="2200" dirty="0"/>
              <a:t>vulnerable and marginalized communities and children are often disproportionally affected by disasters</a:t>
            </a:r>
            <a:r>
              <a:rPr lang="en-US" sz="2200" dirty="0" smtClean="0"/>
              <a:t>. ( emphasis on inclusiveness and accessibility)</a:t>
            </a:r>
          </a:p>
          <a:p>
            <a:endParaRPr lang="en-US" sz="2200" dirty="0" smtClean="0"/>
          </a:p>
          <a:p>
            <a:r>
              <a:rPr lang="en-US" sz="2200" dirty="0" smtClean="0"/>
              <a:t>the challenges of providing child-friendly temporary learning spaces, that are safe and healthy, inclusive environment</a:t>
            </a:r>
            <a:endParaRPr lang="en-US" sz="2200" dirty="0" smtClean="0">
              <a:solidFill>
                <a:srgbClr val="FF0000"/>
              </a:solidFill>
            </a:endParaRPr>
          </a:p>
          <a:p>
            <a:pPr>
              <a:buNone/>
            </a:pPr>
            <a:endParaRPr lang="en-US" sz="2000" dirty="0" smtClean="0"/>
          </a:p>
          <a:p>
            <a:endParaRPr lang="en-GB" sz="2000" dirty="0"/>
          </a:p>
          <a:p>
            <a:endParaRPr lang="en-GB" sz="2600" dirty="0"/>
          </a:p>
        </p:txBody>
      </p:sp>
      <p:cxnSp>
        <p:nvCxnSpPr>
          <p:cNvPr id="6" name="Straight Connector 5"/>
          <p:cNvCxnSpPr/>
          <p:nvPr/>
        </p:nvCxnSpPr>
        <p:spPr>
          <a:xfrm rot="10800000">
            <a:off x="0" y="6500834"/>
            <a:ext cx="9144000" cy="158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10800000">
            <a:off x="0" y="642918"/>
            <a:ext cx="9144000" cy="158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500562" y="3357562"/>
            <a:ext cx="4643438" cy="307777"/>
          </a:xfrm>
          <a:prstGeom prst="rect">
            <a:avLst/>
          </a:prstGeom>
          <a:noFill/>
        </p:spPr>
        <p:txBody>
          <a:bodyPr wrap="square" rtlCol="0">
            <a:spAutoFit/>
          </a:bodyPr>
          <a:lstStyle/>
          <a:p>
            <a:pPr algn="r"/>
            <a:r>
              <a:rPr lang="en-GB" sz="1400" dirty="0" smtClean="0"/>
              <a:t>South Sudan, “classroom” a tree</a:t>
            </a:r>
            <a:endParaRPr lang="en-GB" sz="1400" dirty="0"/>
          </a:p>
        </p:txBody>
      </p:sp>
      <p:pic>
        <p:nvPicPr>
          <p:cNvPr id="125953" name="Picture 1" descr="C:\Users\pups machine\Documents\My Dropbox\TLS 2012\case studies\3_south sudan_plan international\received\photos\Students learning under tree_Torit.JPG"/>
          <p:cNvPicPr>
            <a:picLocks noChangeAspect="1" noChangeArrowheads="1"/>
          </p:cNvPicPr>
          <p:nvPr/>
        </p:nvPicPr>
        <p:blipFill>
          <a:blip r:embed="rId3" cstate="print"/>
          <a:srcRect/>
          <a:stretch>
            <a:fillRect/>
          </a:stretch>
        </p:blipFill>
        <p:spPr bwMode="auto">
          <a:xfrm>
            <a:off x="4587667" y="357166"/>
            <a:ext cx="4556333" cy="3017813"/>
          </a:xfrm>
          <a:prstGeom prst="rect">
            <a:avLst/>
          </a:prstGeom>
          <a:noFill/>
        </p:spPr>
      </p:pic>
      <p:pic>
        <p:nvPicPr>
          <p:cNvPr id="125955" name="Picture 3" descr="C:\Users\pups machine\Documents\My Dropbox\TLS 2012\case studies\x_UNICEF_DRC\ECD.jpg"/>
          <p:cNvPicPr>
            <a:picLocks noChangeAspect="1" noChangeArrowheads="1"/>
          </p:cNvPicPr>
          <p:nvPr/>
        </p:nvPicPr>
        <p:blipFill>
          <a:blip r:embed="rId4"/>
          <a:srcRect/>
          <a:stretch>
            <a:fillRect/>
          </a:stretch>
        </p:blipFill>
        <p:spPr bwMode="auto">
          <a:xfrm>
            <a:off x="5429256" y="3714752"/>
            <a:ext cx="3714744" cy="2786059"/>
          </a:xfrm>
          <a:prstGeom prst="rect">
            <a:avLst/>
          </a:prstGeom>
          <a:noFill/>
        </p:spPr>
      </p:pic>
      <p:sp>
        <p:nvSpPr>
          <p:cNvPr id="12" name="Rectangle 11"/>
          <p:cNvSpPr/>
          <p:nvPr/>
        </p:nvSpPr>
        <p:spPr>
          <a:xfrm>
            <a:off x="3786182" y="214290"/>
            <a:ext cx="5357818" cy="428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4500562" y="6550223"/>
            <a:ext cx="4643438" cy="307777"/>
          </a:xfrm>
          <a:prstGeom prst="rect">
            <a:avLst/>
          </a:prstGeom>
          <a:noFill/>
        </p:spPr>
        <p:txBody>
          <a:bodyPr wrap="square" rtlCol="0">
            <a:spAutoFit/>
          </a:bodyPr>
          <a:lstStyle/>
          <a:p>
            <a:pPr algn="r"/>
            <a:r>
              <a:rPr lang="en-GB" sz="1400" dirty="0" smtClean="0"/>
              <a:t>ECD- </a:t>
            </a:r>
            <a:r>
              <a:rPr lang="en-GB" sz="1400" dirty="0" err="1" smtClean="0"/>
              <a:t>Goma</a:t>
            </a:r>
            <a:r>
              <a:rPr lang="en-GB" sz="1400" dirty="0" smtClean="0"/>
              <a:t>, DRC</a:t>
            </a:r>
            <a:endParaRPr lang="en-GB" sz="1400" dirty="0"/>
          </a:p>
        </p:txBody>
      </p:sp>
      <p:sp>
        <p:nvSpPr>
          <p:cNvPr id="14" name="Rectangle 1"/>
          <p:cNvSpPr>
            <a:spLocks noChangeArrowheads="1"/>
          </p:cNvSpPr>
          <p:nvPr/>
        </p:nvSpPr>
        <p:spPr bwMode="auto">
          <a:xfrm>
            <a:off x="857224" y="6539235"/>
            <a:ext cx="828677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r" fontAlgn="base">
              <a:spcBef>
                <a:spcPct val="0"/>
              </a:spcBef>
              <a:spcAft>
                <a:spcPct val="0"/>
              </a:spcAft>
            </a:pPr>
            <a:r>
              <a:rPr kumimoji="0" lang="en-GB" sz="1200" b="0" i="0" u="none" strike="noStrike" cap="none" normalizeH="0" baseline="0" dirty="0" smtClean="0">
                <a:ln>
                  <a:noFill/>
                </a:ln>
                <a:solidFill>
                  <a:schemeClr val="tx1">
                    <a:lumMod val="85000"/>
                    <a:lumOff val="15000"/>
                  </a:schemeClr>
                </a:solidFill>
                <a:effectLst/>
                <a:latin typeface="Helvetica Neue Light"/>
                <a:ea typeface="MS Mincho" pitchFamily="49" charset="-128"/>
                <a:cs typeface="HelveticaNeue-Bold"/>
              </a:rPr>
              <a:t>Compendium of Transitional Learning Spaces 2012</a:t>
            </a:r>
            <a:r>
              <a:rPr lang="en-GB" sz="1200" dirty="0" smtClean="0">
                <a:solidFill>
                  <a:schemeClr val="tx1">
                    <a:lumMod val="85000"/>
                    <a:lumOff val="15000"/>
                  </a:schemeClr>
                </a:solidFill>
                <a:latin typeface="Helvetica Neue Light"/>
                <a:ea typeface="MS Mincho" pitchFamily="49" charset="-128"/>
                <a:cs typeface="HelveticaNeue-Bold"/>
              </a:rPr>
              <a:t>, planning and design </a:t>
            </a:r>
            <a:r>
              <a:rPr kumimoji="0" lang="en-GB" sz="1200" b="0" i="0" u="none" strike="noStrike" cap="none" normalizeH="0" baseline="0" dirty="0" smtClean="0">
                <a:ln>
                  <a:noFill/>
                </a:ln>
                <a:solidFill>
                  <a:schemeClr val="tx1">
                    <a:lumMod val="85000"/>
                    <a:lumOff val="15000"/>
                  </a:schemeClr>
                </a:solidFill>
                <a:effectLst/>
                <a:latin typeface="Helvetica Neue Light"/>
                <a:ea typeface="MS Mincho" pitchFamily="49" charset="-128"/>
                <a:cs typeface="HelveticaNeue-Bold"/>
              </a:rPr>
              <a:t>in emergencies</a:t>
            </a:r>
            <a:endParaRPr kumimoji="0" lang="en-GB" sz="1200" b="0" i="0" u="none" strike="noStrike" cap="none" normalizeH="0" baseline="0" dirty="0" smtClean="0">
              <a:ln>
                <a:noFill/>
              </a:ln>
              <a:solidFill>
                <a:schemeClr val="tx1">
                  <a:lumMod val="85000"/>
                  <a:lumOff val="15000"/>
                </a:schemeClr>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p:cNvCxnSpPr/>
          <p:nvPr/>
        </p:nvCxnSpPr>
        <p:spPr>
          <a:xfrm rot="10800000">
            <a:off x="0" y="6500834"/>
            <a:ext cx="9144000" cy="158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3286116" y="4357694"/>
            <a:ext cx="2571768" cy="2279521"/>
          </a:xfrm>
          <a:prstGeom prst="roundRect">
            <a:avLst/>
          </a:prstGeom>
          <a:solidFill>
            <a:schemeClr val="bg1">
              <a:lumMod val="85000"/>
            </a:schemeClr>
          </a:solidFill>
          <a:ln w="38100"/>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endParaRPr lang="en-GB" u="sng" dirty="0" smtClean="0"/>
          </a:p>
          <a:p>
            <a:r>
              <a:rPr lang="en-GB" u="sng" dirty="0" smtClean="0"/>
              <a:t>Contributing agencies:</a:t>
            </a:r>
          </a:p>
          <a:p>
            <a:r>
              <a:rPr lang="en-GB" dirty="0" smtClean="0"/>
              <a:t>Education for all</a:t>
            </a:r>
          </a:p>
          <a:p>
            <a:r>
              <a:rPr lang="en-GB" dirty="0" smtClean="0"/>
              <a:t>NRC</a:t>
            </a:r>
          </a:p>
          <a:p>
            <a:r>
              <a:rPr lang="en-GB" dirty="0" smtClean="0"/>
              <a:t>PLAN</a:t>
            </a:r>
          </a:p>
          <a:p>
            <a:r>
              <a:rPr lang="en-GB" dirty="0" smtClean="0"/>
              <a:t>SAVE</a:t>
            </a:r>
          </a:p>
          <a:p>
            <a:r>
              <a:rPr lang="en-GB" dirty="0" smtClean="0"/>
              <a:t>UNICEF</a:t>
            </a:r>
          </a:p>
          <a:p>
            <a:r>
              <a:rPr lang="en-GB" dirty="0" smtClean="0"/>
              <a:t>UNHCR</a:t>
            </a:r>
          </a:p>
          <a:p>
            <a:r>
              <a:rPr lang="en-GB" dirty="0" smtClean="0"/>
              <a:t>FINN church</a:t>
            </a:r>
          </a:p>
          <a:p>
            <a:endParaRPr lang="en-GB" sz="2000" dirty="0"/>
          </a:p>
        </p:txBody>
      </p:sp>
      <p:sp>
        <p:nvSpPr>
          <p:cNvPr id="2" name="Title 1"/>
          <p:cNvSpPr>
            <a:spLocks noGrp="1"/>
          </p:cNvSpPr>
          <p:nvPr>
            <p:ph type="title"/>
          </p:nvPr>
        </p:nvSpPr>
        <p:spPr>
          <a:xfrm>
            <a:off x="642910" y="142852"/>
            <a:ext cx="2900354" cy="1143000"/>
          </a:xfrm>
        </p:spPr>
        <p:txBody>
          <a:bodyPr/>
          <a:lstStyle/>
          <a:p>
            <a:r>
              <a:rPr lang="en-GB" b="1" dirty="0" smtClean="0">
                <a:solidFill>
                  <a:srgbClr val="0070C0"/>
                </a:solidFill>
              </a:rPr>
              <a:t>TLS 2011</a:t>
            </a:r>
            <a:endParaRPr lang="en-GB" b="1" dirty="0">
              <a:solidFill>
                <a:srgbClr val="0070C0"/>
              </a:solidFill>
            </a:endParaRPr>
          </a:p>
        </p:txBody>
      </p:sp>
      <p:sp>
        <p:nvSpPr>
          <p:cNvPr id="4" name="Title 1"/>
          <p:cNvSpPr txBox="1">
            <a:spLocks/>
          </p:cNvSpPr>
          <p:nvPr/>
        </p:nvSpPr>
        <p:spPr>
          <a:xfrm>
            <a:off x="5529298" y="153942"/>
            <a:ext cx="2900354"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400" b="1" i="0" u="none" strike="noStrike" kern="1200" cap="none" spc="0" normalizeH="0" baseline="0" noProof="0" dirty="0" smtClean="0">
                <a:ln>
                  <a:noFill/>
                </a:ln>
                <a:solidFill>
                  <a:srgbClr val="FF0000"/>
                </a:solidFill>
                <a:effectLst/>
                <a:uLnTx/>
                <a:uFillTx/>
                <a:latin typeface="+mj-lt"/>
                <a:ea typeface="+mj-ea"/>
                <a:cs typeface="+mj-cs"/>
              </a:rPr>
              <a:t>TLS 2012</a:t>
            </a:r>
            <a:endParaRPr kumimoji="0" lang="en-GB" sz="4400" b="1" i="0" u="none" strike="noStrike" kern="1200" cap="none" spc="0" normalizeH="0" baseline="0" noProof="0" dirty="0">
              <a:ln>
                <a:noFill/>
              </a:ln>
              <a:solidFill>
                <a:srgbClr val="FF0000"/>
              </a:solidFill>
              <a:effectLst/>
              <a:uLnTx/>
              <a:uFillTx/>
              <a:latin typeface="+mj-lt"/>
              <a:ea typeface="+mj-ea"/>
              <a:cs typeface="+mj-cs"/>
            </a:endParaRPr>
          </a:p>
        </p:txBody>
      </p:sp>
      <p:grpSp>
        <p:nvGrpSpPr>
          <p:cNvPr id="9" name="Group 8"/>
          <p:cNvGrpSpPr/>
          <p:nvPr/>
        </p:nvGrpSpPr>
        <p:grpSpPr>
          <a:xfrm>
            <a:off x="5418539" y="1511264"/>
            <a:ext cx="3296865" cy="4432545"/>
            <a:chOff x="4929190" y="1285860"/>
            <a:chExt cx="3296865" cy="4432545"/>
          </a:xfrm>
        </p:grpSpPr>
        <p:sp>
          <p:nvSpPr>
            <p:cNvPr id="5" name="Rectangle 4"/>
            <p:cNvSpPr/>
            <p:nvPr/>
          </p:nvSpPr>
          <p:spPr>
            <a:xfrm>
              <a:off x="4929190" y="1285860"/>
              <a:ext cx="3296865" cy="892552"/>
            </a:xfrm>
            <a:prstGeom prst="rect">
              <a:avLst/>
            </a:prstGeom>
          </p:spPr>
          <p:txBody>
            <a:bodyPr wrap="none">
              <a:spAutoFit/>
            </a:bodyPr>
            <a:lstStyle/>
            <a:p>
              <a:pPr algn="ctr">
                <a:buNone/>
              </a:pPr>
              <a:r>
                <a:rPr lang="en-US" b="1" u="sng" dirty="0" smtClean="0"/>
                <a:t>Section A: </a:t>
              </a:r>
            </a:p>
            <a:p>
              <a:pPr algn="ctr">
                <a:buNone/>
              </a:pPr>
              <a:r>
                <a:rPr lang="en-GB" b="1" dirty="0" smtClean="0"/>
                <a:t>Typology of child-friendly spaces</a:t>
              </a:r>
            </a:p>
            <a:p>
              <a:pPr algn="ctr">
                <a:buNone/>
              </a:pPr>
              <a:r>
                <a:rPr lang="en-GB" sz="1600" dirty="0" smtClean="0"/>
                <a:t>ECD/ children’s spaces</a:t>
              </a:r>
              <a:endParaRPr lang="en-US" sz="1600" dirty="0" smtClean="0"/>
            </a:p>
          </p:txBody>
        </p:sp>
        <p:sp>
          <p:nvSpPr>
            <p:cNvPr id="6" name="Rectangle 5"/>
            <p:cNvSpPr/>
            <p:nvPr/>
          </p:nvSpPr>
          <p:spPr>
            <a:xfrm>
              <a:off x="5401819" y="2547931"/>
              <a:ext cx="2403223" cy="923330"/>
            </a:xfrm>
            <a:prstGeom prst="rect">
              <a:avLst/>
            </a:prstGeom>
          </p:spPr>
          <p:txBody>
            <a:bodyPr wrap="none">
              <a:spAutoFit/>
            </a:bodyPr>
            <a:lstStyle/>
            <a:p>
              <a:pPr algn="ctr">
                <a:buNone/>
              </a:pPr>
              <a:r>
                <a:rPr lang="en-US" b="1" u="sng" dirty="0" smtClean="0"/>
                <a:t>Section B: </a:t>
              </a:r>
            </a:p>
            <a:p>
              <a:pPr algn="ctr">
                <a:buNone/>
              </a:pPr>
              <a:r>
                <a:rPr lang="en-US" b="1" dirty="0" smtClean="0"/>
                <a:t>DRR and Preparedness</a:t>
              </a:r>
            </a:p>
            <a:p>
              <a:pPr algn="ctr">
                <a:buNone/>
              </a:pPr>
              <a:r>
                <a:rPr lang="en-US" sz="1600" dirty="0" smtClean="0"/>
                <a:t>environmental factors</a:t>
              </a:r>
            </a:p>
          </p:txBody>
        </p:sp>
        <p:sp>
          <p:nvSpPr>
            <p:cNvPr id="7" name="Rectangle 6"/>
            <p:cNvSpPr/>
            <p:nvPr/>
          </p:nvSpPr>
          <p:spPr>
            <a:xfrm>
              <a:off x="5561960" y="3810002"/>
              <a:ext cx="2047805" cy="923330"/>
            </a:xfrm>
            <a:prstGeom prst="rect">
              <a:avLst/>
            </a:prstGeom>
          </p:spPr>
          <p:txBody>
            <a:bodyPr wrap="none">
              <a:spAutoFit/>
            </a:bodyPr>
            <a:lstStyle/>
            <a:p>
              <a:pPr algn="ctr">
                <a:buNone/>
              </a:pPr>
              <a:r>
                <a:rPr lang="en-US" b="1" dirty="0" smtClean="0"/>
                <a:t>        </a:t>
              </a:r>
              <a:r>
                <a:rPr lang="en-US" b="1" u="sng" dirty="0" smtClean="0"/>
                <a:t>Section C:</a:t>
              </a:r>
              <a:r>
                <a:rPr lang="en-US" b="1" dirty="0" smtClean="0"/>
                <a:t>	</a:t>
              </a:r>
            </a:p>
            <a:p>
              <a:pPr algn="ctr">
                <a:buNone/>
              </a:pPr>
              <a:r>
                <a:rPr lang="en-US" b="1" dirty="0" smtClean="0"/>
                <a:t>Case studies</a:t>
              </a:r>
            </a:p>
            <a:p>
              <a:pPr algn="ctr">
                <a:buNone/>
              </a:pPr>
              <a:r>
                <a:rPr lang="en-US" sz="1600" dirty="0" smtClean="0"/>
                <a:t>IDP/ refugee camps</a:t>
              </a:r>
            </a:p>
          </p:txBody>
        </p:sp>
        <p:sp>
          <p:nvSpPr>
            <p:cNvPr id="8" name="Rectangle 7"/>
            <p:cNvSpPr/>
            <p:nvPr/>
          </p:nvSpPr>
          <p:spPr>
            <a:xfrm>
              <a:off x="5530990" y="5072074"/>
              <a:ext cx="2093265" cy="646331"/>
            </a:xfrm>
            <a:prstGeom prst="rect">
              <a:avLst/>
            </a:prstGeom>
          </p:spPr>
          <p:txBody>
            <a:bodyPr wrap="none">
              <a:spAutoFit/>
            </a:bodyPr>
            <a:lstStyle/>
            <a:p>
              <a:pPr algn="ctr">
                <a:buNone/>
              </a:pPr>
              <a:r>
                <a:rPr lang="en-US" b="1" dirty="0" smtClean="0"/>
                <a:t>        </a:t>
              </a:r>
              <a:r>
                <a:rPr lang="en-US" b="1" u="sng" dirty="0" smtClean="0"/>
                <a:t>Section D:</a:t>
              </a:r>
              <a:r>
                <a:rPr lang="en-US" b="1" dirty="0" smtClean="0"/>
                <a:t>	</a:t>
              </a:r>
            </a:p>
            <a:p>
              <a:pPr algn="ctr">
                <a:buNone/>
              </a:pPr>
              <a:r>
                <a:rPr lang="en-US" b="1" dirty="0" smtClean="0"/>
                <a:t>Innovative practices</a:t>
              </a:r>
            </a:p>
          </p:txBody>
        </p:sp>
      </p:grpSp>
      <p:grpSp>
        <p:nvGrpSpPr>
          <p:cNvPr id="15" name="Group 14"/>
          <p:cNvGrpSpPr/>
          <p:nvPr/>
        </p:nvGrpSpPr>
        <p:grpSpPr>
          <a:xfrm>
            <a:off x="135087" y="1511264"/>
            <a:ext cx="3936847" cy="4432545"/>
            <a:chOff x="357158" y="1643050"/>
            <a:chExt cx="3936847" cy="4432545"/>
          </a:xfrm>
        </p:grpSpPr>
        <p:sp>
          <p:nvSpPr>
            <p:cNvPr id="11" name="Rectangle 10"/>
            <p:cNvSpPr/>
            <p:nvPr/>
          </p:nvSpPr>
          <p:spPr>
            <a:xfrm>
              <a:off x="357158" y="1643050"/>
              <a:ext cx="3936847" cy="923330"/>
            </a:xfrm>
            <a:prstGeom prst="rect">
              <a:avLst/>
            </a:prstGeom>
          </p:spPr>
          <p:txBody>
            <a:bodyPr wrap="none">
              <a:spAutoFit/>
            </a:bodyPr>
            <a:lstStyle/>
            <a:p>
              <a:pPr algn="ctr">
                <a:buNone/>
              </a:pPr>
              <a:r>
                <a:rPr lang="en-US" b="1" u="sng" dirty="0" smtClean="0"/>
                <a:t>Section A: </a:t>
              </a:r>
            </a:p>
            <a:p>
              <a:pPr algn="ctr">
                <a:buNone/>
              </a:pPr>
              <a:r>
                <a:rPr lang="en-US" b="1" dirty="0" smtClean="0"/>
                <a:t>Principles of temporary learning spaces</a:t>
              </a:r>
            </a:p>
            <a:p>
              <a:pPr algn="ctr">
                <a:buNone/>
              </a:pPr>
              <a:r>
                <a:rPr lang="en-US" sz="1600" dirty="0" smtClean="0"/>
                <a:t>general guidance</a:t>
              </a:r>
            </a:p>
          </p:txBody>
        </p:sp>
        <p:sp>
          <p:nvSpPr>
            <p:cNvPr id="12" name="Rectangle 11"/>
            <p:cNvSpPr/>
            <p:nvPr/>
          </p:nvSpPr>
          <p:spPr>
            <a:xfrm>
              <a:off x="1066390" y="2905121"/>
              <a:ext cx="2518382" cy="892552"/>
            </a:xfrm>
            <a:prstGeom prst="rect">
              <a:avLst/>
            </a:prstGeom>
          </p:spPr>
          <p:txBody>
            <a:bodyPr wrap="none">
              <a:spAutoFit/>
            </a:bodyPr>
            <a:lstStyle/>
            <a:p>
              <a:pPr algn="ctr">
                <a:buNone/>
              </a:pPr>
              <a:r>
                <a:rPr lang="en-US" b="1" u="sng" dirty="0" smtClean="0"/>
                <a:t>Section B: </a:t>
              </a:r>
            </a:p>
            <a:p>
              <a:pPr algn="ctr">
                <a:buNone/>
              </a:pPr>
              <a:r>
                <a:rPr lang="en-US" b="1" dirty="0" smtClean="0"/>
                <a:t>General design guidance</a:t>
              </a:r>
            </a:p>
            <a:p>
              <a:pPr algn="ctr">
                <a:buNone/>
              </a:pPr>
              <a:r>
                <a:rPr lang="en-US" sz="1600" dirty="0" smtClean="0"/>
                <a:t>spatial planning classrooms</a:t>
              </a:r>
            </a:p>
          </p:txBody>
        </p:sp>
        <p:sp>
          <p:nvSpPr>
            <p:cNvPr id="13" name="Rectangle 12"/>
            <p:cNvSpPr/>
            <p:nvPr/>
          </p:nvSpPr>
          <p:spPr>
            <a:xfrm>
              <a:off x="1309919" y="4167192"/>
              <a:ext cx="2031325" cy="923330"/>
            </a:xfrm>
            <a:prstGeom prst="rect">
              <a:avLst/>
            </a:prstGeom>
          </p:spPr>
          <p:txBody>
            <a:bodyPr wrap="none">
              <a:spAutoFit/>
            </a:bodyPr>
            <a:lstStyle/>
            <a:p>
              <a:pPr algn="ctr">
                <a:buNone/>
              </a:pPr>
              <a:r>
                <a:rPr lang="en-US" b="1" dirty="0" smtClean="0"/>
                <a:t>        </a:t>
              </a:r>
              <a:r>
                <a:rPr lang="en-US" b="1" u="sng" dirty="0" smtClean="0"/>
                <a:t>Section C:</a:t>
              </a:r>
              <a:r>
                <a:rPr lang="en-US" b="1" dirty="0" smtClean="0"/>
                <a:t>	</a:t>
              </a:r>
            </a:p>
            <a:p>
              <a:pPr algn="ctr">
                <a:buNone/>
              </a:pPr>
              <a:r>
                <a:rPr lang="en-US" b="1" dirty="0" smtClean="0"/>
                <a:t>Case studies</a:t>
              </a:r>
            </a:p>
            <a:p>
              <a:pPr algn="ctr">
                <a:buNone/>
              </a:pPr>
              <a:r>
                <a:rPr lang="en-US" sz="1600" dirty="0" smtClean="0"/>
                <a:t>Natural disasters</a:t>
              </a:r>
            </a:p>
          </p:txBody>
        </p:sp>
        <p:sp>
          <p:nvSpPr>
            <p:cNvPr id="14" name="Rectangle 13"/>
            <p:cNvSpPr/>
            <p:nvPr/>
          </p:nvSpPr>
          <p:spPr>
            <a:xfrm>
              <a:off x="1278949" y="5429264"/>
              <a:ext cx="2093265" cy="646331"/>
            </a:xfrm>
            <a:prstGeom prst="rect">
              <a:avLst/>
            </a:prstGeom>
          </p:spPr>
          <p:txBody>
            <a:bodyPr wrap="none">
              <a:spAutoFit/>
            </a:bodyPr>
            <a:lstStyle/>
            <a:p>
              <a:pPr algn="ctr">
                <a:buNone/>
              </a:pPr>
              <a:r>
                <a:rPr lang="en-US" b="1" dirty="0" smtClean="0"/>
                <a:t>        </a:t>
              </a:r>
              <a:r>
                <a:rPr lang="en-US" b="1" u="sng" dirty="0" smtClean="0"/>
                <a:t>Section D:</a:t>
              </a:r>
              <a:r>
                <a:rPr lang="en-US" b="1" dirty="0" smtClean="0"/>
                <a:t>	</a:t>
              </a:r>
            </a:p>
            <a:p>
              <a:pPr algn="ctr">
                <a:buNone/>
              </a:pPr>
              <a:r>
                <a:rPr lang="en-US" b="1" u="sng" dirty="0" smtClean="0"/>
                <a:t>Innovative practices</a:t>
              </a:r>
            </a:p>
          </p:txBody>
        </p:sp>
      </p:grpSp>
      <p:sp>
        <p:nvSpPr>
          <p:cNvPr id="18" name="Rectangle 1"/>
          <p:cNvSpPr>
            <a:spLocks noChangeArrowheads="1"/>
          </p:cNvSpPr>
          <p:nvPr/>
        </p:nvSpPr>
        <p:spPr bwMode="auto">
          <a:xfrm>
            <a:off x="857224" y="6539235"/>
            <a:ext cx="828677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r" fontAlgn="base">
              <a:spcBef>
                <a:spcPct val="0"/>
              </a:spcBef>
              <a:spcAft>
                <a:spcPct val="0"/>
              </a:spcAft>
            </a:pPr>
            <a:r>
              <a:rPr kumimoji="0" lang="en-GB" sz="1200" b="0" i="0" u="none" strike="noStrike" cap="none" normalizeH="0" baseline="0" dirty="0" smtClean="0">
                <a:ln>
                  <a:noFill/>
                </a:ln>
                <a:solidFill>
                  <a:schemeClr val="tx1">
                    <a:lumMod val="85000"/>
                    <a:lumOff val="15000"/>
                  </a:schemeClr>
                </a:solidFill>
                <a:effectLst/>
                <a:latin typeface="Helvetica Neue Light"/>
                <a:ea typeface="MS Mincho" pitchFamily="49" charset="-128"/>
                <a:cs typeface="HelveticaNeue-Bold"/>
              </a:rPr>
              <a:t>Compendium of Transitional Learning Spaces 2012</a:t>
            </a:r>
            <a:r>
              <a:rPr lang="en-GB" sz="1200" dirty="0" smtClean="0">
                <a:solidFill>
                  <a:schemeClr val="tx1">
                    <a:lumMod val="85000"/>
                    <a:lumOff val="15000"/>
                  </a:schemeClr>
                </a:solidFill>
                <a:latin typeface="Helvetica Neue Light"/>
                <a:ea typeface="MS Mincho" pitchFamily="49" charset="-128"/>
                <a:cs typeface="HelveticaNeue-Bold"/>
              </a:rPr>
              <a:t>, planning and design </a:t>
            </a:r>
            <a:r>
              <a:rPr kumimoji="0" lang="en-GB" sz="1200" b="0" i="0" u="none" strike="noStrike" cap="none" normalizeH="0" baseline="0" dirty="0" smtClean="0">
                <a:ln>
                  <a:noFill/>
                </a:ln>
                <a:solidFill>
                  <a:schemeClr val="tx1">
                    <a:lumMod val="85000"/>
                    <a:lumOff val="15000"/>
                  </a:schemeClr>
                </a:solidFill>
                <a:effectLst/>
                <a:latin typeface="Helvetica Neue Light"/>
                <a:ea typeface="MS Mincho" pitchFamily="49" charset="-128"/>
                <a:cs typeface="HelveticaNeue-Bold"/>
              </a:rPr>
              <a:t>in emergencies</a:t>
            </a:r>
            <a:endParaRPr kumimoji="0" lang="en-GB" sz="1200" b="0" i="0" u="none" strike="noStrike" cap="none" normalizeH="0" baseline="0" dirty="0" smtClean="0">
              <a:ln>
                <a:noFill/>
              </a:ln>
              <a:solidFill>
                <a:schemeClr val="tx1">
                  <a:lumMod val="85000"/>
                  <a:lumOff val="15000"/>
                </a:schemeClr>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257544" cy="857232"/>
          </a:xfrm>
        </p:spPr>
        <p:txBody>
          <a:bodyPr>
            <a:normAutofit/>
          </a:bodyPr>
          <a:lstStyle/>
          <a:p>
            <a:pPr algn="l"/>
            <a:r>
              <a:rPr lang="en-GB" sz="3600" dirty="0" smtClean="0">
                <a:solidFill>
                  <a:schemeClr val="accent1">
                    <a:lumMod val="75000"/>
                  </a:schemeClr>
                </a:solidFill>
              </a:rPr>
              <a:t>Objective</a:t>
            </a:r>
            <a:endParaRPr lang="en-GB" sz="3600" dirty="0">
              <a:solidFill>
                <a:schemeClr val="accent1">
                  <a:lumMod val="75000"/>
                </a:schemeClr>
              </a:solidFill>
            </a:endParaRPr>
          </a:p>
        </p:txBody>
      </p:sp>
      <p:sp>
        <p:nvSpPr>
          <p:cNvPr id="3" name="Content Placeholder 2"/>
          <p:cNvSpPr>
            <a:spLocks noGrp="1"/>
          </p:cNvSpPr>
          <p:nvPr>
            <p:ph idx="1"/>
          </p:nvPr>
        </p:nvSpPr>
        <p:spPr>
          <a:xfrm>
            <a:off x="285720" y="785794"/>
            <a:ext cx="8401080" cy="5715040"/>
          </a:xfrm>
        </p:spPr>
        <p:txBody>
          <a:bodyPr>
            <a:normAutofit/>
          </a:bodyPr>
          <a:lstStyle/>
          <a:p>
            <a:r>
              <a:rPr lang="en-US" sz="2400" b="1" dirty="0" smtClean="0"/>
              <a:t>Equip </a:t>
            </a:r>
            <a:r>
              <a:rPr lang="en-US" sz="2400" b="1" dirty="0"/>
              <a:t>field practitioners </a:t>
            </a:r>
            <a:r>
              <a:rPr lang="en-US" sz="2400" b="1" dirty="0" smtClean="0"/>
              <a:t>with documentation and illustration of </a:t>
            </a:r>
            <a:r>
              <a:rPr lang="en-US" sz="2400" b="1" dirty="0"/>
              <a:t>TLS that have been </a:t>
            </a:r>
            <a:r>
              <a:rPr lang="en-US" sz="2400" b="1" dirty="0" smtClean="0"/>
              <a:t>implemented </a:t>
            </a:r>
            <a:r>
              <a:rPr lang="en-US" sz="2400" b="1" dirty="0"/>
              <a:t>in past </a:t>
            </a:r>
            <a:r>
              <a:rPr lang="en-US" sz="2400" b="1" dirty="0" smtClean="0"/>
              <a:t>emergencies </a:t>
            </a:r>
            <a:r>
              <a:rPr lang="en-US" sz="2400" dirty="0" smtClean="0"/>
              <a:t>(technical drawings, </a:t>
            </a:r>
            <a:r>
              <a:rPr lang="en-US" sz="2400" dirty="0" err="1" smtClean="0"/>
              <a:t>BoQ</a:t>
            </a:r>
            <a:r>
              <a:rPr lang="en-US" sz="2400" dirty="0" smtClean="0"/>
              <a:t>, photos, etc.)</a:t>
            </a:r>
          </a:p>
          <a:p>
            <a:endParaRPr lang="en-US" sz="2400" dirty="0" smtClean="0"/>
          </a:p>
          <a:p>
            <a:r>
              <a:rPr lang="en-US" sz="2400" b="1" dirty="0" smtClean="0"/>
              <a:t>Provide practical recommendations and design solutions disaster resilient construction</a:t>
            </a:r>
            <a:r>
              <a:rPr lang="en-US" sz="2400" dirty="0" smtClean="0"/>
              <a:t> (flood, earthquake, high winds)</a:t>
            </a:r>
          </a:p>
          <a:p>
            <a:endParaRPr lang="en-US" sz="2400" dirty="0" smtClean="0"/>
          </a:p>
          <a:p>
            <a:r>
              <a:rPr lang="en-US" sz="2400" b="1" dirty="0" smtClean="0"/>
              <a:t>Offer updates and lessons learned from last years case studies</a:t>
            </a:r>
          </a:p>
          <a:p>
            <a:endParaRPr lang="en-US" sz="2400" dirty="0" smtClean="0"/>
          </a:p>
          <a:p>
            <a:r>
              <a:rPr lang="en-US" sz="2400" b="1" dirty="0" smtClean="0"/>
              <a:t>Assist the process of </a:t>
            </a:r>
            <a:r>
              <a:rPr lang="en-GB" sz="2400" b="1" dirty="0" smtClean="0"/>
              <a:t>site planning/selection </a:t>
            </a:r>
            <a:r>
              <a:rPr lang="en-GB" sz="2400" dirty="0" smtClean="0"/>
              <a:t>(site and context specific )</a:t>
            </a:r>
          </a:p>
          <a:p>
            <a:endParaRPr lang="en-US" sz="2400" dirty="0" smtClean="0"/>
          </a:p>
          <a:p>
            <a:r>
              <a:rPr lang="en-US" sz="2400" b="1" dirty="0" smtClean="0"/>
              <a:t>Suggest improvements </a:t>
            </a:r>
            <a:r>
              <a:rPr lang="en-US" sz="2400" dirty="0" smtClean="0"/>
              <a:t>to the case studies to be considered in future implementations and illustrate challenges faced</a:t>
            </a:r>
          </a:p>
          <a:p>
            <a:endParaRPr lang="en-US" sz="2600" dirty="0" smtClean="0"/>
          </a:p>
          <a:p>
            <a:endParaRPr lang="en-US" sz="2600" dirty="0" smtClean="0"/>
          </a:p>
          <a:p>
            <a:endParaRPr lang="en-GB" sz="2600" dirty="0"/>
          </a:p>
          <a:p>
            <a:endParaRPr lang="en-US" sz="2600" dirty="0" smtClean="0"/>
          </a:p>
          <a:p>
            <a:endParaRPr lang="en-US" sz="2600" dirty="0" smtClean="0"/>
          </a:p>
          <a:p>
            <a:endParaRPr lang="en-GB" sz="2600" dirty="0"/>
          </a:p>
        </p:txBody>
      </p:sp>
      <p:cxnSp>
        <p:nvCxnSpPr>
          <p:cNvPr id="6" name="Straight Connector 5"/>
          <p:cNvCxnSpPr/>
          <p:nvPr/>
        </p:nvCxnSpPr>
        <p:spPr>
          <a:xfrm rot="10800000">
            <a:off x="0" y="6500834"/>
            <a:ext cx="9144000" cy="158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10800000">
            <a:off x="0" y="642918"/>
            <a:ext cx="9144000" cy="158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9" name="Rectangle 1"/>
          <p:cNvSpPr>
            <a:spLocks noChangeArrowheads="1"/>
          </p:cNvSpPr>
          <p:nvPr/>
        </p:nvSpPr>
        <p:spPr bwMode="auto">
          <a:xfrm>
            <a:off x="857224" y="6539235"/>
            <a:ext cx="828677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r" fontAlgn="base">
              <a:spcBef>
                <a:spcPct val="0"/>
              </a:spcBef>
              <a:spcAft>
                <a:spcPct val="0"/>
              </a:spcAft>
            </a:pPr>
            <a:r>
              <a:rPr kumimoji="0" lang="en-GB" sz="1200" b="0" i="0" u="none" strike="noStrike" cap="none" normalizeH="0" baseline="0" dirty="0" smtClean="0">
                <a:ln>
                  <a:noFill/>
                </a:ln>
                <a:solidFill>
                  <a:schemeClr val="tx1">
                    <a:lumMod val="85000"/>
                    <a:lumOff val="15000"/>
                  </a:schemeClr>
                </a:solidFill>
                <a:effectLst/>
                <a:latin typeface="Helvetica Neue Light"/>
                <a:ea typeface="MS Mincho" pitchFamily="49" charset="-128"/>
                <a:cs typeface="HelveticaNeue-Bold"/>
              </a:rPr>
              <a:t>Compendium of Transitional Learning Spaces 2012</a:t>
            </a:r>
            <a:r>
              <a:rPr lang="en-GB" sz="1200" dirty="0" smtClean="0">
                <a:solidFill>
                  <a:schemeClr val="tx1">
                    <a:lumMod val="85000"/>
                    <a:lumOff val="15000"/>
                  </a:schemeClr>
                </a:solidFill>
                <a:latin typeface="Helvetica Neue Light"/>
                <a:ea typeface="MS Mincho" pitchFamily="49" charset="-128"/>
                <a:cs typeface="HelveticaNeue-Bold"/>
              </a:rPr>
              <a:t>, planning and design </a:t>
            </a:r>
            <a:r>
              <a:rPr kumimoji="0" lang="en-GB" sz="1200" b="0" i="0" u="none" strike="noStrike" cap="none" normalizeH="0" baseline="0" dirty="0" smtClean="0">
                <a:ln>
                  <a:noFill/>
                </a:ln>
                <a:solidFill>
                  <a:schemeClr val="tx1">
                    <a:lumMod val="85000"/>
                    <a:lumOff val="15000"/>
                  </a:schemeClr>
                </a:solidFill>
                <a:effectLst/>
                <a:latin typeface="Helvetica Neue Light"/>
                <a:ea typeface="MS Mincho" pitchFamily="49" charset="-128"/>
                <a:cs typeface="HelveticaNeue-Bold"/>
              </a:rPr>
              <a:t>in emergencies</a:t>
            </a:r>
            <a:endParaRPr kumimoji="0" lang="en-GB" sz="1200" b="0" i="0" u="none" strike="noStrike" cap="none" normalizeH="0" baseline="0" dirty="0" smtClean="0">
              <a:ln>
                <a:noFill/>
              </a:ln>
              <a:solidFill>
                <a:schemeClr val="tx1">
                  <a:lumMod val="85000"/>
                  <a:lumOff val="15000"/>
                </a:schemeClr>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285784" y="6357958"/>
            <a:ext cx="9715568" cy="500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cxnSp>
        <p:nvCxnSpPr>
          <p:cNvPr id="7" name="Straight Connector 6"/>
          <p:cNvCxnSpPr/>
          <p:nvPr/>
        </p:nvCxnSpPr>
        <p:spPr>
          <a:xfrm rot="10800000">
            <a:off x="0" y="6500834"/>
            <a:ext cx="9144000" cy="158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000628" y="5019272"/>
            <a:ext cx="5572164" cy="369332"/>
          </a:xfrm>
          <a:prstGeom prst="rect">
            <a:avLst/>
          </a:prstGeom>
          <a:noFill/>
        </p:spPr>
        <p:txBody>
          <a:bodyPr wrap="square" rtlCol="0">
            <a:spAutoFit/>
          </a:bodyPr>
          <a:lstStyle/>
          <a:p>
            <a:r>
              <a:rPr lang="en-GB" b="1" dirty="0" smtClean="0">
                <a:solidFill>
                  <a:srgbClr val="00B0F0"/>
                </a:solidFill>
              </a:rPr>
              <a:t>Section	D</a:t>
            </a:r>
            <a:r>
              <a:rPr lang="en-GB" dirty="0" smtClean="0">
                <a:solidFill>
                  <a:srgbClr val="00B0F0"/>
                </a:solidFill>
              </a:rPr>
              <a:t>    </a:t>
            </a:r>
            <a:r>
              <a:rPr lang="en-GB" sz="1600" b="1" dirty="0" smtClean="0">
                <a:solidFill>
                  <a:srgbClr val="00B0F0"/>
                </a:solidFill>
              </a:rPr>
              <a:t>Innovative practices</a:t>
            </a:r>
            <a:endParaRPr lang="en-GB" sz="1600" b="1" dirty="0">
              <a:solidFill>
                <a:srgbClr val="00B0F0"/>
              </a:solidFill>
            </a:endParaRPr>
          </a:p>
        </p:txBody>
      </p:sp>
      <p:sp>
        <p:nvSpPr>
          <p:cNvPr id="12" name="TextBox 11"/>
          <p:cNvSpPr txBox="1"/>
          <p:nvPr/>
        </p:nvSpPr>
        <p:spPr>
          <a:xfrm>
            <a:off x="4929190" y="92304"/>
            <a:ext cx="5572164" cy="369332"/>
          </a:xfrm>
          <a:prstGeom prst="rect">
            <a:avLst/>
          </a:prstGeom>
          <a:noFill/>
        </p:spPr>
        <p:txBody>
          <a:bodyPr wrap="square" rtlCol="0">
            <a:spAutoFit/>
          </a:bodyPr>
          <a:lstStyle/>
          <a:p>
            <a:r>
              <a:rPr lang="en-GB" b="1" dirty="0" smtClean="0">
                <a:solidFill>
                  <a:srgbClr val="00B0F0"/>
                </a:solidFill>
              </a:rPr>
              <a:t>Section	C</a:t>
            </a:r>
            <a:r>
              <a:rPr lang="en-GB" dirty="0" smtClean="0">
                <a:solidFill>
                  <a:srgbClr val="00B0F0"/>
                </a:solidFill>
              </a:rPr>
              <a:t>   </a:t>
            </a:r>
            <a:r>
              <a:rPr lang="en-GB" sz="1600" b="1" dirty="0" smtClean="0">
                <a:solidFill>
                  <a:srgbClr val="00B0F0"/>
                </a:solidFill>
              </a:rPr>
              <a:t>Case studies</a:t>
            </a:r>
            <a:endParaRPr lang="en-GB" sz="1600" b="1" dirty="0">
              <a:solidFill>
                <a:srgbClr val="00B0F0"/>
              </a:solidFill>
            </a:endParaRPr>
          </a:p>
        </p:txBody>
      </p:sp>
      <p:sp>
        <p:nvSpPr>
          <p:cNvPr id="13" name="TextBox 12"/>
          <p:cNvSpPr txBox="1"/>
          <p:nvPr/>
        </p:nvSpPr>
        <p:spPr>
          <a:xfrm>
            <a:off x="571472" y="401489"/>
            <a:ext cx="4000528" cy="3970318"/>
          </a:xfrm>
          <a:prstGeom prst="rect">
            <a:avLst/>
          </a:prstGeom>
          <a:solidFill>
            <a:schemeClr val="bg1"/>
          </a:solidFill>
        </p:spPr>
        <p:txBody>
          <a:bodyPr wrap="square" rtlCol="0">
            <a:spAutoFit/>
          </a:bodyPr>
          <a:lstStyle/>
          <a:p>
            <a:r>
              <a:rPr lang="en-GB" sz="1400" b="1" dirty="0" smtClean="0"/>
              <a:t>A.1</a:t>
            </a:r>
            <a:r>
              <a:rPr lang="en-GB" sz="1400" dirty="0" smtClean="0"/>
              <a:t>	CFS Principles (TLS 2011)</a:t>
            </a:r>
          </a:p>
          <a:p>
            <a:r>
              <a:rPr lang="en-GB" sz="1400" b="1" dirty="0" smtClean="0"/>
              <a:t>A.2</a:t>
            </a:r>
            <a:r>
              <a:rPr lang="en-GB" sz="1400" dirty="0" smtClean="0"/>
              <a:t>	ECD (e.g.: Haiti, DRC)</a:t>
            </a:r>
          </a:p>
          <a:p>
            <a:r>
              <a:rPr lang="en-GB" sz="1400" b="1" dirty="0" smtClean="0"/>
              <a:t>A.3</a:t>
            </a:r>
            <a:r>
              <a:rPr lang="en-GB" sz="1400" dirty="0" smtClean="0"/>
              <a:t>	Child-friendly spaces (e.g.: Ethiopia)</a:t>
            </a:r>
          </a:p>
          <a:p>
            <a:r>
              <a:rPr lang="en-GB" sz="1400" b="1" dirty="0" smtClean="0"/>
              <a:t>A.4</a:t>
            </a:r>
            <a:r>
              <a:rPr lang="en-GB" sz="1400" dirty="0" smtClean="0"/>
              <a:t>	Transitional schools (TLS 2011)</a:t>
            </a:r>
          </a:p>
          <a:p>
            <a:r>
              <a:rPr lang="en-GB" sz="1400" b="1" dirty="0" smtClean="0"/>
              <a:t>A.5</a:t>
            </a:r>
            <a:r>
              <a:rPr lang="en-GB" sz="1400" dirty="0" smtClean="0"/>
              <a:t>	How to plan ‘child-friendly school’ in 	emergencies- Jordan - a case study</a:t>
            </a:r>
          </a:p>
          <a:p>
            <a:endParaRPr lang="en-GB" sz="1400" dirty="0" smtClean="0"/>
          </a:p>
          <a:p>
            <a:endParaRPr lang="en-GB" sz="1400" dirty="0" smtClean="0"/>
          </a:p>
          <a:p>
            <a:endParaRPr lang="en-GB" sz="1400" dirty="0" smtClean="0"/>
          </a:p>
          <a:p>
            <a:endParaRPr lang="en-GB" sz="1400" dirty="0" smtClean="0"/>
          </a:p>
          <a:p>
            <a:endParaRPr lang="en-GB" sz="1600" dirty="0" smtClean="0"/>
          </a:p>
          <a:p>
            <a:endParaRPr lang="en-GB" sz="1600" dirty="0" smtClean="0"/>
          </a:p>
          <a:p>
            <a:endParaRPr lang="en-GB" sz="1600" dirty="0" smtClean="0"/>
          </a:p>
          <a:p>
            <a:endParaRPr lang="en-GB" sz="1600" dirty="0" smtClean="0"/>
          </a:p>
          <a:p>
            <a:endParaRPr lang="en-GB" sz="1600" dirty="0" smtClean="0"/>
          </a:p>
          <a:p>
            <a:endParaRPr lang="en-GB" sz="1600" dirty="0" smtClean="0"/>
          </a:p>
          <a:p>
            <a:endParaRPr lang="en-GB" sz="1600" dirty="0"/>
          </a:p>
        </p:txBody>
      </p:sp>
      <p:sp>
        <p:nvSpPr>
          <p:cNvPr id="14" name="TextBox 13"/>
          <p:cNvSpPr txBox="1"/>
          <p:nvPr/>
        </p:nvSpPr>
        <p:spPr>
          <a:xfrm>
            <a:off x="0" y="1806816"/>
            <a:ext cx="5572164" cy="369332"/>
          </a:xfrm>
          <a:prstGeom prst="rect">
            <a:avLst/>
          </a:prstGeom>
          <a:noFill/>
        </p:spPr>
        <p:txBody>
          <a:bodyPr wrap="square" rtlCol="0">
            <a:spAutoFit/>
          </a:bodyPr>
          <a:lstStyle/>
          <a:p>
            <a:r>
              <a:rPr lang="en-GB" b="1" dirty="0" smtClean="0">
                <a:solidFill>
                  <a:srgbClr val="00B0F0"/>
                </a:solidFill>
              </a:rPr>
              <a:t>Section	B</a:t>
            </a:r>
            <a:r>
              <a:rPr lang="en-GB" dirty="0" smtClean="0">
                <a:solidFill>
                  <a:srgbClr val="00B0F0"/>
                </a:solidFill>
              </a:rPr>
              <a:t>    </a:t>
            </a:r>
            <a:r>
              <a:rPr lang="en-US" sz="1600" b="1" dirty="0" smtClean="0">
                <a:solidFill>
                  <a:srgbClr val="00B0F0"/>
                </a:solidFill>
              </a:rPr>
              <a:t>DRR and Preparedness</a:t>
            </a:r>
            <a:endParaRPr lang="en-GB" sz="1600" b="1" dirty="0">
              <a:solidFill>
                <a:srgbClr val="00B0F0"/>
              </a:solidFill>
            </a:endParaRPr>
          </a:p>
        </p:txBody>
      </p:sp>
      <p:sp>
        <p:nvSpPr>
          <p:cNvPr id="17" name="TextBox 16"/>
          <p:cNvSpPr txBox="1"/>
          <p:nvPr/>
        </p:nvSpPr>
        <p:spPr>
          <a:xfrm>
            <a:off x="0" y="115737"/>
            <a:ext cx="5572164" cy="369332"/>
          </a:xfrm>
          <a:prstGeom prst="rect">
            <a:avLst/>
          </a:prstGeom>
          <a:noFill/>
        </p:spPr>
        <p:txBody>
          <a:bodyPr wrap="square" rtlCol="0">
            <a:spAutoFit/>
          </a:bodyPr>
          <a:lstStyle/>
          <a:p>
            <a:r>
              <a:rPr lang="en-GB" b="1" dirty="0" smtClean="0">
                <a:solidFill>
                  <a:srgbClr val="00B0F0"/>
                </a:solidFill>
              </a:rPr>
              <a:t>Section	A</a:t>
            </a:r>
            <a:r>
              <a:rPr lang="en-GB" dirty="0" smtClean="0">
                <a:solidFill>
                  <a:srgbClr val="00B0F0"/>
                </a:solidFill>
              </a:rPr>
              <a:t>   </a:t>
            </a:r>
            <a:r>
              <a:rPr lang="en-GB" sz="1600" b="1" dirty="0" smtClean="0">
                <a:solidFill>
                  <a:srgbClr val="00B0F0"/>
                </a:solidFill>
              </a:rPr>
              <a:t>Typology of child-friendly spaces</a:t>
            </a:r>
            <a:endParaRPr lang="en-GB" sz="1600" b="1" dirty="0">
              <a:solidFill>
                <a:srgbClr val="00B0F0"/>
              </a:solidFill>
            </a:endParaRPr>
          </a:p>
        </p:txBody>
      </p:sp>
      <p:sp>
        <p:nvSpPr>
          <p:cNvPr id="11" name="TextBox 10"/>
          <p:cNvSpPr txBox="1"/>
          <p:nvPr/>
        </p:nvSpPr>
        <p:spPr>
          <a:xfrm>
            <a:off x="5572132" y="378057"/>
            <a:ext cx="4000528" cy="8002191"/>
          </a:xfrm>
          <a:prstGeom prst="rect">
            <a:avLst/>
          </a:prstGeom>
          <a:noFill/>
        </p:spPr>
        <p:txBody>
          <a:bodyPr wrap="square" rtlCol="0">
            <a:spAutoFit/>
          </a:bodyPr>
          <a:lstStyle/>
          <a:p>
            <a:r>
              <a:rPr lang="en-GB" sz="1600" b="1" u="sng" dirty="0" smtClean="0"/>
              <a:t>C.1</a:t>
            </a:r>
            <a:r>
              <a:rPr lang="en-GB" sz="1600" u="sng" dirty="0" smtClean="0"/>
              <a:t>	Earthquake</a:t>
            </a:r>
          </a:p>
          <a:p>
            <a:r>
              <a:rPr lang="en-GB" sz="1400" dirty="0" smtClean="0"/>
              <a:t>	CRS- Pakistan</a:t>
            </a:r>
          </a:p>
          <a:p>
            <a:r>
              <a:rPr lang="en-GB" sz="1400" dirty="0" smtClean="0"/>
              <a:t>	FINN Church- Haiti</a:t>
            </a:r>
          </a:p>
          <a:p>
            <a:r>
              <a:rPr lang="en-GB" sz="1400" dirty="0" smtClean="0"/>
              <a:t>	SAVE - Haiti – ECD (retrofit)</a:t>
            </a:r>
          </a:p>
          <a:p>
            <a:r>
              <a:rPr lang="en-GB" sz="1400" dirty="0" smtClean="0"/>
              <a:t>	 Iran</a:t>
            </a:r>
          </a:p>
          <a:p>
            <a:r>
              <a:rPr lang="en-GB" sz="1400" dirty="0" smtClean="0"/>
              <a:t>	UNICEF- Haiti –</a:t>
            </a:r>
            <a:r>
              <a:rPr lang="en-GB" sz="1400" b="1" dirty="0" smtClean="0"/>
              <a:t>Update</a:t>
            </a:r>
            <a:endParaRPr lang="en-GB" sz="1400" dirty="0" smtClean="0"/>
          </a:p>
          <a:p>
            <a:r>
              <a:rPr lang="en-GB" sz="1400" b="1" dirty="0" smtClean="0"/>
              <a:t>	</a:t>
            </a:r>
            <a:r>
              <a:rPr lang="en-GB" sz="1400" dirty="0" smtClean="0"/>
              <a:t>SAVE- Haiti –</a:t>
            </a:r>
            <a:r>
              <a:rPr lang="en-GB" sz="1400" b="1" dirty="0" smtClean="0"/>
              <a:t>Update</a:t>
            </a:r>
          </a:p>
          <a:p>
            <a:endParaRPr lang="en-GB" sz="1400" b="1" dirty="0" smtClean="0"/>
          </a:p>
          <a:p>
            <a:r>
              <a:rPr lang="en-GB" sz="1600" b="1" u="sng" dirty="0" smtClean="0"/>
              <a:t>C.2</a:t>
            </a:r>
            <a:r>
              <a:rPr lang="en-GB" sz="1600" u="sng" dirty="0" smtClean="0"/>
              <a:t>	Flooding</a:t>
            </a:r>
          </a:p>
          <a:p>
            <a:r>
              <a:rPr lang="en-GB" sz="1400" dirty="0" smtClean="0"/>
              <a:t>	 SAVE - Pakistan</a:t>
            </a:r>
          </a:p>
          <a:p>
            <a:r>
              <a:rPr lang="en-GB" sz="1400" dirty="0" smtClean="0"/>
              <a:t>	UNICEF- Pakistan - </a:t>
            </a:r>
            <a:r>
              <a:rPr lang="en-GB" sz="1400" b="1" dirty="0" smtClean="0"/>
              <a:t>Update</a:t>
            </a:r>
            <a:r>
              <a:rPr lang="en-GB" sz="1400" dirty="0" smtClean="0"/>
              <a:t>	</a:t>
            </a:r>
          </a:p>
          <a:p>
            <a:r>
              <a:rPr lang="en-GB" sz="1400" dirty="0" smtClean="0"/>
              <a:t>	UNICEF- Philippines</a:t>
            </a:r>
          </a:p>
          <a:p>
            <a:r>
              <a:rPr lang="en-GB" sz="1600" b="1" u="sng" dirty="0" smtClean="0"/>
              <a:t>C.3</a:t>
            </a:r>
            <a:r>
              <a:rPr lang="en-GB" sz="1600" u="sng" dirty="0" smtClean="0"/>
              <a:t>	High winds</a:t>
            </a:r>
          </a:p>
          <a:p>
            <a:endParaRPr lang="en-GB" sz="1600" dirty="0" smtClean="0"/>
          </a:p>
          <a:p>
            <a:r>
              <a:rPr lang="en-GB" sz="1600" b="1" u="sng" dirty="0" smtClean="0"/>
              <a:t>C.4</a:t>
            </a:r>
            <a:r>
              <a:rPr lang="en-GB" sz="1600" u="sng" dirty="0" smtClean="0"/>
              <a:t>	IDP/refugee camps</a:t>
            </a:r>
          </a:p>
          <a:p>
            <a:r>
              <a:rPr lang="en-GB" sz="1400" dirty="0" smtClean="0"/>
              <a:t>	SAVE- Ethiopia</a:t>
            </a:r>
          </a:p>
          <a:p>
            <a:r>
              <a:rPr lang="en-GB" sz="1400" dirty="0" smtClean="0"/>
              <a:t>	Plan international - South Sudan</a:t>
            </a:r>
          </a:p>
          <a:p>
            <a:r>
              <a:rPr lang="en-GB" sz="1400" dirty="0" smtClean="0"/>
              <a:t>	Plan international – Sudan, Darfur</a:t>
            </a:r>
          </a:p>
          <a:p>
            <a:r>
              <a:rPr lang="en-GB" sz="1400" dirty="0" smtClean="0"/>
              <a:t>	UNICEF- DRC- ECD </a:t>
            </a:r>
          </a:p>
          <a:p>
            <a:r>
              <a:rPr lang="en-GB" sz="1400" dirty="0" smtClean="0"/>
              <a:t>	UNHCR- Rwanda </a:t>
            </a:r>
          </a:p>
          <a:p>
            <a:r>
              <a:rPr lang="en-GB" sz="1400" dirty="0" smtClean="0"/>
              <a:t>	NRC – Somalia – </a:t>
            </a:r>
            <a:r>
              <a:rPr lang="en-GB" sz="1400" b="1" dirty="0" smtClean="0"/>
              <a:t>Update</a:t>
            </a:r>
            <a:endParaRPr lang="en-GB" sz="1400" dirty="0" smtClean="0"/>
          </a:p>
          <a:p>
            <a:r>
              <a:rPr lang="en-GB" sz="1400" dirty="0" smtClean="0"/>
              <a:t>	 </a:t>
            </a:r>
          </a:p>
          <a:p>
            <a:endParaRPr lang="en-GB" sz="1400" dirty="0" smtClean="0"/>
          </a:p>
          <a:p>
            <a:r>
              <a:rPr lang="en-GB" sz="1400" b="1" dirty="0" smtClean="0"/>
              <a:t>	</a:t>
            </a:r>
            <a:endParaRPr lang="en-GB" sz="1400" dirty="0" smtClean="0"/>
          </a:p>
          <a:p>
            <a:endParaRPr lang="en-GB" sz="1400" dirty="0" smtClean="0"/>
          </a:p>
          <a:p>
            <a:endParaRPr lang="en-GB" sz="1400" dirty="0" smtClean="0"/>
          </a:p>
          <a:p>
            <a:endParaRPr lang="en-GB" sz="1400" dirty="0" smtClean="0"/>
          </a:p>
          <a:p>
            <a:endParaRPr lang="en-GB" sz="1400" dirty="0" smtClean="0"/>
          </a:p>
          <a:p>
            <a:endParaRPr lang="en-GB" sz="1600" dirty="0" smtClean="0"/>
          </a:p>
          <a:p>
            <a:endParaRPr lang="en-GB" sz="1600" dirty="0" smtClean="0"/>
          </a:p>
          <a:p>
            <a:endParaRPr lang="en-GB" sz="1600" dirty="0" smtClean="0"/>
          </a:p>
          <a:p>
            <a:endParaRPr lang="en-GB" sz="1600" dirty="0" smtClean="0"/>
          </a:p>
          <a:p>
            <a:endParaRPr lang="en-GB" sz="1600" dirty="0" smtClean="0"/>
          </a:p>
          <a:p>
            <a:endParaRPr lang="en-GB" sz="1600" dirty="0" smtClean="0"/>
          </a:p>
          <a:p>
            <a:endParaRPr lang="en-GB" sz="1600" dirty="0"/>
          </a:p>
        </p:txBody>
      </p:sp>
      <p:sp>
        <p:nvSpPr>
          <p:cNvPr id="16" name="TextBox 15"/>
          <p:cNvSpPr txBox="1"/>
          <p:nvPr/>
        </p:nvSpPr>
        <p:spPr>
          <a:xfrm>
            <a:off x="5286380" y="5072074"/>
            <a:ext cx="3621597" cy="1569660"/>
          </a:xfrm>
          <a:prstGeom prst="rect">
            <a:avLst/>
          </a:prstGeom>
          <a:noFill/>
          <a:effectLst>
            <a:outerShdw blurRad="50800" dist="50800" dir="5400000" algn="ctr" rotWithShape="0">
              <a:srgbClr val="000000">
                <a:alpha val="87000"/>
              </a:srgbClr>
            </a:outerShdw>
          </a:effectLst>
        </p:spPr>
        <p:txBody>
          <a:bodyPr wrap="square" rtlCol="0">
            <a:spAutoFit/>
          </a:bodyPr>
          <a:lstStyle/>
          <a:p>
            <a:r>
              <a:rPr lang="en-GB" sz="9600" b="1" dirty="0" smtClean="0">
                <a:solidFill>
                  <a:schemeClr val="bg1">
                    <a:lumMod val="85000"/>
                  </a:schemeClr>
                </a:solidFill>
              </a:rPr>
              <a:t>DRAFT</a:t>
            </a:r>
            <a:endParaRPr lang="en-GB" sz="9600" b="1" dirty="0">
              <a:solidFill>
                <a:schemeClr val="bg1">
                  <a:lumMod val="85000"/>
                </a:schemeClr>
              </a:solidFill>
            </a:endParaRPr>
          </a:p>
        </p:txBody>
      </p:sp>
      <p:sp>
        <p:nvSpPr>
          <p:cNvPr id="18" name="TextBox 17"/>
          <p:cNvSpPr txBox="1"/>
          <p:nvPr/>
        </p:nvSpPr>
        <p:spPr>
          <a:xfrm>
            <a:off x="571472" y="2143116"/>
            <a:ext cx="6715172" cy="8340745"/>
          </a:xfrm>
          <a:prstGeom prst="rect">
            <a:avLst/>
          </a:prstGeom>
          <a:noFill/>
        </p:spPr>
        <p:txBody>
          <a:bodyPr wrap="square" rtlCol="0">
            <a:spAutoFit/>
          </a:bodyPr>
          <a:lstStyle/>
          <a:p>
            <a:r>
              <a:rPr lang="en-GB" sz="1600" b="1" u="sng" dirty="0" smtClean="0"/>
              <a:t>B.1	Environmental factors</a:t>
            </a:r>
          </a:p>
          <a:p>
            <a:r>
              <a:rPr lang="en-GB" sz="1400" dirty="0" smtClean="0"/>
              <a:t>B.1.1	What to consider when choosing a site for TLS?</a:t>
            </a:r>
          </a:p>
          <a:p>
            <a:r>
              <a:rPr lang="en-GB" sz="1400" dirty="0" smtClean="0"/>
              <a:t>B 1.2	How to choose a site for TLS ?</a:t>
            </a:r>
          </a:p>
          <a:p>
            <a:r>
              <a:rPr lang="en-GB" sz="1400" dirty="0" smtClean="0"/>
              <a:t>B 1.3	What to consider when planning TLS on a </a:t>
            </a:r>
          </a:p>
          <a:p>
            <a:r>
              <a:rPr lang="en-GB" sz="1400" dirty="0" smtClean="0"/>
              <a:t>	specific site?</a:t>
            </a:r>
          </a:p>
          <a:p>
            <a:r>
              <a:rPr lang="en-GB" sz="1600" b="1" u="sng" dirty="0" smtClean="0"/>
              <a:t>B.2</a:t>
            </a:r>
            <a:r>
              <a:rPr lang="en-GB" sz="1600" u="sng" dirty="0" smtClean="0"/>
              <a:t>	</a:t>
            </a:r>
            <a:r>
              <a:rPr lang="en-GB" sz="1600" b="1" u="sng" dirty="0" smtClean="0"/>
              <a:t>‘Hardware’</a:t>
            </a:r>
            <a:r>
              <a:rPr lang="en-GB" sz="1600" u="sng" dirty="0" smtClean="0"/>
              <a:t>- hazard resistant </a:t>
            </a:r>
          </a:p>
          <a:p>
            <a:r>
              <a:rPr lang="en-GB" sz="1600" dirty="0" smtClean="0"/>
              <a:t>	</a:t>
            </a:r>
            <a:r>
              <a:rPr lang="en-GB" sz="1600" u="sng" dirty="0" smtClean="0"/>
              <a:t>construction techniques</a:t>
            </a:r>
          </a:p>
          <a:p>
            <a:r>
              <a:rPr lang="en-GB" sz="1400" dirty="0" smtClean="0"/>
              <a:t>B 2.1	Typology of building elements</a:t>
            </a:r>
          </a:p>
          <a:p>
            <a:r>
              <a:rPr lang="en-GB" sz="1400" dirty="0" smtClean="0"/>
              <a:t>B.2.2	Construction Materials</a:t>
            </a:r>
          </a:p>
          <a:p>
            <a:r>
              <a:rPr lang="en-GB" sz="1600" b="1" u="sng" dirty="0" smtClean="0"/>
              <a:t>B.3</a:t>
            </a:r>
            <a:r>
              <a:rPr lang="en-GB" sz="1600" u="sng" dirty="0" smtClean="0"/>
              <a:t>	</a:t>
            </a:r>
            <a:r>
              <a:rPr lang="en-GB" sz="1600" b="1" u="sng" dirty="0" smtClean="0"/>
              <a:t>‘Software’</a:t>
            </a:r>
            <a:r>
              <a:rPr lang="en-GB" sz="1600" u="sng" dirty="0" smtClean="0"/>
              <a:t>- Disaster risk reduction activities</a:t>
            </a:r>
          </a:p>
          <a:p>
            <a:r>
              <a:rPr lang="en-GB" sz="1400" dirty="0" smtClean="0"/>
              <a:t>B 3.1	Community participation/ PTA/ student groups</a:t>
            </a:r>
          </a:p>
          <a:p>
            <a:r>
              <a:rPr lang="en-GB" sz="1400" dirty="0" smtClean="0"/>
              <a:t>B 3.2	Issues of psycho-emotional impact on children</a:t>
            </a:r>
          </a:p>
          <a:p>
            <a:r>
              <a:rPr lang="en-GB" sz="1400" dirty="0" smtClean="0"/>
              <a:t>B 3.3	Emergency plans/ drills</a:t>
            </a:r>
          </a:p>
          <a:p>
            <a:r>
              <a:rPr lang="en-GB" sz="1400" dirty="0" smtClean="0"/>
              <a:t>B 3.3	Maintenance, Operations Manuals</a:t>
            </a:r>
          </a:p>
          <a:p>
            <a:r>
              <a:rPr lang="en-GB" sz="1400" dirty="0" smtClean="0"/>
              <a:t>B 3.4	DRR in curriculum</a:t>
            </a:r>
            <a:endParaRPr lang="en-GB" sz="1400" u="sng" dirty="0" smtClean="0"/>
          </a:p>
          <a:p>
            <a:r>
              <a:rPr lang="en-GB" sz="1600" b="1" u="sng" dirty="0" smtClean="0"/>
              <a:t>B.4	Disaster risk preparedness</a:t>
            </a:r>
          </a:p>
          <a:p>
            <a:r>
              <a:rPr lang="en-GB" sz="1400" dirty="0" smtClean="0"/>
              <a:t>B 4.1	What could assist in being prepared?</a:t>
            </a:r>
          </a:p>
          <a:p>
            <a:r>
              <a:rPr lang="en-GB" sz="1600" b="1" u="sng" dirty="0" smtClean="0"/>
              <a:t>B.5 	</a:t>
            </a:r>
            <a:r>
              <a:rPr lang="en-GB" sz="1600" b="1" i="1" u="sng" dirty="0" smtClean="0"/>
              <a:t>What if</a:t>
            </a:r>
            <a:r>
              <a:rPr lang="en-GB" sz="1600" b="1" u="sng" dirty="0" smtClean="0"/>
              <a:t>- Schools used as emergency shelters</a:t>
            </a:r>
          </a:p>
          <a:p>
            <a:endParaRPr lang="en-GB" sz="1400" dirty="0" smtClean="0"/>
          </a:p>
          <a:p>
            <a:endParaRPr lang="en-GB" sz="1400" u="sng" dirty="0" smtClean="0"/>
          </a:p>
          <a:p>
            <a:endParaRPr lang="en-GB" sz="1400" u="sng" dirty="0" smtClean="0"/>
          </a:p>
          <a:p>
            <a:endParaRPr lang="en-GB" sz="1400" dirty="0" smtClean="0"/>
          </a:p>
          <a:p>
            <a:endParaRPr lang="en-GB" sz="1400" dirty="0" smtClean="0"/>
          </a:p>
          <a:p>
            <a:endParaRPr lang="en-GB" sz="1400" dirty="0" smtClean="0"/>
          </a:p>
          <a:p>
            <a:r>
              <a:rPr lang="en-GB" sz="1400" dirty="0" smtClean="0"/>
              <a:t> </a:t>
            </a:r>
          </a:p>
          <a:p>
            <a:endParaRPr lang="en-GB" sz="1400" dirty="0" smtClean="0"/>
          </a:p>
          <a:p>
            <a:endParaRPr lang="en-GB" sz="1400" dirty="0" smtClean="0"/>
          </a:p>
          <a:p>
            <a:endParaRPr lang="en-GB" sz="1400" dirty="0" smtClean="0"/>
          </a:p>
          <a:p>
            <a:endParaRPr lang="en-GB" sz="1400" dirty="0" smtClean="0"/>
          </a:p>
          <a:p>
            <a:endParaRPr lang="en-GB" sz="1600" dirty="0" smtClean="0"/>
          </a:p>
          <a:p>
            <a:endParaRPr lang="en-GB" sz="1600" dirty="0" smtClean="0"/>
          </a:p>
          <a:p>
            <a:endParaRPr lang="en-GB" sz="1600" dirty="0" smtClean="0"/>
          </a:p>
          <a:p>
            <a:endParaRPr lang="en-GB" sz="1600" dirty="0" smtClean="0"/>
          </a:p>
          <a:p>
            <a:endParaRPr lang="en-GB" sz="1600" dirty="0" smtClean="0"/>
          </a:p>
          <a:p>
            <a:endParaRPr lang="en-GB" sz="1600" dirty="0" smtClean="0"/>
          </a:p>
          <a:p>
            <a:endParaRPr lang="en-GB" sz="1600" dirty="0"/>
          </a:p>
        </p:txBody>
      </p:sp>
      <p:sp>
        <p:nvSpPr>
          <p:cNvPr id="19" name="Rectangle 1"/>
          <p:cNvSpPr>
            <a:spLocks noChangeArrowheads="1"/>
          </p:cNvSpPr>
          <p:nvPr/>
        </p:nvSpPr>
        <p:spPr bwMode="auto">
          <a:xfrm>
            <a:off x="857224" y="6539235"/>
            <a:ext cx="828677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r" fontAlgn="base">
              <a:spcBef>
                <a:spcPct val="0"/>
              </a:spcBef>
              <a:spcAft>
                <a:spcPct val="0"/>
              </a:spcAft>
            </a:pPr>
            <a:r>
              <a:rPr kumimoji="0" lang="en-GB" sz="1200" b="0" i="0" u="none" strike="noStrike" cap="none" normalizeH="0" baseline="0" dirty="0" smtClean="0">
                <a:ln>
                  <a:noFill/>
                </a:ln>
                <a:solidFill>
                  <a:schemeClr val="tx1">
                    <a:lumMod val="85000"/>
                    <a:lumOff val="15000"/>
                  </a:schemeClr>
                </a:solidFill>
                <a:effectLst/>
                <a:latin typeface="Helvetica Neue Light"/>
                <a:ea typeface="MS Mincho" pitchFamily="49" charset="-128"/>
                <a:cs typeface="HelveticaNeue-Bold"/>
              </a:rPr>
              <a:t>Compendium of Transitional Learning Spaces 2012</a:t>
            </a:r>
            <a:r>
              <a:rPr lang="en-GB" sz="1200" dirty="0" smtClean="0">
                <a:solidFill>
                  <a:schemeClr val="tx1">
                    <a:lumMod val="85000"/>
                    <a:lumOff val="15000"/>
                  </a:schemeClr>
                </a:solidFill>
                <a:latin typeface="Helvetica Neue Light"/>
                <a:ea typeface="MS Mincho" pitchFamily="49" charset="-128"/>
                <a:cs typeface="HelveticaNeue-Bold"/>
              </a:rPr>
              <a:t>, planning and design </a:t>
            </a:r>
            <a:r>
              <a:rPr kumimoji="0" lang="en-GB" sz="1200" b="0" i="0" u="none" strike="noStrike" cap="none" normalizeH="0" baseline="0" dirty="0" smtClean="0">
                <a:ln>
                  <a:noFill/>
                </a:ln>
                <a:solidFill>
                  <a:schemeClr val="tx1">
                    <a:lumMod val="85000"/>
                    <a:lumOff val="15000"/>
                  </a:schemeClr>
                </a:solidFill>
                <a:effectLst/>
                <a:latin typeface="Helvetica Neue Light"/>
                <a:ea typeface="MS Mincho" pitchFamily="49" charset="-128"/>
                <a:cs typeface="HelveticaNeue-Bold"/>
              </a:rPr>
              <a:t>in emergencies</a:t>
            </a:r>
            <a:endParaRPr kumimoji="0" lang="en-GB" sz="1200" b="0" i="0" u="none" strike="noStrike" cap="none" normalizeH="0" baseline="0" dirty="0" smtClean="0">
              <a:ln>
                <a:noFill/>
              </a:ln>
              <a:solidFill>
                <a:schemeClr val="tx1">
                  <a:lumMod val="85000"/>
                  <a:lumOff val="15000"/>
                </a:schemeClr>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60" name="Object 4"/>
          <p:cNvGraphicFramePr>
            <a:graphicFrameLocks noChangeAspect="1"/>
          </p:cNvGraphicFramePr>
          <p:nvPr/>
        </p:nvGraphicFramePr>
        <p:xfrm>
          <a:off x="0" y="269629"/>
          <a:ext cx="9121221" cy="6445519"/>
        </p:xfrm>
        <a:graphic>
          <a:graphicData uri="http://schemas.openxmlformats.org/presentationml/2006/ole">
            <p:oleObj spid="_x0000_s19460" name="Acrobat Document" r:id="rId3" imgW="8019943" imgH="5667255" progId="AcroExch.Document.7">
              <p:embed/>
            </p:oleObj>
          </a:graphicData>
        </a:graphic>
      </p:graphicFrame>
      <p:sp>
        <p:nvSpPr>
          <p:cNvPr id="8" name="TextBox 7"/>
          <p:cNvSpPr txBox="1"/>
          <p:nvPr/>
        </p:nvSpPr>
        <p:spPr>
          <a:xfrm>
            <a:off x="2714612" y="-285776"/>
            <a:ext cx="3621597" cy="1569660"/>
          </a:xfrm>
          <a:prstGeom prst="rect">
            <a:avLst/>
          </a:prstGeom>
          <a:noFill/>
          <a:effectLst>
            <a:outerShdw blurRad="50800" dist="50800" dir="5400000" algn="ctr" rotWithShape="0">
              <a:srgbClr val="000000">
                <a:alpha val="49000"/>
              </a:srgbClr>
            </a:outerShdw>
          </a:effectLst>
        </p:spPr>
        <p:txBody>
          <a:bodyPr wrap="square" rtlCol="0">
            <a:spAutoFit/>
          </a:bodyPr>
          <a:lstStyle/>
          <a:p>
            <a:r>
              <a:rPr lang="en-GB" sz="9600" b="1" dirty="0" smtClean="0">
                <a:solidFill>
                  <a:schemeClr val="bg1">
                    <a:lumMod val="85000"/>
                  </a:schemeClr>
                </a:solidFill>
              </a:rPr>
              <a:t>DRAFT</a:t>
            </a:r>
            <a:endParaRPr lang="en-GB" sz="9600" b="1" dirty="0">
              <a:solidFill>
                <a:schemeClr val="bg1">
                  <a:lumMod val="85000"/>
                </a:schemeClr>
              </a:solidFill>
            </a:endParaRPr>
          </a:p>
        </p:txBody>
      </p:sp>
      <p:sp>
        <p:nvSpPr>
          <p:cNvPr id="11" name="Rectangle 10"/>
          <p:cNvSpPr/>
          <p:nvPr/>
        </p:nvSpPr>
        <p:spPr>
          <a:xfrm>
            <a:off x="-285784" y="5857892"/>
            <a:ext cx="964413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cxnSp>
        <p:nvCxnSpPr>
          <p:cNvPr id="7" name="Straight Connector 6"/>
          <p:cNvCxnSpPr/>
          <p:nvPr/>
        </p:nvCxnSpPr>
        <p:spPr>
          <a:xfrm rot="10800000">
            <a:off x="0" y="6500834"/>
            <a:ext cx="9144000" cy="158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6" name="Rectangle 1"/>
          <p:cNvSpPr>
            <a:spLocks noChangeArrowheads="1"/>
          </p:cNvSpPr>
          <p:nvPr/>
        </p:nvSpPr>
        <p:spPr bwMode="auto">
          <a:xfrm>
            <a:off x="857224" y="6539235"/>
            <a:ext cx="828677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r" fontAlgn="base">
              <a:spcBef>
                <a:spcPct val="0"/>
              </a:spcBef>
              <a:spcAft>
                <a:spcPct val="0"/>
              </a:spcAft>
            </a:pPr>
            <a:r>
              <a:rPr kumimoji="0" lang="en-GB" sz="1200" b="0" i="0" u="none" strike="noStrike" cap="none" normalizeH="0" baseline="0" dirty="0" smtClean="0">
                <a:ln>
                  <a:noFill/>
                </a:ln>
                <a:solidFill>
                  <a:schemeClr val="tx1">
                    <a:lumMod val="85000"/>
                    <a:lumOff val="15000"/>
                  </a:schemeClr>
                </a:solidFill>
                <a:effectLst/>
                <a:latin typeface="Helvetica Neue Light"/>
                <a:ea typeface="MS Mincho" pitchFamily="49" charset="-128"/>
                <a:cs typeface="HelveticaNeue-Bold"/>
              </a:rPr>
              <a:t>Compendium of Transitional Learning Spaces 2012</a:t>
            </a:r>
            <a:r>
              <a:rPr lang="en-GB" sz="1200" dirty="0" smtClean="0">
                <a:solidFill>
                  <a:schemeClr val="tx1">
                    <a:lumMod val="85000"/>
                    <a:lumOff val="15000"/>
                  </a:schemeClr>
                </a:solidFill>
                <a:latin typeface="Helvetica Neue Light"/>
                <a:ea typeface="MS Mincho" pitchFamily="49" charset="-128"/>
                <a:cs typeface="HelveticaNeue-Bold"/>
              </a:rPr>
              <a:t>, planning and design </a:t>
            </a:r>
            <a:r>
              <a:rPr kumimoji="0" lang="en-GB" sz="1200" b="0" i="0" u="none" strike="noStrike" cap="none" normalizeH="0" baseline="0" dirty="0" smtClean="0">
                <a:ln>
                  <a:noFill/>
                </a:ln>
                <a:solidFill>
                  <a:schemeClr val="tx1">
                    <a:lumMod val="85000"/>
                    <a:lumOff val="15000"/>
                  </a:schemeClr>
                </a:solidFill>
                <a:effectLst/>
                <a:latin typeface="Helvetica Neue Light"/>
                <a:ea typeface="MS Mincho" pitchFamily="49" charset="-128"/>
                <a:cs typeface="HelveticaNeue-Bold"/>
              </a:rPr>
              <a:t>in emergencies</a:t>
            </a:r>
            <a:endParaRPr kumimoji="0" lang="en-GB" sz="1200" b="0" i="0" u="none" strike="noStrike" cap="none" normalizeH="0" baseline="0" dirty="0" smtClean="0">
              <a:ln>
                <a:noFill/>
              </a:ln>
              <a:solidFill>
                <a:schemeClr val="tx1">
                  <a:lumMod val="85000"/>
                  <a:lumOff val="15000"/>
                </a:schemeClr>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5" name="Object 5"/>
          <p:cNvGraphicFramePr>
            <a:graphicFrameLocks noChangeAspect="1"/>
          </p:cNvGraphicFramePr>
          <p:nvPr/>
        </p:nvGraphicFramePr>
        <p:xfrm>
          <a:off x="0" y="0"/>
          <a:ext cx="9121221" cy="6445518"/>
        </p:xfrm>
        <a:graphic>
          <a:graphicData uri="http://schemas.openxmlformats.org/presentationml/2006/ole">
            <p:oleObj spid="_x0000_s20485" name="Acrobat Document" r:id="rId3" imgW="8019943" imgH="5667255" progId="AcroExch.Document.7">
              <p:embed/>
            </p:oleObj>
          </a:graphicData>
        </a:graphic>
      </p:graphicFrame>
      <p:cxnSp>
        <p:nvCxnSpPr>
          <p:cNvPr id="7" name="Straight Connector 6"/>
          <p:cNvCxnSpPr/>
          <p:nvPr/>
        </p:nvCxnSpPr>
        <p:spPr>
          <a:xfrm rot="10800000">
            <a:off x="0" y="6500834"/>
            <a:ext cx="9144000" cy="158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071670" y="-214338"/>
            <a:ext cx="3621597" cy="1569660"/>
          </a:xfrm>
          <a:prstGeom prst="rect">
            <a:avLst/>
          </a:prstGeom>
          <a:noFill/>
          <a:effectLst>
            <a:outerShdw blurRad="50800" dist="50800" dir="5400000" algn="ctr" rotWithShape="0">
              <a:srgbClr val="000000">
                <a:alpha val="49000"/>
              </a:srgbClr>
            </a:outerShdw>
          </a:effectLst>
        </p:spPr>
        <p:txBody>
          <a:bodyPr wrap="square" rtlCol="0">
            <a:spAutoFit/>
          </a:bodyPr>
          <a:lstStyle/>
          <a:p>
            <a:r>
              <a:rPr lang="en-GB" sz="9600" b="1" dirty="0" smtClean="0">
                <a:solidFill>
                  <a:schemeClr val="bg1">
                    <a:lumMod val="85000"/>
                  </a:schemeClr>
                </a:solidFill>
              </a:rPr>
              <a:t>DRAFT</a:t>
            </a:r>
            <a:endParaRPr lang="en-GB" sz="9600" b="1" dirty="0">
              <a:solidFill>
                <a:schemeClr val="bg1">
                  <a:lumMod val="85000"/>
                </a:schemeClr>
              </a:solidFill>
            </a:endParaRPr>
          </a:p>
        </p:txBody>
      </p:sp>
      <p:sp>
        <p:nvSpPr>
          <p:cNvPr id="8" name="TextBox 7"/>
          <p:cNvSpPr txBox="1"/>
          <p:nvPr/>
        </p:nvSpPr>
        <p:spPr>
          <a:xfrm>
            <a:off x="1214414" y="5429264"/>
            <a:ext cx="2000264" cy="369332"/>
          </a:xfrm>
          <a:prstGeom prst="rect">
            <a:avLst/>
          </a:prstGeom>
          <a:solidFill>
            <a:schemeClr val="bg1"/>
          </a:solidFill>
        </p:spPr>
        <p:txBody>
          <a:bodyPr wrap="square" rtlCol="0">
            <a:spAutoFit/>
          </a:bodyPr>
          <a:lstStyle/>
          <a:p>
            <a:r>
              <a:rPr lang="en-GB" b="1" dirty="0" smtClean="0">
                <a:solidFill>
                  <a:schemeClr val="bg1">
                    <a:lumMod val="50000"/>
                  </a:schemeClr>
                </a:solidFill>
                <a:latin typeface="Miso" pitchFamily="50" charset="0"/>
              </a:rPr>
              <a:t>2005/ Earthquake</a:t>
            </a:r>
            <a:endParaRPr lang="en-GB" b="1" dirty="0">
              <a:solidFill>
                <a:schemeClr val="bg1">
                  <a:lumMod val="50000"/>
                </a:schemeClr>
              </a:solidFill>
              <a:latin typeface="Miso" pitchFamily="50" charset="0"/>
            </a:endParaRPr>
          </a:p>
        </p:txBody>
      </p:sp>
      <p:sp>
        <p:nvSpPr>
          <p:cNvPr id="6" name="Rectangle 1"/>
          <p:cNvSpPr>
            <a:spLocks noChangeArrowheads="1"/>
          </p:cNvSpPr>
          <p:nvPr/>
        </p:nvSpPr>
        <p:spPr bwMode="auto">
          <a:xfrm>
            <a:off x="857224" y="6539235"/>
            <a:ext cx="828677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r" fontAlgn="base">
              <a:spcBef>
                <a:spcPct val="0"/>
              </a:spcBef>
              <a:spcAft>
                <a:spcPct val="0"/>
              </a:spcAft>
            </a:pPr>
            <a:r>
              <a:rPr kumimoji="0" lang="en-GB" sz="1200" b="0" i="0" u="none" strike="noStrike" cap="none" normalizeH="0" baseline="0" dirty="0" smtClean="0">
                <a:ln>
                  <a:noFill/>
                </a:ln>
                <a:solidFill>
                  <a:schemeClr val="tx1">
                    <a:lumMod val="85000"/>
                    <a:lumOff val="15000"/>
                  </a:schemeClr>
                </a:solidFill>
                <a:effectLst/>
                <a:latin typeface="Helvetica Neue Light"/>
                <a:ea typeface="MS Mincho" pitchFamily="49" charset="-128"/>
                <a:cs typeface="HelveticaNeue-Bold"/>
              </a:rPr>
              <a:t>Compendium of Transitional Learning Spaces 2012</a:t>
            </a:r>
            <a:r>
              <a:rPr lang="en-GB" sz="1200" dirty="0" smtClean="0">
                <a:solidFill>
                  <a:schemeClr val="tx1">
                    <a:lumMod val="85000"/>
                    <a:lumOff val="15000"/>
                  </a:schemeClr>
                </a:solidFill>
                <a:latin typeface="Helvetica Neue Light"/>
                <a:ea typeface="MS Mincho" pitchFamily="49" charset="-128"/>
                <a:cs typeface="HelveticaNeue-Bold"/>
              </a:rPr>
              <a:t>, planning and design </a:t>
            </a:r>
            <a:r>
              <a:rPr kumimoji="0" lang="en-GB" sz="1200" b="0" i="0" u="none" strike="noStrike" cap="none" normalizeH="0" baseline="0" dirty="0" smtClean="0">
                <a:ln>
                  <a:noFill/>
                </a:ln>
                <a:solidFill>
                  <a:schemeClr val="tx1">
                    <a:lumMod val="85000"/>
                    <a:lumOff val="15000"/>
                  </a:schemeClr>
                </a:solidFill>
                <a:effectLst/>
                <a:latin typeface="Helvetica Neue Light"/>
                <a:ea typeface="MS Mincho" pitchFamily="49" charset="-128"/>
                <a:cs typeface="HelveticaNeue-Bold"/>
              </a:rPr>
              <a:t>in emergencies</a:t>
            </a:r>
            <a:endParaRPr kumimoji="0" lang="en-GB" sz="1200" b="0" i="0" u="none" strike="noStrike" cap="none" normalizeH="0" baseline="0" dirty="0" smtClean="0">
              <a:ln>
                <a:noFill/>
              </a:ln>
              <a:solidFill>
                <a:schemeClr val="tx1">
                  <a:lumMod val="85000"/>
                  <a:lumOff val="15000"/>
                </a:schemeClr>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2843</TotalTime>
  <Words>527</Words>
  <Application>Microsoft Office PowerPoint</Application>
  <PresentationFormat>On-screen Show (4:3)</PresentationFormat>
  <Paragraphs>240</Paragraphs>
  <Slides>30</Slides>
  <Notes>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32" baseType="lpstr">
      <vt:lpstr>Office Theme</vt:lpstr>
      <vt:lpstr>Acrobat Document</vt:lpstr>
      <vt:lpstr>Shelter meeting 12b Geneva, 30.Oct. 2012  </vt:lpstr>
      <vt:lpstr>Slide 2</vt:lpstr>
      <vt:lpstr>Introduction</vt:lpstr>
      <vt:lpstr>Introduction</vt:lpstr>
      <vt:lpstr>TLS 2011</vt:lpstr>
      <vt:lpstr>Objective</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Shelter meeting</dc:title>
  <dc:creator>seki hirano</dc:creator>
  <cp:lastModifiedBy>Annika Grafweg</cp:lastModifiedBy>
  <cp:revision>143</cp:revision>
  <dcterms:created xsi:type="dcterms:W3CDTF">2011-10-24T05:49:05Z</dcterms:created>
  <dcterms:modified xsi:type="dcterms:W3CDTF">2012-10-30T11:17:17Z</dcterms:modified>
</cp:coreProperties>
</file>