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83" r:id="rId2"/>
    <p:sldId id="298" r:id="rId3"/>
    <p:sldId id="320" r:id="rId4"/>
    <p:sldId id="321" r:id="rId5"/>
    <p:sldId id="310" r:id="rId6"/>
    <p:sldId id="293" r:id="rId7"/>
    <p:sldId id="299" r:id="rId8"/>
    <p:sldId id="301" r:id="rId9"/>
    <p:sldId id="295" r:id="rId10"/>
    <p:sldId id="304" r:id="rId11"/>
    <p:sldId id="296" r:id="rId12"/>
    <p:sldId id="300" r:id="rId13"/>
    <p:sldId id="302" r:id="rId14"/>
    <p:sldId id="303" r:id="rId15"/>
    <p:sldId id="323" r:id="rId16"/>
    <p:sldId id="307" r:id="rId17"/>
    <p:sldId id="308" r:id="rId18"/>
    <p:sldId id="309" r:id="rId19"/>
    <p:sldId id="311" r:id="rId20"/>
    <p:sldId id="297" r:id="rId21"/>
    <p:sldId id="322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1818"/>
    <a:srgbClr val="CF1C21"/>
    <a:srgbClr val="8B4907"/>
    <a:srgbClr val="5C4F46"/>
    <a:srgbClr val="66584E"/>
    <a:srgbClr val="E8C7B0"/>
    <a:srgbClr val="F4D1B9"/>
    <a:srgbClr val="B9BFC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67" autoAdjust="0"/>
    <p:restoredTop sz="91833" autoAdjust="0"/>
  </p:normalViewPr>
  <p:slideViewPr>
    <p:cSldViewPr>
      <p:cViewPr>
        <p:scale>
          <a:sx n="70" d="100"/>
          <a:sy n="70" d="100"/>
        </p:scale>
        <p:origin x="-1200" y="-144"/>
      </p:cViewPr>
      <p:guideLst>
        <p:guide orient="horz" pos="408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814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2BFF4C5-4791-4B39-8979-1D06BBD5D429}" type="datetimeFigureOut">
              <a:rPr lang="en-GB"/>
              <a:pPr>
                <a:defRPr/>
              </a:pPr>
              <a:t>29/10/2012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59465A4-0310-4BB6-B9D7-477EB37DD7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88A36C8-E322-42F4-9CFD-32EECE24852B}" type="datetimeFigureOut">
              <a:rPr lang="en-GB"/>
              <a:pPr>
                <a:defRPr/>
              </a:pPr>
              <a:t>29/10/2012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01DE6C3-3B6E-4B19-A4F7-D1A012F06E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DE6C3-3B6E-4B19-A4F7-D1A012F06E93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DE6C3-3B6E-4B19-A4F7-D1A012F06E93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DE6C3-3B6E-4B19-A4F7-D1A012F06E93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DE6C3-3B6E-4B19-A4F7-D1A012F06E93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3038" indent="-173038" algn="just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s-CO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cs typeface="Arial" charset="0"/>
              </a:rPr>
              <a:t>Se empleo 5.800 tablas plásticas provenientes de </a:t>
            </a:r>
            <a:r>
              <a:rPr lang="es-CO" b="1" dirty="0" smtClean="0">
                <a:latin typeface="Century Gothic" pitchFamily="34" charset="0"/>
                <a:cs typeface="Arial" charset="0"/>
              </a:rPr>
              <a:t>250.000</a:t>
            </a:r>
            <a:r>
              <a:rPr lang="es-CO" dirty="0" smtClean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es-CO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cs typeface="Arial" charset="0"/>
              </a:rPr>
              <a:t>botellas PET 600 ML </a:t>
            </a:r>
          </a:p>
          <a:p>
            <a:pPr marL="173038" indent="-173038" algn="just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defRPr/>
            </a:pPr>
            <a:endParaRPr lang="es-CO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  <a:cs typeface="Arial" charset="0"/>
            </a:endParaRPr>
          </a:p>
          <a:p>
            <a:pPr marL="173038" indent="-173038" algn="just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s-CO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cs typeface="Arial" charset="0"/>
              </a:rPr>
              <a:t>Usar material reciclado permitió ahorrar </a:t>
            </a:r>
            <a:r>
              <a:rPr lang="es-CO" b="1" dirty="0" smtClean="0">
                <a:latin typeface="Century Gothic" pitchFamily="34" charset="0"/>
                <a:cs typeface="Arial" charset="0"/>
              </a:rPr>
              <a:t>2.800</a:t>
            </a:r>
            <a:r>
              <a:rPr lang="es-CO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cs typeface="Arial" charset="0"/>
              </a:rPr>
              <a:t> tablas de madera y evitar cortar </a:t>
            </a:r>
            <a:r>
              <a:rPr lang="es-CO" b="1" dirty="0" smtClean="0">
                <a:latin typeface="Century Gothic" pitchFamily="34" charset="0"/>
                <a:cs typeface="Arial" charset="0"/>
              </a:rPr>
              <a:t>15</a:t>
            </a:r>
            <a:r>
              <a:rPr lang="es-CO" dirty="0" smtClean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es-CO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cs typeface="Arial" charset="0"/>
              </a:rPr>
              <a:t>arboles nativos, los cuales duran cerca de 40 años para desarrollarse. </a:t>
            </a:r>
          </a:p>
          <a:p>
            <a:pPr marL="173038" indent="-173038" algn="just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defRPr/>
            </a:pPr>
            <a:endParaRPr lang="es-CO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  <a:cs typeface="Arial" charset="0"/>
            </a:endParaRPr>
          </a:p>
          <a:p>
            <a:pPr marL="173038" indent="-173038" algn="just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s-CO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cs typeface="Arial" charset="0"/>
              </a:rPr>
              <a:t>El plástico es un material con mayor durabilidad  y sostenibilidad. La ficha técnica estima 20 años con mantenimiento ocasional. La tabla de madera duraría tan solo 7 años. 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DE6C3-3B6E-4B19-A4F7-D1A012F06E93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DE6C3-3B6E-4B19-A4F7-D1A012F06E93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DE6C3-3B6E-4B19-A4F7-D1A012F06E93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DE6C3-3B6E-4B19-A4F7-D1A012F06E93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DE6C3-3B6E-4B19-A4F7-D1A012F06E93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DE6C3-3B6E-4B19-A4F7-D1A012F06E93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DE6C3-3B6E-4B19-A4F7-D1A012F06E93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DE6C3-3B6E-4B19-A4F7-D1A012F06E93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DE6C3-3B6E-4B19-A4F7-D1A012F06E93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DE6C3-3B6E-4B19-A4F7-D1A012F06E93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DE6C3-3B6E-4B19-A4F7-D1A012F06E93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DE6C3-3B6E-4B19-A4F7-D1A012F06E93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DE6C3-3B6E-4B19-A4F7-D1A012F06E93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DE6C3-3B6E-4B19-A4F7-D1A012F06E93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DE6C3-3B6E-4B19-A4F7-D1A012F06E93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DE6C3-3B6E-4B19-A4F7-D1A012F06E93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DE6C3-3B6E-4B19-A4F7-D1A012F06E93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sandra.durzo@ifrc.org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withou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52400" y="152400"/>
            <a:ext cx="8839200" cy="5753100"/>
          </a:xfrm>
          <a:prstGeom prst="rect">
            <a:avLst/>
          </a:prstGeom>
          <a:solidFill>
            <a:srgbClr val="66584E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1"/>
          <p:cNvGrpSpPr>
            <a:grpSpLocks/>
          </p:cNvGrpSpPr>
          <p:nvPr userDrawn="1"/>
        </p:nvGrpSpPr>
        <p:grpSpPr bwMode="auto">
          <a:xfrm>
            <a:off x="339725" y="339725"/>
            <a:ext cx="1260475" cy="1260475"/>
            <a:chOff x="228600" y="228600"/>
            <a:chExt cx="1260000" cy="1260000"/>
          </a:xfrm>
        </p:grpSpPr>
        <p:sp>
          <p:nvSpPr>
            <p:cNvPr id="6" name="Oval 5"/>
            <p:cNvSpPr/>
            <p:nvPr userDrawn="1"/>
          </p:nvSpPr>
          <p:spPr>
            <a:xfrm>
              <a:off x="228600" y="228600"/>
              <a:ext cx="1260000" cy="1260000"/>
            </a:xfrm>
            <a:prstGeom prst="ellipse">
              <a:avLst/>
            </a:prstGeom>
            <a:solidFill>
              <a:srgbClr val="CF1C21"/>
            </a:solidFill>
            <a:ln w="31750">
              <a:solidFill>
                <a:schemeClr val="bg1"/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TextBox 6"/>
            <p:cNvSpPr txBox="1"/>
            <p:nvPr userDrawn="1"/>
          </p:nvSpPr>
          <p:spPr>
            <a:xfrm>
              <a:off x="269859" y="723713"/>
              <a:ext cx="1144157" cy="32372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bg1"/>
                  </a:solidFill>
                </a:rPr>
                <a:t>Shelter Centre Meeting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819400"/>
            <a:ext cx="7239000" cy="647591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886200"/>
            <a:ext cx="723900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 b="1">
                <a:solidFill>
                  <a:srgbClr val="54181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828800" y="354013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828800" y="354013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676400"/>
            <a:ext cx="3352800" cy="4191000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959770" y="1676400"/>
            <a:ext cx="4724400" cy="4191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1828800" y="354013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28800" y="2895600"/>
            <a:ext cx="6858000" cy="2971800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828800" y="1631732"/>
            <a:ext cx="6858000" cy="1143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1828800" y="354013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1910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1910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828800" y="354013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399"/>
            <a:ext cx="4040188" cy="574675"/>
          </a:xfrm>
        </p:spPr>
        <p:txBody>
          <a:bodyPr anchor="ctr"/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51075"/>
            <a:ext cx="4040188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76399"/>
            <a:ext cx="4041775" cy="574675"/>
          </a:xfrm>
        </p:spPr>
        <p:txBody>
          <a:bodyPr anchor="ctr"/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51075"/>
            <a:ext cx="4041775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conta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 userDrawn="1"/>
        </p:nvGrpSpPr>
        <p:grpSpPr bwMode="auto">
          <a:xfrm>
            <a:off x="152400" y="152400"/>
            <a:ext cx="8839200" cy="6553200"/>
            <a:chOff x="152400" y="76200"/>
            <a:chExt cx="8839200" cy="6553200"/>
          </a:xfrm>
        </p:grpSpPr>
        <p:sp>
          <p:nvSpPr>
            <p:cNvPr id="3" name="Rectangle 2"/>
            <p:cNvSpPr/>
            <p:nvPr userDrawn="1"/>
          </p:nvSpPr>
          <p:spPr>
            <a:xfrm>
              <a:off x="152400" y="76200"/>
              <a:ext cx="8839200" cy="655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152400" y="76200"/>
              <a:ext cx="8839200" cy="5029200"/>
            </a:xfrm>
            <a:prstGeom prst="rect">
              <a:avLst/>
            </a:prstGeom>
            <a:solidFill>
              <a:srgbClr val="CF1C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457200" y="609600"/>
              <a:ext cx="4724400" cy="4206280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baseline="30000" dirty="0">
                  <a:solidFill>
                    <a:srgbClr val="E8C7B0"/>
                  </a:solidFill>
                </a:rPr>
                <a:t>FOR FURTHER INFORMATION ON PASSA, PLEASE CONTACT: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baseline="30000" dirty="0">
                <a:solidFill>
                  <a:schemeClr val="bg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baseline="30000" dirty="0">
                  <a:solidFill>
                    <a:srgbClr val="E8C7B0"/>
                  </a:solidFill>
                </a:rPr>
                <a:t>SHELTER &amp; SETTLEMENTS</a:t>
              </a:r>
              <a:r>
                <a:rPr lang="en-US" sz="2000" b="1" dirty="0">
                  <a:solidFill>
                    <a:srgbClr val="E8C7B0"/>
                  </a:solidFill>
                </a:rPr>
                <a:t> </a:t>
              </a:r>
              <a:r>
                <a:rPr lang="en-US" sz="2000" b="1" baseline="30000" dirty="0">
                  <a:solidFill>
                    <a:srgbClr val="E8C7B0"/>
                  </a:solidFill>
                </a:rPr>
                <a:t>DEPARTMENT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aseline="30000" dirty="0">
                  <a:solidFill>
                    <a:schemeClr val="bg1"/>
                  </a:solidFill>
                </a:rPr>
                <a:t>SANDRA D’URZO, senior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baseline="30000" dirty="0">
                  <a:solidFill>
                    <a:schemeClr val="bg1"/>
                  </a:solidFill>
                </a:rPr>
                <a:t>officer</a:t>
              </a:r>
              <a:br>
                <a:rPr lang="en-US" sz="2000" baseline="30000" dirty="0">
                  <a:solidFill>
                    <a:schemeClr val="bg1"/>
                  </a:solidFill>
                </a:rPr>
              </a:br>
              <a:r>
                <a:rPr lang="en-US" sz="2000" b="1" baseline="30000" dirty="0">
                  <a:solidFill>
                    <a:schemeClr val="bg1"/>
                  </a:solidFill>
                </a:rPr>
                <a:t>TEL. : +41 022 730 4681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baseline="30000" dirty="0">
                  <a:solidFill>
                    <a:schemeClr val="bg1"/>
                  </a:solidFill>
                </a:rPr>
                <a:t>EMAIL: </a:t>
              </a:r>
              <a:r>
                <a:rPr lang="en-US" sz="2000" b="1" baseline="30000" dirty="0">
                  <a:solidFill>
                    <a:schemeClr val="bg1"/>
                  </a:solidFill>
                  <a:hlinkClick r:id="rId2"/>
                </a:rPr>
                <a:t>sandra.durzo@ifrc.org</a:t>
              </a:r>
              <a:endParaRPr lang="en-US" sz="2000" b="1" baseline="30000" dirty="0">
                <a:solidFill>
                  <a:schemeClr val="bg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baseline="30000" dirty="0">
                <a:solidFill>
                  <a:schemeClr val="bg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baseline="30000" dirty="0">
                <a:solidFill>
                  <a:schemeClr val="bg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baseline="30000" dirty="0">
                <a:solidFill>
                  <a:schemeClr val="bg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baseline="30000" dirty="0">
                  <a:solidFill>
                    <a:srgbClr val="E8C7B0"/>
                  </a:solidFill>
                </a:rPr>
                <a:t>THIS PRESENTATION IS PUBLISHED BY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baseline="30000" dirty="0">
                  <a:solidFill>
                    <a:schemeClr val="bg1"/>
                  </a:solidFill>
                </a:rPr>
                <a:t>INTERNATIONAL FEDERATION OF </a:t>
              </a:r>
              <a:br>
                <a:rPr lang="en-US" sz="2000" b="1" baseline="30000" dirty="0">
                  <a:solidFill>
                    <a:schemeClr val="bg1"/>
                  </a:solidFill>
                </a:rPr>
              </a:br>
              <a:r>
                <a:rPr lang="en-US" sz="2000" b="1" baseline="30000" dirty="0">
                  <a:solidFill>
                    <a:schemeClr val="bg1"/>
                  </a:solidFill>
                </a:rPr>
                <a:t>RED CROSS AND RED CRESCENT SOCIETIES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baseline="30000" dirty="0">
                  <a:solidFill>
                    <a:schemeClr val="bg1"/>
                  </a:solidFill>
                </a:rPr>
                <a:t>P.O. BOX 372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baseline="30000" dirty="0">
                  <a:solidFill>
                    <a:schemeClr val="bg1"/>
                  </a:solidFill>
                </a:rPr>
                <a:t>CH-1211 GENEVA 19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baseline="30000" dirty="0">
                  <a:solidFill>
                    <a:schemeClr val="bg1"/>
                  </a:solidFill>
                </a:rPr>
                <a:t>SWITZERLAND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baseline="30000" dirty="0">
                <a:solidFill>
                  <a:schemeClr val="bg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baseline="30000" dirty="0">
                  <a:solidFill>
                    <a:schemeClr val="bg1"/>
                  </a:solidFill>
                </a:rPr>
                <a:t>TEL.: +41 22 730 42 22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baseline="30000" dirty="0">
                  <a:solidFill>
                    <a:schemeClr val="bg1"/>
                  </a:solidFill>
                </a:rPr>
                <a:t>FAX.: +41 22 733 03 95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15" descr="SLCM-icons logo-EN.jpg"/>
            <p:cNvPicPr>
              <a:picLocks noChangeAspect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5486400"/>
              <a:ext cx="1905000" cy="983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 descr="IFRC_logo_EN.jpg"/>
            <p:cNvPicPr>
              <a:picLocks noChangeAspect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15000" y="6096000"/>
              <a:ext cx="3157728" cy="295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828800" y="354013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4"/>
          <p:cNvGrpSpPr>
            <a:grpSpLocks/>
          </p:cNvGrpSpPr>
          <p:nvPr userDrawn="1"/>
        </p:nvGrpSpPr>
        <p:grpSpPr bwMode="auto">
          <a:xfrm>
            <a:off x="152400" y="5943600"/>
            <a:ext cx="8839200" cy="787400"/>
            <a:chOff x="152400" y="5918015"/>
            <a:chExt cx="8839200" cy="787585"/>
          </a:xfrm>
        </p:grpSpPr>
        <p:sp>
          <p:nvSpPr>
            <p:cNvPr id="9" name="Rectangle 8"/>
            <p:cNvSpPr/>
            <p:nvPr userDrawn="1"/>
          </p:nvSpPr>
          <p:spPr bwMode="auto">
            <a:xfrm>
              <a:off x="152400" y="5918015"/>
              <a:ext cx="8839200" cy="787585"/>
            </a:xfrm>
            <a:prstGeom prst="rect">
              <a:avLst/>
            </a:prstGeom>
            <a:solidFill>
              <a:srgbClr val="DB0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  <a:buFontTx/>
                <a:buChar char="•"/>
                <a:defRPr/>
              </a:pPr>
              <a:endParaRPr lang="en-US" sz="3200">
                <a:latin typeface="Arial" charset="0"/>
                <a:cs typeface="Arial" charset="0"/>
              </a:endParaRPr>
            </a:p>
          </p:txBody>
        </p:sp>
        <p:sp>
          <p:nvSpPr>
            <p:cNvPr id="10" name="TextBox 9"/>
            <p:cNvSpPr txBox="1"/>
            <p:nvPr userDrawn="1"/>
          </p:nvSpPr>
          <p:spPr bwMode="auto">
            <a:xfrm>
              <a:off x="304800" y="6106972"/>
              <a:ext cx="3124200" cy="36997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rgbClr val="551C15"/>
                  </a:solidFill>
                  <a:latin typeface="Arial Rounded MT Bold" pitchFamily="-110" charset="0"/>
                  <a:ea typeface="Arial Rounded MT Bold" pitchFamily="-110" charset="0"/>
                  <a:cs typeface="Arial Rounded MT Bold" pitchFamily="-110" charset="0"/>
                </a:rPr>
                <a:t>www.ifrc.org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Arial Rounded MT Bold" pitchFamily="-110" charset="0"/>
                  <a:ea typeface="Arial Rounded MT Bold" pitchFamily="-110" charset="0"/>
                  <a:cs typeface="Arial Rounded MT Bold" pitchFamily="-110" charset="0"/>
                </a:rPr>
                <a:t>Saving lives, changing minds.</a:t>
              </a:r>
              <a:endParaRPr lang="en-US" sz="1200">
                <a:solidFill>
                  <a:schemeClr val="bg1"/>
                </a:solidFill>
                <a:latin typeface="Arial Rounded MT Bold" pitchFamily="-110" charset="0"/>
                <a:ea typeface="Arial Rounded MT Bold" pitchFamily="-110" charset="0"/>
                <a:cs typeface="Arial Rounded MT Bold" pitchFamily="-110" charset="0"/>
              </a:endParaRPr>
            </a:p>
          </p:txBody>
        </p:sp>
        <p:pic>
          <p:nvPicPr>
            <p:cNvPr id="1034" name="Picture 14" descr="IFRC_logo_EN.gif"/>
            <p:cNvPicPr>
              <a:picLocks noChangeAspect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613869" y="6172201"/>
              <a:ext cx="3225331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828800" y="350838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(possible two lines)</a:t>
            </a:r>
            <a:endParaRPr lang="en-GB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28800" y="1676400"/>
            <a:ext cx="6858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grpSp>
        <p:nvGrpSpPr>
          <p:cNvPr id="1029" name="Group 16"/>
          <p:cNvGrpSpPr>
            <a:grpSpLocks/>
          </p:cNvGrpSpPr>
          <p:nvPr userDrawn="1"/>
        </p:nvGrpSpPr>
        <p:grpSpPr bwMode="auto">
          <a:xfrm>
            <a:off x="339725" y="339725"/>
            <a:ext cx="1260475" cy="1260475"/>
            <a:chOff x="228600" y="228600"/>
            <a:chExt cx="1260000" cy="1260000"/>
          </a:xfrm>
        </p:grpSpPr>
        <p:sp>
          <p:nvSpPr>
            <p:cNvPr id="18" name="Oval 17"/>
            <p:cNvSpPr/>
            <p:nvPr userDrawn="1"/>
          </p:nvSpPr>
          <p:spPr>
            <a:xfrm>
              <a:off x="228600" y="228600"/>
              <a:ext cx="1260000" cy="1260000"/>
            </a:xfrm>
            <a:prstGeom prst="ellipse">
              <a:avLst/>
            </a:prstGeom>
            <a:solidFill>
              <a:srgbClr val="CF1C21"/>
            </a:solidFill>
            <a:ln w="31750">
              <a:solidFill>
                <a:schemeClr val="bg1"/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TextBox 18"/>
            <p:cNvSpPr txBox="1"/>
            <p:nvPr userDrawn="1"/>
          </p:nvSpPr>
          <p:spPr>
            <a:xfrm>
              <a:off x="282555" y="650716"/>
              <a:ext cx="1144157" cy="630000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bg1"/>
                  </a:solidFill>
                </a:rPr>
                <a:t>Shelter Centre Meeting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794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 i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0850" indent="-177800" algn="l" rtl="0" eaLnBrk="0" fontAlgn="base" hangingPunct="0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27063" indent="-176213" algn="l" rtl="0" eaLnBrk="0" fontAlgn="base" hangingPunct="0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27063" indent="-176213" algn="l" rtl="0" eaLnBrk="0" fontAlgn="base" hangingPunct="0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627063" indent="-176213" algn="l" rtl="0" eaLnBrk="0" fontAlgn="base" hangingPunct="0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1752600" y="990600"/>
            <a:ext cx="7924800" cy="647700"/>
          </a:xfrm>
        </p:spPr>
        <p:txBody>
          <a:bodyPr/>
          <a:lstStyle/>
          <a:p>
            <a:pPr algn="l" eaLnBrk="1" hangingPunct="1"/>
            <a:r>
              <a:rPr lang="en-GB" sz="3200" dirty="0" smtClean="0"/>
              <a:t>Community </a:t>
            </a:r>
            <a:r>
              <a:rPr lang="en-GB" sz="3200" dirty="0" smtClean="0"/>
              <a:t>Resilience in Action 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1800" dirty="0" smtClean="0"/>
              <a:t>Supporting </a:t>
            </a:r>
            <a:r>
              <a:rPr lang="en-GB" sz="1800" dirty="0" smtClean="0"/>
              <a:t>people to cope with floods in </a:t>
            </a:r>
            <a:r>
              <a:rPr lang="en-GB" sz="1800" dirty="0" err="1" smtClean="0"/>
              <a:t>Choco</a:t>
            </a:r>
            <a:r>
              <a:rPr lang="en-GB" sz="1800" dirty="0" smtClean="0"/>
              <a:t>’  (Colombia) </a:t>
            </a:r>
          </a:p>
        </p:txBody>
      </p:sp>
      <p:sp>
        <p:nvSpPr>
          <p:cNvPr id="10243" name="Subtitle 2"/>
          <p:cNvSpPr>
            <a:spLocks noGrp="1"/>
          </p:cNvSpPr>
          <p:nvPr>
            <p:ph type="subTitle" idx="1"/>
          </p:nvPr>
        </p:nvSpPr>
        <p:spPr>
          <a:xfrm>
            <a:off x="0" y="4953000"/>
            <a:ext cx="8382000" cy="838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GB" sz="16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Sandra D’ </a:t>
            </a:r>
            <a:r>
              <a:rPr lang="en-GB" sz="1600" i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Urzo</a:t>
            </a:r>
            <a:r>
              <a:rPr lang="en-GB" sz="16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, senior officer , Shelter &amp; Settlements department, IFRC, Geneva</a:t>
            </a:r>
          </a:p>
          <a:p>
            <a:pPr eaLnBrk="1" hangingPunct="1">
              <a:defRPr/>
            </a:pPr>
            <a:r>
              <a:rPr lang="en-GB" sz="16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On behalf of Colombian Red Cross and Netherlands Red Cross</a:t>
            </a:r>
          </a:p>
          <a:p>
            <a:pPr eaLnBrk="1" hangingPunct="1">
              <a:defRPr/>
            </a:pPr>
            <a:r>
              <a:rPr lang="en-GB" sz="16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Shelter Centre Meeting,12b </a:t>
            </a:r>
          </a:p>
          <a:p>
            <a:pPr eaLnBrk="1" hangingPunct="1">
              <a:defRPr/>
            </a:pPr>
            <a:endParaRPr lang="en-GB" sz="2000" i="1" dirty="0" smtClean="0">
              <a:latin typeface="Arial" charset="0"/>
              <a:cs typeface="Arial" charset="0"/>
            </a:endParaRPr>
          </a:p>
        </p:txBody>
      </p:sp>
      <p:pic>
        <p:nvPicPr>
          <p:cNvPr id="10244" name="Picture 5" descr="DSCF794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209800"/>
            <a:ext cx="4343400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7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38"/>
            <a:ext cx="4608513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10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9138" y="20638"/>
            <a:ext cx="4608512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11 Imagen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88" y="3479800"/>
            <a:ext cx="2538413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12 Imagen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36825" y="3479800"/>
            <a:ext cx="2538413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14 Imagen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8513" y="3494088"/>
            <a:ext cx="4560887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561975" y="3076575"/>
            <a:ext cx="3454400" cy="3698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CO" dirty="0" smtClean="0">
                <a:solidFill>
                  <a:schemeClr val="bg1"/>
                </a:solidFill>
                <a:latin typeface="Century Gothic" pitchFamily="34" charset="0"/>
                <a:cs typeface="Andalus" pitchFamily="18" charset="-78"/>
              </a:rPr>
              <a:t>BEFORE THE PROJECT</a:t>
            </a:r>
            <a:endParaRPr lang="es-CO" dirty="0">
              <a:solidFill>
                <a:schemeClr val="bg1"/>
              </a:solidFill>
              <a:latin typeface="Century Gothic" pitchFamily="34" charset="0"/>
              <a:cs typeface="Andalus" pitchFamily="18" charset="-78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160963" y="3111500"/>
            <a:ext cx="3455987" cy="3683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CO" dirty="0" smtClean="0">
                <a:solidFill>
                  <a:schemeClr val="bg1"/>
                </a:solidFill>
                <a:latin typeface="Century Gothic" pitchFamily="34" charset="0"/>
                <a:cs typeface="Andalus" pitchFamily="18" charset="-78"/>
              </a:rPr>
              <a:t>FLOODS SEASON</a:t>
            </a:r>
            <a:endParaRPr lang="es-CO" dirty="0">
              <a:solidFill>
                <a:schemeClr val="bg1"/>
              </a:solidFill>
              <a:latin typeface="Century Gothic" pitchFamily="34" charset="0"/>
              <a:cs typeface="Andalus" pitchFamily="18" charset="-78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76263" y="6488113"/>
            <a:ext cx="3455987" cy="3698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CO" dirty="0" smtClean="0">
                <a:solidFill>
                  <a:schemeClr val="bg1"/>
                </a:solidFill>
                <a:latin typeface="Century Gothic" pitchFamily="34" charset="0"/>
                <a:cs typeface="Andalus" pitchFamily="18" charset="-78"/>
              </a:rPr>
              <a:t>FLOODS</a:t>
            </a:r>
            <a:endParaRPr lang="es-CO" dirty="0">
              <a:solidFill>
                <a:schemeClr val="bg1"/>
              </a:solidFill>
              <a:latin typeface="Century Gothic" pitchFamily="34" charset="0"/>
              <a:cs typeface="Andalus" pitchFamily="18" charset="-78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075238" y="6503988"/>
            <a:ext cx="3455987" cy="3683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CO" dirty="0" smtClean="0">
                <a:solidFill>
                  <a:schemeClr val="bg1"/>
                </a:solidFill>
                <a:latin typeface="Century Gothic" pitchFamily="34" charset="0"/>
                <a:cs typeface="Andalus" pitchFamily="18" charset="-78"/>
              </a:rPr>
              <a:t>AFTER THE PROJECT</a:t>
            </a:r>
            <a:endParaRPr lang="es-CO" dirty="0">
              <a:solidFill>
                <a:schemeClr val="bg1"/>
              </a:solidFill>
              <a:latin typeface="Century Gothic" pitchFamily="34" charset="0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SCF78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62000" y="1600200"/>
            <a:ext cx="3886200" cy="2185988"/>
          </a:xfrm>
          <a:prstGeom prst="rect">
            <a:avLst/>
          </a:prstGeom>
        </p:spPr>
      </p:pic>
      <p:pic>
        <p:nvPicPr>
          <p:cNvPr id="13" name="Picture 12" descr="DSCF79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3962400"/>
            <a:ext cx="3581400" cy="2014538"/>
          </a:xfrm>
          <a:prstGeom prst="rect">
            <a:avLst/>
          </a:prstGeom>
        </p:spPr>
      </p:pic>
      <p:pic>
        <p:nvPicPr>
          <p:cNvPr id="14" name="Picture 13" descr="DSCF79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3000" y="3962400"/>
            <a:ext cx="3962400" cy="2228850"/>
          </a:xfrm>
          <a:prstGeom prst="rect">
            <a:avLst/>
          </a:prstGeom>
        </p:spPr>
      </p:pic>
      <p:pic>
        <p:nvPicPr>
          <p:cNvPr id="15" name="Picture 14" descr="DSCF78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95600" y="295275"/>
            <a:ext cx="6248400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1 Imagen"/>
          <p:cNvPicPr>
            <a:picLocks noChangeAspect="1"/>
          </p:cNvPicPr>
          <p:nvPr/>
        </p:nvPicPr>
        <p:blipFill>
          <a:blip r:embed="rId3" cstate="print"/>
          <a:srcRect t="13979" b="17204"/>
          <a:stretch>
            <a:fillRect/>
          </a:stretch>
        </p:blipFill>
        <p:spPr bwMode="auto">
          <a:xfrm>
            <a:off x="0" y="0"/>
            <a:ext cx="9144000" cy="471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2 CuadroTexto"/>
          <p:cNvSpPr txBox="1">
            <a:spLocks noChangeArrowheads="1"/>
          </p:cNvSpPr>
          <p:nvPr/>
        </p:nvSpPr>
        <p:spPr bwMode="auto">
          <a:xfrm>
            <a:off x="0" y="4419600"/>
            <a:ext cx="9036050" cy="15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marL="285750" indent="-285750">
              <a:buClr>
                <a:srgbClr val="FF232B"/>
              </a:buClr>
              <a:buFont typeface="Arial" pitchFamily="34" charset="0"/>
              <a:buChar char="•"/>
            </a:pPr>
            <a:endParaRPr lang="en-US" sz="1600" dirty="0" smtClean="0">
              <a:latin typeface="Century Gothic" pitchFamily="34" charset="0"/>
            </a:endParaRPr>
          </a:p>
          <a:p>
            <a:pPr marL="285750" indent="-285750">
              <a:buClr>
                <a:srgbClr val="FF232B"/>
              </a:buClr>
              <a:buFont typeface="Arial" pitchFamily="34" charset="0"/>
              <a:buChar char="•"/>
            </a:pPr>
            <a:r>
              <a:rPr lang="en-US" sz="1600" dirty="0" smtClean="0">
                <a:latin typeface="Century Gothic" pitchFamily="34" charset="0"/>
              </a:rPr>
              <a:t>Construction </a:t>
            </a:r>
            <a:r>
              <a:rPr lang="en-US" sz="1600" dirty="0" smtClean="0">
                <a:latin typeface="Century Gothic" pitchFamily="34" charset="0"/>
              </a:rPr>
              <a:t>of </a:t>
            </a:r>
            <a:r>
              <a:rPr lang="en-US" sz="1600" dirty="0" smtClean="0">
                <a:latin typeface="Century Gothic" pitchFamily="34" charset="0"/>
              </a:rPr>
              <a:t>several footbridges (total length of 1km) elevated at </a:t>
            </a:r>
            <a:r>
              <a:rPr lang="en-US" sz="1600" dirty="0" smtClean="0">
                <a:latin typeface="Century Gothic" pitchFamily="34" charset="0"/>
              </a:rPr>
              <a:t>2.5 </a:t>
            </a:r>
            <a:r>
              <a:rPr lang="en-US" sz="1600" dirty="0" smtClean="0">
                <a:latin typeface="Century Gothic" pitchFamily="34" charset="0"/>
              </a:rPr>
              <a:t>m connecting </a:t>
            </a:r>
            <a:r>
              <a:rPr lang="en-US" sz="1600" dirty="0" smtClean="0">
                <a:latin typeface="Century Gothic" pitchFamily="34" charset="0"/>
              </a:rPr>
              <a:t>the main dock with most homes, schools, community building, and community garden square.</a:t>
            </a:r>
            <a:br>
              <a:rPr lang="en-US" sz="1600" dirty="0" smtClean="0">
                <a:latin typeface="Century Gothic" pitchFamily="34" charset="0"/>
              </a:rPr>
            </a:br>
            <a:r>
              <a:rPr lang="en-US" sz="1600" b="1" dirty="0" smtClean="0">
                <a:solidFill>
                  <a:srgbClr val="FF0000"/>
                </a:solidFill>
                <a:latin typeface="Century Gothic" pitchFamily="34" charset="0"/>
              </a:rPr>
              <a:t>KEY </a:t>
            </a:r>
            <a:r>
              <a:rPr lang="en-US" sz="1600" b="1" dirty="0" smtClean="0">
                <a:solidFill>
                  <a:srgbClr val="FF0000"/>
                </a:solidFill>
                <a:latin typeface="Century Gothic" pitchFamily="34" charset="0"/>
              </a:rPr>
              <a:t>FACT: </a:t>
            </a:r>
            <a:r>
              <a:rPr lang="en-US" sz="1600" dirty="0" smtClean="0">
                <a:latin typeface="Century Gothic" pitchFamily="34" charset="0"/>
              </a:rPr>
              <a:t>An estimated 985,000 plastic bottles of 600 ml were used for processing the 8600 plastic tables used in the bridge.</a:t>
            </a:r>
            <a:endParaRPr lang="es-CO" sz="1600" b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3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0"/>
            <a:ext cx="5221287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5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8" y="3471863"/>
            <a:ext cx="5221287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5276850" y="152400"/>
            <a:ext cx="3779838" cy="3058136"/>
          </a:xfrm>
          <a:prstGeom prst="rect">
            <a:avLst/>
          </a:prstGeom>
          <a:noFill/>
        </p:spPr>
        <p:txBody>
          <a:bodyPr lIns="36000" tIns="36000" rIns="36000" bIns="36000">
            <a:spAutoFit/>
          </a:bodyPr>
          <a:lstStyle/>
          <a:p>
            <a:pPr>
              <a:buClr>
                <a:srgbClr val="FF232B"/>
              </a:buClr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Century Gothic" pitchFamily="34" charset="0"/>
              </a:rPr>
              <a:t>GENERAL FEATURES</a:t>
            </a:r>
            <a:r>
              <a:rPr lang="en-US" sz="1600" b="1" dirty="0" smtClean="0">
                <a:solidFill>
                  <a:srgbClr val="FF0000"/>
                </a:solidFill>
                <a:latin typeface="Century Gothic" pitchFamily="34" charset="0"/>
              </a:rPr>
              <a:t>:</a:t>
            </a:r>
            <a:r>
              <a:rPr lang="en-US" sz="1600" dirty="0" smtClean="0">
                <a:latin typeface="Century Gothic" pitchFamily="34" charset="0"/>
              </a:rPr>
              <a:t/>
            </a:r>
            <a:br>
              <a:rPr lang="en-US" sz="1600" dirty="0" smtClean="0">
                <a:latin typeface="Century Gothic" pitchFamily="34" charset="0"/>
              </a:rPr>
            </a:br>
            <a:r>
              <a:rPr lang="en-US" sz="1600" dirty="0" smtClean="0">
                <a:latin typeface="Century Gothic" pitchFamily="34" charset="0"/>
              </a:rPr>
              <a:t/>
            </a:r>
            <a:br>
              <a:rPr lang="en-US" sz="1600" dirty="0" smtClean="0">
                <a:latin typeface="Century Gothic" pitchFamily="34" charset="0"/>
              </a:rPr>
            </a:br>
            <a:r>
              <a:rPr lang="en-US" sz="1600" dirty="0" smtClean="0">
                <a:latin typeface="Century Gothic" pitchFamily="34" charset="0"/>
              </a:rPr>
              <a:t>Bridge built </a:t>
            </a:r>
            <a:r>
              <a:rPr lang="en-US" sz="1600" dirty="0" smtClean="0">
                <a:latin typeface="Century Gothic" pitchFamily="34" charset="0"/>
              </a:rPr>
              <a:t>out of a </a:t>
            </a:r>
            <a:r>
              <a:rPr lang="en-US" sz="1600" dirty="0" smtClean="0">
                <a:latin typeface="Century Gothic" pitchFamily="34" charset="0"/>
              </a:rPr>
              <a:t>wooden structure, at a height of 2.50 </a:t>
            </a:r>
            <a:r>
              <a:rPr lang="en-US" sz="1600" dirty="0" smtClean="0">
                <a:latin typeface="Century Gothic" pitchFamily="34" charset="0"/>
              </a:rPr>
              <a:t>m </a:t>
            </a:r>
            <a:r>
              <a:rPr lang="en-US" sz="1600" dirty="0" smtClean="0">
                <a:latin typeface="Century Gothic" pitchFamily="34" charset="0"/>
              </a:rPr>
              <a:t>x 1.20 </a:t>
            </a:r>
            <a:r>
              <a:rPr lang="en-US" sz="1600" dirty="0" smtClean="0">
                <a:latin typeface="Century Gothic" pitchFamily="34" charset="0"/>
              </a:rPr>
              <a:t>m </a:t>
            </a:r>
            <a:r>
              <a:rPr lang="en-US" sz="1600" dirty="0" smtClean="0">
                <a:latin typeface="Century Gothic" pitchFamily="34" charset="0"/>
              </a:rPr>
              <a:t>wide, with plastic tables and recycled wood railings.</a:t>
            </a:r>
            <a:br>
              <a:rPr lang="en-US" sz="1600" dirty="0" smtClean="0">
                <a:latin typeface="Century Gothic" pitchFamily="34" charset="0"/>
              </a:rPr>
            </a:br>
            <a:r>
              <a:rPr lang="en-US" sz="1600" dirty="0" smtClean="0">
                <a:latin typeface="Century Gothic" pitchFamily="34" charset="0"/>
              </a:rPr>
              <a:t/>
            </a:r>
            <a:br>
              <a:rPr lang="en-US" sz="1600" dirty="0" smtClean="0">
                <a:latin typeface="Century Gothic" pitchFamily="34" charset="0"/>
              </a:rPr>
            </a:br>
            <a:r>
              <a:rPr lang="en-US" sz="1600" dirty="0" smtClean="0">
                <a:latin typeface="Century Gothic" pitchFamily="34" charset="0"/>
              </a:rPr>
              <a:t>Cost</a:t>
            </a:r>
            <a:r>
              <a:rPr lang="en-US" sz="1600" dirty="0" smtClean="0">
                <a:latin typeface="Century Gothic" pitchFamily="34" charset="0"/>
              </a:rPr>
              <a:t>: $ 130,000 </a:t>
            </a:r>
            <a:r>
              <a:rPr lang="en-US" sz="1600" dirty="0" smtClean="0">
                <a:latin typeface="Century Gothic" pitchFamily="34" charset="0"/>
              </a:rPr>
              <a:t>COP (70 US$) Ml </a:t>
            </a:r>
            <a:r>
              <a:rPr lang="en-US" sz="1600" dirty="0" smtClean="0">
                <a:latin typeface="Century Gothic" pitchFamily="34" charset="0"/>
              </a:rPr>
              <a:t>were used for the processing of </a:t>
            </a:r>
            <a:r>
              <a:rPr lang="en-US" sz="1600" dirty="0" smtClean="0">
                <a:latin typeface="Century Gothic" pitchFamily="34" charset="0"/>
              </a:rPr>
              <a:t>8600 recycled plastic slats.</a:t>
            </a:r>
            <a:endParaRPr lang="es-CO" sz="16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  <a:cs typeface="Arial" charset="0"/>
            </a:endParaRPr>
          </a:p>
          <a:p>
            <a:pPr marL="173038" indent="-173038" algn="just">
              <a:buClr>
                <a:srgbClr val="FF232B"/>
              </a:buClr>
              <a:buFont typeface="Arial" pitchFamily="34" charset="0"/>
              <a:buChar char="•"/>
              <a:defRPr/>
            </a:pPr>
            <a:endParaRPr lang="es-CO" sz="16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  <a:cs typeface="Arial" charset="0"/>
            </a:endParaRPr>
          </a:p>
          <a:p>
            <a:pPr algn="just">
              <a:buClr>
                <a:srgbClr val="FF232B"/>
              </a:buClr>
              <a:defRPr/>
            </a:pPr>
            <a:endParaRPr lang="es-CO" b="1" dirty="0">
              <a:solidFill>
                <a:srgbClr val="FF262B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19713" y="3417888"/>
            <a:ext cx="3779837" cy="2073251"/>
          </a:xfrm>
          <a:prstGeom prst="rect">
            <a:avLst/>
          </a:prstGeom>
          <a:noFill/>
        </p:spPr>
        <p:txBody>
          <a:bodyPr lIns="36000" tIns="36000" rIns="36000" bIns="36000">
            <a:spAutoFit/>
          </a:bodyPr>
          <a:lstStyle/>
          <a:p>
            <a:pPr marL="173038" indent="-173038">
              <a:buClr>
                <a:srgbClr val="FF232B"/>
              </a:buClr>
              <a:buFont typeface="Arial" pitchFamily="34" charset="0"/>
              <a:buChar char="•"/>
              <a:defRPr/>
            </a:pPr>
            <a:r>
              <a:rPr lang="fr-FR" sz="1600" b="1" dirty="0" smtClean="0">
                <a:solidFill>
                  <a:srgbClr val="FF0000"/>
                </a:solidFill>
              </a:rPr>
              <a:t>GENERAL FEATURES:</a:t>
            </a:r>
            <a:r>
              <a:rPr lang="fr-FR" sz="1600" b="1" dirty="0" smtClean="0">
                <a:solidFill>
                  <a:srgbClr val="FF0000"/>
                </a:solidFill>
              </a:rPr>
              <a:t/>
            </a:r>
            <a:br>
              <a:rPr lang="fr-FR" sz="1600" b="1" dirty="0" smtClean="0">
                <a:solidFill>
                  <a:srgbClr val="FF0000"/>
                </a:solidFill>
              </a:rPr>
            </a:br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en-US" sz="1600" dirty="0" smtClean="0"/>
              <a:t>Bridge built on wooden structure, at a height of 1.30 meters x 0.70 meters wide, with wooden boards.</a:t>
            </a:r>
            <a:br>
              <a:rPr lang="en-US" sz="1600" dirty="0" smtClean="0"/>
            </a:br>
            <a:endParaRPr lang="en-US" sz="1600" dirty="0" smtClean="0"/>
          </a:p>
          <a:p>
            <a:pPr marL="173038" indent="-173038">
              <a:buClr>
                <a:srgbClr val="FF232B"/>
              </a:buClr>
              <a:buFont typeface="Arial" pitchFamily="34" charset="0"/>
              <a:buChar char="•"/>
              <a:defRPr/>
            </a:pPr>
            <a:r>
              <a:rPr lang="en-US" sz="1600" dirty="0" smtClean="0"/>
              <a:t>Cost</a:t>
            </a:r>
            <a:r>
              <a:rPr lang="en-US" sz="1600" dirty="0" smtClean="0"/>
              <a:t>: $ 192,000 </a:t>
            </a:r>
            <a:r>
              <a:rPr lang="en-US" sz="1600" dirty="0" smtClean="0"/>
              <a:t>COP (104 US$)</a:t>
            </a:r>
            <a:endParaRPr lang="es-CO" sz="16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  <a:cs typeface="Arial" charset="0"/>
            </a:endParaRPr>
          </a:p>
          <a:p>
            <a:pPr algn="just">
              <a:buClr>
                <a:srgbClr val="FF232B"/>
              </a:buClr>
              <a:defRPr/>
            </a:pPr>
            <a:endParaRPr lang="es-CO" b="1" dirty="0">
              <a:solidFill>
                <a:srgbClr val="FF262B"/>
              </a:solidFill>
              <a:latin typeface="Century Gothic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8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414712"/>
            <a:ext cx="4495800" cy="2528888"/>
          </a:xfrm>
          <a:prstGeom prst="rect">
            <a:avLst/>
          </a:prstGeom>
        </p:spPr>
      </p:pic>
      <p:pic>
        <p:nvPicPr>
          <p:cNvPr id="3" name="Picture 2" descr="DSCF8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599" y="533400"/>
            <a:ext cx="5012267" cy="2819400"/>
          </a:xfrm>
          <a:prstGeom prst="rect">
            <a:avLst/>
          </a:prstGeom>
        </p:spPr>
      </p:pic>
      <p:pic>
        <p:nvPicPr>
          <p:cNvPr id="4" name="Picture 3" descr="DSC073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3581400"/>
            <a:ext cx="3048000" cy="2286000"/>
          </a:xfrm>
          <a:prstGeom prst="rect">
            <a:avLst/>
          </a:prstGeom>
        </p:spPr>
      </p:pic>
      <p:pic>
        <p:nvPicPr>
          <p:cNvPr id="5" name="Picture 4" descr="DSC0738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0"/>
            <a:ext cx="4495800" cy="3371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Conector recto"/>
          <p:cNvCxnSpPr/>
          <p:nvPr/>
        </p:nvCxnSpPr>
        <p:spPr>
          <a:xfrm>
            <a:off x="6586538" y="5829300"/>
            <a:ext cx="0" cy="96043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5" name="6 CuadroTexto"/>
          <p:cNvSpPr txBox="1">
            <a:spLocks noChangeArrowheads="1"/>
          </p:cNvSpPr>
          <p:nvPr/>
        </p:nvSpPr>
        <p:spPr bwMode="auto">
          <a:xfrm>
            <a:off x="1828800" y="457200"/>
            <a:ext cx="8080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O" sz="3600" dirty="0" err="1" smtClean="0">
                <a:solidFill>
                  <a:srgbClr val="FF0000"/>
                </a:solidFill>
                <a:latin typeface="Arial Black" pitchFamily="34" charset="0"/>
              </a:rPr>
              <a:t>Lessons</a:t>
            </a:r>
            <a:r>
              <a:rPr lang="es-CO" sz="36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CO" sz="3600" dirty="0" err="1" smtClean="0">
                <a:solidFill>
                  <a:srgbClr val="FF0000"/>
                </a:solidFill>
                <a:latin typeface="Arial Black" pitchFamily="34" charset="0"/>
              </a:rPr>
              <a:t>learned</a:t>
            </a:r>
            <a:endParaRPr lang="es-CO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04800" y="1676400"/>
            <a:ext cx="5562600" cy="3950688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pPr>
              <a:buClr>
                <a:srgbClr val="FF232B"/>
              </a:buClr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Century Gothic" pitchFamily="34" charset="0"/>
              </a:rPr>
              <a:t>Risk reduction </a:t>
            </a:r>
            <a:r>
              <a:rPr lang="en-US" sz="1400" b="1" dirty="0" smtClean="0">
                <a:solidFill>
                  <a:srgbClr val="FF0000"/>
                </a:solidFill>
                <a:latin typeface="Century Gothic" pitchFamily="34" charset="0"/>
              </a:rPr>
              <a:t>need "hard </a:t>
            </a:r>
            <a:r>
              <a:rPr lang="en-US" sz="1400" b="1" dirty="0" smtClean="0">
                <a:solidFill>
                  <a:srgbClr val="FF0000"/>
                </a:solidFill>
                <a:latin typeface="Century Gothic" pitchFamily="34" charset="0"/>
              </a:rPr>
              <a:t>and soft solutions". </a:t>
            </a:r>
            <a:r>
              <a:rPr lang="en-US" sz="1400" dirty="0" smtClean="0">
                <a:latin typeface="Century Gothic" pitchFamily="34" charset="0"/>
              </a:rPr>
              <a:t>Addressing disaster preparedness with complementary actions to reduce the vulnerability of </a:t>
            </a:r>
            <a:r>
              <a:rPr lang="en-US" sz="1400" dirty="0" smtClean="0">
                <a:latin typeface="Century Gothic" pitchFamily="34" charset="0"/>
              </a:rPr>
              <a:t>communities;</a:t>
            </a:r>
            <a:r>
              <a:rPr lang="en-US" sz="1400" dirty="0" smtClean="0">
                <a:latin typeface="Century Gothic" pitchFamily="34" charset="0"/>
              </a:rPr>
              <a:t/>
            </a:r>
            <a:br>
              <a:rPr lang="en-US" sz="1400" dirty="0" smtClean="0">
                <a:latin typeface="Century Gothic" pitchFamily="34" charset="0"/>
              </a:rPr>
            </a:br>
            <a:r>
              <a:rPr lang="en-US" sz="1400" dirty="0" smtClean="0">
                <a:latin typeface="Century Gothic" pitchFamily="34" charset="0"/>
              </a:rPr>
              <a:t/>
            </a:r>
            <a:br>
              <a:rPr lang="en-US" sz="1400" dirty="0" smtClean="0">
                <a:latin typeface="Century Gothic" pitchFamily="34" charset="0"/>
              </a:rPr>
            </a:br>
            <a:r>
              <a:rPr lang="en-US" sz="1400" b="1" dirty="0" smtClean="0">
                <a:solidFill>
                  <a:srgbClr val="FF0000"/>
                </a:solidFill>
                <a:latin typeface="Century Gothic" pitchFamily="34" charset="0"/>
              </a:rPr>
              <a:t>"</a:t>
            </a:r>
            <a:r>
              <a:rPr lang="en-US" sz="1400" b="1" dirty="0" smtClean="0">
                <a:solidFill>
                  <a:srgbClr val="FF0000"/>
                </a:solidFill>
                <a:latin typeface="Century Gothic" pitchFamily="34" charset="0"/>
              </a:rPr>
              <a:t>Recognize and empower others." </a:t>
            </a:r>
            <a:r>
              <a:rPr lang="en-US" sz="1400" dirty="0" smtClean="0">
                <a:latin typeface="Century Gothic" pitchFamily="34" charset="0"/>
              </a:rPr>
              <a:t>Coordination must exceed the mere assumption of </a:t>
            </a:r>
            <a:r>
              <a:rPr lang="en-US" sz="1400" dirty="0" smtClean="0">
                <a:latin typeface="Century Gothic" pitchFamily="34" charset="0"/>
              </a:rPr>
              <a:t>official </a:t>
            </a:r>
            <a:r>
              <a:rPr lang="en-US" sz="1400" dirty="0" smtClean="0">
                <a:latin typeface="Century Gothic" pitchFamily="34" charset="0"/>
              </a:rPr>
              <a:t>communication with authorities, </a:t>
            </a:r>
            <a:r>
              <a:rPr lang="en-US" sz="1400" dirty="0" smtClean="0">
                <a:latin typeface="Century Gothic" pitchFamily="34" charset="0"/>
              </a:rPr>
              <a:t>but must strengthen </a:t>
            </a:r>
            <a:r>
              <a:rPr lang="en-US" sz="1400" dirty="0" smtClean="0">
                <a:latin typeface="Century Gothic" pitchFamily="34" charset="0"/>
              </a:rPr>
              <a:t>local networks, using the capacities of other partners and share </a:t>
            </a:r>
            <a:r>
              <a:rPr lang="en-US" sz="1400" dirty="0" smtClean="0">
                <a:latin typeface="Century Gothic" pitchFamily="34" charset="0"/>
              </a:rPr>
              <a:t>both limitations and achievement;</a:t>
            </a:r>
            <a:r>
              <a:rPr lang="en-US" sz="1400" dirty="0" smtClean="0">
                <a:latin typeface="Century Gothic" pitchFamily="34" charset="0"/>
              </a:rPr>
              <a:t/>
            </a:r>
            <a:br>
              <a:rPr lang="en-US" sz="1400" dirty="0" smtClean="0">
                <a:latin typeface="Century Gothic" pitchFamily="34" charset="0"/>
              </a:rPr>
            </a:br>
            <a:r>
              <a:rPr lang="en-US" sz="1400" b="1" dirty="0" smtClean="0">
                <a:solidFill>
                  <a:srgbClr val="FF0000"/>
                </a:solidFill>
                <a:latin typeface="Century Gothic" pitchFamily="34" charset="0"/>
              </a:rPr>
              <a:t/>
            </a:r>
            <a:br>
              <a:rPr lang="en-US" sz="1400" b="1" dirty="0" smtClean="0">
                <a:solidFill>
                  <a:srgbClr val="FF0000"/>
                </a:solidFill>
                <a:latin typeface="Century Gothic" pitchFamily="34" charset="0"/>
              </a:rPr>
            </a:br>
            <a:r>
              <a:rPr lang="en-US" sz="1400" b="1" dirty="0" smtClean="0">
                <a:solidFill>
                  <a:srgbClr val="FF0000"/>
                </a:solidFill>
                <a:latin typeface="Century Gothic" pitchFamily="34" charset="0"/>
              </a:rPr>
              <a:t>Act locally but seeking </a:t>
            </a:r>
            <a:r>
              <a:rPr lang="en-US" sz="1400" b="1" dirty="0" smtClean="0">
                <a:solidFill>
                  <a:srgbClr val="FF0000"/>
                </a:solidFill>
                <a:latin typeface="Century Gothic" pitchFamily="34" charset="0"/>
              </a:rPr>
              <a:t>to influence </a:t>
            </a:r>
            <a:r>
              <a:rPr lang="en-US" sz="1400" b="1" dirty="0" smtClean="0">
                <a:solidFill>
                  <a:srgbClr val="FF0000"/>
                </a:solidFill>
                <a:latin typeface="Century Gothic" pitchFamily="34" charset="0"/>
              </a:rPr>
              <a:t>globally. </a:t>
            </a:r>
            <a:r>
              <a:rPr lang="en-US" sz="1400" dirty="0" smtClean="0">
                <a:latin typeface="Century Gothic" pitchFamily="34" charset="0"/>
              </a:rPr>
              <a:t>Projects must be confined to a strategy that is intended to influence public policy and plans, that affects development plans and strengthen the risk management system</a:t>
            </a:r>
            <a:r>
              <a:rPr lang="en-US" sz="1400" dirty="0" smtClean="0">
                <a:latin typeface="Century Gothic" pitchFamily="34" charset="0"/>
              </a:rPr>
              <a:t>. (</a:t>
            </a:r>
            <a:r>
              <a:rPr lang="en-US" sz="1400" dirty="0" err="1" smtClean="0">
                <a:latin typeface="Century Gothic" pitchFamily="34" charset="0"/>
              </a:rPr>
              <a:t>replicability</a:t>
            </a:r>
            <a:r>
              <a:rPr lang="en-US" sz="1400" dirty="0" smtClean="0">
                <a:latin typeface="Century Gothic" pitchFamily="34" charset="0"/>
              </a:rPr>
              <a:t>)</a:t>
            </a:r>
          </a:p>
          <a:p>
            <a:pPr>
              <a:buClr>
                <a:srgbClr val="FF232B"/>
              </a:buClr>
              <a:defRPr/>
            </a:pPr>
            <a:endParaRPr lang="en-US" sz="1400" b="1" dirty="0" smtClean="0">
              <a:solidFill>
                <a:srgbClr val="FF262B"/>
              </a:solidFill>
              <a:latin typeface="Century Gothic" pitchFamily="34" charset="0"/>
              <a:cs typeface="Arial" charset="0"/>
            </a:endParaRPr>
          </a:p>
          <a:p>
            <a:pPr>
              <a:buClr>
                <a:srgbClr val="FF232B"/>
              </a:buClr>
              <a:defRPr/>
            </a:pPr>
            <a:r>
              <a:rPr lang="en-US" sz="1400" b="1" dirty="0" smtClean="0">
                <a:solidFill>
                  <a:srgbClr val="FF262B"/>
                </a:solidFill>
                <a:latin typeface="Century Gothic" pitchFamily="34" charset="0"/>
                <a:cs typeface="Arial" charset="0"/>
              </a:rPr>
              <a:t>There is an alternative to resettlement.</a:t>
            </a:r>
            <a:r>
              <a:rPr lang="en-US" sz="1400" dirty="0" smtClean="0">
                <a:latin typeface="Century Gothic" pitchFamily="34" charset="0"/>
                <a:cs typeface="Arial" charset="0"/>
              </a:rPr>
              <a:t> Also in extreme conditions, communities do have an alternative to continue living in their own environment, even if their living patterns need to change considerably.</a:t>
            </a:r>
            <a:endParaRPr lang="es-CO" sz="1400" b="1" dirty="0">
              <a:solidFill>
                <a:srgbClr val="FF262B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22537" name="8 Imagen"/>
          <p:cNvPicPr>
            <a:picLocks noChangeAspect="1"/>
          </p:cNvPicPr>
          <p:nvPr/>
        </p:nvPicPr>
        <p:blipFill>
          <a:blip r:embed="rId3" cstate="print"/>
          <a:srcRect l="39838" r="4840"/>
          <a:stretch>
            <a:fillRect/>
          </a:stretch>
        </p:blipFill>
        <p:spPr bwMode="auto">
          <a:xfrm>
            <a:off x="6003925" y="981075"/>
            <a:ext cx="31337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Conector recto"/>
          <p:cNvCxnSpPr/>
          <p:nvPr/>
        </p:nvCxnSpPr>
        <p:spPr>
          <a:xfrm>
            <a:off x="6586538" y="5829300"/>
            <a:ext cx="0" cy="96043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9" name="6 CuadroTexto"/>
          <p:cNvSpPr txBox="1">
            <a:spLocks noChangeArrowheads="1"/>
          </p:cNvSpPr>
          <p:nvPr/>
        </p:nvSpPr>
        <p:spPr bwMode="auto">
          <a:xfrm>
            <a:off x="1828800" y="609600"/>
            <a:ext cx="80041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O" sz="3200" dirty="0" err="1" smtClean="0">
                <a:solidFill>
                  <a:srgbClr val="FF0000"/>
                </a:solidFill>
                <a:latin typeface="Arial Black" pitchFamily="34" charset="0"/>
              </a:rPr>
              <a:t>Challenges</a:t>
            </a:r>
            <a:r>
              <a:rPr lang="es-CO" sz="3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CO" sz="3200" dirty="0" err="1" smtClean="0">
                <a:solidFill>
                  <a:srgbClr val="FF0000"/>
                </a:solidFill>
                <a:latin typeface="Arial Black" pitchFamily="34" charset="0"/>
              </a:rPr>
              <a:t>to</a:t>
            </a:r>
            <a:r>
              <a:rPr lang="es-CO" sz="3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CO" sz="3200" dirty="0" err="1" smtClean="0">
                <a:solidFill>
                  <a:srgbClr val="FF0000"/>
                </a:solidFill>
                <a:latin typeface="Arial Black" pitchFamily="34" charset="0"/>
              </a:rPr>
              <a:t>be</a:t>
            </a:r>
            <a:r>
              <a:rPr lang="es-CO" sz="3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CO" sz="3200" dirty="0" err="1" smtClean="0">
                <a:solidFill>
                  <a:srgbClr val="FF0000"/>
                </a:solidFill>
                <a:latin typeface="Arial Black" pitchFamily="34" charset="0"/>
              </a:rPr>
              <a:t>addressed</a:t>
            </a:r>
            <a:endParaRPr lang="es-CO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3560" name="7 CuadroTexto"/>
          <p:cNvSpPr txBox="1">
            <a:spLocks noChangeArrowheads="1"/>
          </p:cNvSpPr>
          <p:nvPr/>
        </p:nvSpPr>
        <p:spPr bwMode="auto">
          <a:xfrm>
            <a:off x="2987675" y="1593850"/>
            <a:ext cx="5832475" cy="43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>
              <a:buClr>
                <a:srgbClr val="FF232B"/>
              </a:buClr>
            </a:pPr>
            <a:r>
              <a:rPr lang="en-US" sz="1400" b="1" dirty="0" smtClean="0">
                <a:solidFill>
                  <a:srgbClr val="FF0000"/>
                </a:solidFill>
                <a:latin typeface="Century Gothic" pitchFamily="34" charset="0"/>
              </a:rPr>
              <a:t>Communicate and influence. </a:t>
            </a:r>
            <a:r>
              <a:rPr lang="en-US" sz="1400" dirty="0" smtClean="0">
                <a:latin typeface="Century Gothic" pitchFamily="34" charset="0"/>
              </a:rPr>
              <a:t>A strong </a:t>
            </a:r>
            <a:r>
              <a:rPr lang="en-US" sz="1400" dirty="0" smtClean="0">
                <a:latin typeface="Century Gothic" pitchFamily="34" charset="0"/>
              </a:rPr>
              <a:t>communication plan that </a:t>
            </a:r>
            <a:r>
              <a:rPr lang="en-US" sz="1400" dirty="0" smtClean="0">
                <a:latin typeface="Century Gothic" pitchFamily="34" charset="0"/>
              </a:rPr>
              <a:t>would help the National Society to develop an advocacy </a:t>
            </a:r>
            <a:r>
              <a:rPr lang="en-US" sz="1400" dirty="0" smtClean="0">
                <a:latin typeface="Century Gothic" pitchFamily="34" charset="0"/>
              </a:rPr>
              <a:t>strategy </a:t>
            </a:r>
            <a:r>
              <a:rPr lang="en-US" sz="1400" dirty="0" smtClean="0">
                <a:latin typeface="Century Gothic" pitchFamily="34" charset="0"/>
              </a:rPr>
              <a:t>and </a:t>
            </a:r>
            <a:r>
              <a:rPr lang="en-US" sz="1400" dirty="0" smtClean="0">
                <a:latin typeface="Century Gothic" pitchFamily="34" charset="0"/>
              </a:rPr>
              <a:t>show simple actions that reduce risk.</a:t>
            </a:r>
            <a:br>
              <a:rPr lang="en-US" sz="1400" dirty="0" smtClean="0">
                <a:latin typeface="Century Gothic" pitchFamily="34" charset="0"/>
              </a:rPr>
            </a:br>
            <a:r>
              <a:rPr lang="en-US" sz="1400" dirty="0" smtClean="0">
                <a:latin typeface="Century Gothic" pitchFamily="34" charset="0"/>
              </a:rPr>
              <a:t/>
            </a:r>
            <a:br>
              <a:rPr lang="en-US" sz="1400" dirty="0" smtClean="0">
                <a:latin typeface="Century Gothic" pitchFamily="34" charset="0"/>
              </a:rPr>
            </a:br>
            <a:r>
              <a:rPr lang="en-US" sz="1400" b="1" dirty="0" smtClean="0">
                <a:solidFill>
                  <a:srgbClr val="FF0000"/>
                </a:solidFill>
                <a:latin typeface="Century Gothic" pitchFamily="34" charset="0"/>
              </a:rPr>
              <a:t>Involve local government. </a:t>
            </a:r>
            <a:r>
              <a:rPr lang="en-US" sz="1400" dirty="0" smtClean="0">
                <a:latin typeface="Century Gothic" pitchFamily="34" charset="0"/>
              </a:rPr>
              <a:t>Municipal Government involvement was instrumental </a:t>
            </a:r>
            <a:r>
              <a:rPr lang="en-US" sz="1400" dirty="0" smtClean="0">
                <a:latin typeface="Century Gothic" pitchFamily="34" charset="0"/>
              </a:rPr>
              <a:t>but arrived only at a later phase.</a:t>
            </a:r>
            <a:r>
              <a:rPr lang="en-US" sz="1400" dirty="0" smtClean="0">
                <a:latin typeface="Century Gothic" pitchFamily="34" charset="0"/>
              </a:rPr>
              <a:t/>
            </a:r>
            <a:br>
              <a:rPr lang="en-US" sz="1400" dirty="0" smtClean="0">
                <a:latin typeface="Century Gothic" pitchFamily="34" charset="0"/>
              </a:rPr>
            </a:br>
            <a:r>
              <a:rPr lang="en-US" sz="1400" dirty="0" smtClean="0">
                <a:latin typeface="Century Gothic" pitchFamily="34" charset="0"/>
              </a:rPr>
              <a:t/>
            </a:r>
            <a:br>
              <a:rPr lang="en-US" sz="1400" dirty="0" smtClean="0">
                <a:latin typeface="Century Gothic" pitchFamily="34" charset="0"/>
              </a:rPr>
            </a:br>
            <a:r>
              <a:rPr lang="en-US" sz="1400" b="1" dirty="0" smtClean="0">
                <a:solidFill>
                  <a:srgbClr val="FF0000"/>
                </a:solidFill>
                <a:latin typeface="Century Gothic" pitchFamily="34" charset="0"/>
              </a:rPr>
              <a:t>Water and sanitation</a:t>
            </a:r>
            <a:r>
              <a:rPr lang="en-US" sz="1400" dirty="0" smtClean="0">
                <a:latin typeface="Century Gothic" pitchFamily="34" charset="0"/>
              </a:rPr>
              <a:t>. Since this was not </a:t>
            </a:r>
            <a:r>
              <a:rPr lang="en-US" sz="1400" dirty="0" smtClean="0">
                <a:latin typeface="Century Gothic" pitchFamily="34" charset="0"/>
              </a:rPr>
              <a:t>a </a:t>
            </a:r>
            <a:r>
              <a:rPr lang="en-US" sz="1400" dirty="0" smtClean="0">
                <a:latin typeface="Century Gothic" pitchFamily="34" charset="0"/>
              </a:rPr>
              <a:t>housing </a:t>
            </a:r>
            <a:r>
              <a:rPr lang="en-US" sz="1400" dirty="0" smtClean="0">
                <a:latin typeface="Century Gothic" pitchFamily="34" charset="0"/>
              </a:rPr>
              <a:t>project </a:t>
            </a:r>
            <a:r>
              <a:rPr lang="en-US" sz="1400" i="1" dirty="0" smtClean="0">
                <a:latin typeface="Century Gothic" pitchFamily="34" charset="0"/>
              </a:rPr>
              <a:t>per se’, </a:t>
            </a:r>
            <a:r>
              <a:rPr lang="en-US" sz="1400" dirty="0" smtClean="0">
                <a:latin typeface="Century Gothic" pitchFamily="34" charset="0"/>
              </a:rPr>
              <a:t>water </a:t>
            </a:r>
            <a:r>
              <a:rPr lang="en-US" sz="1400" dirty="0" smtClean="0">
                <a:latin typeface="Century Gothic" pitchFamily="34" charset="0"/>
              </a:rPr>
              <a:t>and sanitation </a:t>
            </a:r>
            <a:r>
              <a:rPr lang="en-US" sz="1400" dirty="0" smtClean="0">
                <a:latin typeface="Century Gothic" pitchFamily="34" charset="0"/>
              </a:rPr>
              <a:t>solutions/improvement were not budgeted for. Today this is still an unresolved </a:t>
            </a:r>
            <a:r>
              <a:rPr lang="en-US" sz="1400" dirty="0" smtClean="0">
                <a:latin typeface="Century Gothic" pitchFamily="34" charset="0"/>
              </a:rPr>
              <a:t>issue</a:t>
            </a:r>
            <a:r>
              <a:rPr lang="en-US" sz="1400" dirty="0" smtClean="0">
                <a:latin typeface="Century Gothic" pitchFamily="34" charset="0"/>
              </a:rPr>
              <a:t>.</a:t>
            </a:r>
          </a:p>
          <a:p>
            <a:pPr>
              <a:buClr>
                <a:srgbClr val="FF232B"/>
              </a:buClr>
            </a:pPr>
            <a:endParaRPr lang="en-US" sz="1400" dirty="0" smtClean="0">
              <a:latin typeface="Century Gothic" pitchFamily="34" charset="0"/>
            </a:endParaRPr>
          </a:p>
          <a:p>
            <a:pPr>
              <a:buClr>
                <a:srgbClr val="FF232B"/>
              </a:buClr>
            </a:pPr>
            <a:r>
              <a:rPr lang="en-US" sz="1400" b="1" dirty="0" smtClean="0">
                <a:solidFill>
                  <a:srgbClr val="FF0000"/>
                </a:solidFill>
                <a:latin typeface="Century Gothic" pitchFamily="34" charset="0"/>
              </a:rPr>
              <a:t>Convince donors and be realistic on project timelines.</a:t>
            </a:r>
            <a:r>
              <a:rPr lang="en-US" sz="1400" dirty="0" smtClean="0">
                <a:latin typeface="Century Gothic" pitchFamily="34" charset="0"/>
              </a:rPr>
              <a:t/>
            </a:r>
            <a:br>
              <a:rPr lang="en-US" sz="1400" dirty="0" smtClean="0">
                <a:latin typeface="Century Gothic" pitchFamily="34" charset="0"/>
              </a:rPr>
            </a:br>
            <a:r>
              <a:rPr lang="en-US" sz="1400" dirty="0" smtClean="0">
                <a:latin typeface="Century Gothic" pitchFamily="34" charset="0"/>
              </a:rPr>
              <a:t>The project needed to consider cultural construction practices, that conditioned the timeframe and need donor flexibility. Livelihoods and genuine participation need to balance out.</a:t>
            </a:r>
          </a:p>
          <a:p>
            <a:pPr>
              <a:buClr>
                <a:srgbClr val="FF232B"/>
              </a:buClr>
            </a:pPr>
            <a:r>
              <a:rPr lang="en-US" sz="1400" dirty="0" smtClean="0">
                <a:latin typeface="Century Gothic" pitchFamily="34" charset="0"/>
              </a:rPr>
              <a:t/>
            </a:r>
            <a:br>
              <a:rPr lang="en-US" sz="1400" dirty="0" smtClean="0">
                <a:latin typeface="Century Gothic" pitchFamily="34" charset="0"/>
              </a:rPr>
            </a:br>
            <a:r>
              <a:rPr lang="en-US" sz="1400" b="1" dirty="0" smtClean="0">
                <a:solidFill>
                  <a:srgbClr val="FF0000"/>
                </a:solidFill>
                <a:latin typeface="Century Gothic" pitchFamily="34" charset="0"/>
              </a:rPr>
              <a:t>Concentrate </a:t>
            </a:r>
            <a:r>
              <a:rPr lang="en-US" sz="1400" b="1" dirty="0" smtClean="0">
                <a:solidFill>
                  <a:srgbClr val="FF0000"/>
                </a:solidFill>
                <a:latin typeface="Century Gothic" pitchFamily="34" charset="0"/>
              </a:rPr>
              <a:t>and focus. </a:t>
            </a:r>
            <a:r>
              <a:rPr lang="en-US" sz="1400" dirty="0" smtClean="0">
                <a:latin typeface="Century Gothic" pitchFamily="34" charset="0"/>
              </a:rPr>
              <a:t>In areas with complex risk </a:t>
            </a:r>
            <a:r>
              <a:rPr lang="en-US" sz="1400" dirty="0" smtClean="0">
                <a:latin typeface="Century Gothic" pitchFamily="34" charset="0"/>
              </a:rPr>
              <a:t>such as </a:t>
            </a:r>
            <a:r>
              <a:rPr lang="en-US" sz="1400" dirty="0" err="1" smtClean="0">
                <a:latin typeface="Century Gothic" pitchFamily="34" charset="0"/>
              </a:rPr>
              <a:t>Choco</a:t>
            </a:r>
            <a:r>
              <a:rPr lang="en-US" sz="1400" dirty="0" smtClean="0">
                <a:latin typeface="Century Gothic" pitchFamily="34" charset="0"/>
              </a:rPr>
              <a:t> and </a:t>
            </a:r>
            <a:r>
              <a:rPr lang="en-US" sz="1400" dirty="0" smtClean="0">
                <a:latin typeface="Century Gothic" pitchFamily="34" charset="0"/>
              </a:rPr>
              <a:t>with high </a:t>
            </a:r>
            <a:r>
              <a:rPr lang="en-US" sz="1400" dirty="0" smtClean="0">
                <a:latin typeface="Century Gothic" pitchFamily="34" charset="0"/>
              </a:rPr>
              <a:t>logistics costs, </a:t>
            </a:r>
            <a:r>
              <a:rPr lang="en-US" sz="1400" dirty="0" smtClean="0">
                <a:latin typeface="Century Gothic" pitchFamily="34" charset="0"/>
              </a:rPr>
              <a:t>greater </a:t>
            </a:r>
            <a:r>
              <a:rPr lang="en-US" sz="1400" dirty="0" smtClean="0">
                <a:latin typeface="Century Gothic" pitchFamily="34" charset="0"/>
              </a:rPr>
              <a:t>impact </a:t>
            </a:r>
            <a:r>
              <a:rPr lang="en-US" sz="1400" dirty="0" smtClean="0">
                <a:latin typeface="Century Gothic" pitchFamily="34" charset="0"/>
              </a:rPr>
              <a:t>is achieved by concentrating in </a:t>
            </a:r>
            <a:r>
              <a:rPr lang="en-US" sz="1400" dirty="0" smtClean="0">
                <a:latin typeface="Century Gothic" pitchFamily="34" charset="0"/>
              </a:rPr>
              <a:t>some communities, </a:t>
            </a:r>
            <a:r>
              <a:rPr lang="en-US" sz="1400" dirty="0" smtClean="0">
                <a:latin typeface="Century Gothic" pitchFamily="34" charset="0"/>
              </a:rPr>
              <a:t>integrating many DRR aspects and </a:t>
            </a:r>
            <a:r>
              <a:rPr lang="en-US" sz="1400" b="1" dirty="0" smtClean="0">
                <a:latin typeface="Century Gothic" pitchFamily="34" charset="0"/>
              </a:rPr>
              <a:t>promoting </a:t>
            </a:r>
            <a:r>
              <a:rPr lang="en-US" sz="1400" b="1" dirty="0" smtClean="0">
                <a:latin typeface="Century Gothic" pitchFamily="34" charset="0"/>
              </a:rPr>
              <a:t>community resilience</a:t>
            </a:r>
            <a:r>
              <a:rPr lang="en-US" sz="1400" b="1" dirty="0" smtClean="0">
                <a:latin typeface="Century Gothic" pitchFamily="34" charset="0"/>
              </a:rPr>
              <a:t>.</a:t>
            </a:r>
            <a:endParaRPr lang="es-CO" sz="1400" b="1" dirty="0">
              <a:solidFill>
                <a:srgbClr val="FF262B"/>
              </a:solidFill>
              <a:latin typeface="Century Gothic" pitchFamily="34" charset="0"/>
            </a:endParaRPr>
          </a:p>
        </p:txBody>
      </p:sp>
      <p:pic>
        <p:nvPicPr>
          <p:cNvPr id="23561" name="9 Imagen"/>
          <p:cNvPicPr>
            <a:picLocks noChangeAspect="1"/>
          </p:cNvPicPr>
          <p:nvPr/>
        </p:nvPicPr>
        <p:blipFill>
          <a:blip r:embed="rId3" cstate="print"/>
          <a:srcRect l="5000" r="43324"/>
          <a:stretch>
            <a:fillRect/>
          </a:stretch>
        </p:blipFill>
        <p:spPr bwMode="auto">
          <a:xfrm>
            <a:off x="6350" y="1633538"/>
            <a:ext cx="2898775" cy="420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7 CuadroTexto"/>
          <p:cNvSpPr txBox="1">
            <a:spLocks noChangeArrowheads="1"/>
          </p:cNvSpPr>
          <p:nvPr/>
        </p:nvSpPr>
        <p:spPr bwMode="auto">
          <a:xfrm>
            <a:off x="0" y="5962650"/>
            <a:ext cx="9144000" cy="584775"/>
          </a:xfrm>
          <a:prstGeom prst="rect">
            <a:avLst/>
          </a:prstGeom>
          <a:solidFill>
            <a:srgbClr val="FF262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CO" sz="1600" dirty="0" smtClean="0">
                <a:solidFill>
                  <a:schemeClr val="bg1"/>
                </a:solidFill>
                <a:latin typeface="Century Gothic" pitchFamily="34" charset="0"/>
                <a:cs typeface="Andalus" pitchFamily="2" charset="-78"/>
              </a:rPr>
              <a:t>“</a:t>
            </a:r>
            <a:r>
              <a:rPr lang="en-US" sz="1600" dirty="0" smtClean="0">
                <a:solidFill>
                  <a:schemeClr val="bg1"/>
                </a:solidFill>
                <a:latin typeface="Century Gothic" pitchFamily="34" charset="0"/>
              </a:rPr>
              <a:t>We are happy because we are going to </a:t>
            </a:r>
            <a:r>
              <a:rPr lang="en-US" sz="1600" dirty="0" smtClean="0">
                <a:solidFill>
                  <a:schemeClr val="bg1"/>
                </a:solidFill>
                <a:latin typeface="Century Gothic" pitchFamily="34" charset="0"/>
              </a:rPr>
              <a:t>resist the waters, </a:t>
            </a:r>
            <a:r>
              <a:rPr lang="en-US" sz="1600" dirty="0" smtClean="0">
                <a:solidFill>
                  <a:schemeClr val="bg1"/>
                </a:solidFill>
                <a:latin typeface="Century Gothic" pitchFamily="34" charset="0"/>
              </a:rPr>
              <a:t>when the river </a:t>
            </a:r>
            <a:r>
              <a:rPr lang="en-US" sz="1600" dirty="0" smtClean="0">
                <a:solidFill>
                  <a:schemeClr val="bg1"/>
                </a:solidFill>
                <a:latin typeface="Century Gothic" pitchFamily="34" charset="0"/>
              </a:rPr>
              <a:t>will come, </a:t>
            </a:r>
            <a:r>
              <a:rPr lang="en-US" sz="1600" dirty="0" smtClean="0">
                <a:solidFill>
                  <a:schemeClr val="bg1"/>
                </a:solidFill>
                <a:latin typeface="Century Gothic" pitchFamily="34" charset="0"/>
              </a:rPr>
              <a:t>we will be </a:t>
            </a:r>
            <a:r>
              <a:rPr lang="en-US" sz="1600" dirty="0" smtClean="0">
                <a:solidFill>
                  <a:schemeClr val="bg1"/>
                </a:solidFill>
                <a:latin typeface="Century Gothic" pitchFamily="34" charset="0"/>
              </a:rPr>
              <a:t>here, </a:t>
            </a:r>
            <a:r>
              <a:rPr lang="en-US" sz="1600" dirty="0" smtClean="0">
                <a:solidFill>
                  <a:schemeClr val="bg1"/>
                </a:solidFill>
                <a:latin typeface="Century Gothic" pitchFamily="34" charset="0"/>
              </a:rPr>
              <a:t>ready, making resistance to flooding</a:t>
            </a:r>
            <a:r>
              <a:rPr lang="es-CO" sz="1600" dirty="0" smtClean="0">
                <a:solidFill>
                  <a:schemeClr val="bg1"/>
                </a:solidFill>
                <a:latin typeface="Century Gothic" pitchFamily="34" charset="0"/>
                <a:cs typeface="Andalus" pitchFamily="2" charset="-78"/>
              </a:rPr>
              <a:t>”, </a:t>
            </a:r>
            <a:r>
              <a:rPr lang="es-CO" sz="1600" dirty="0" err="1">
                <a:solidFill>
                  <a:schemeClr val="bg1"/>
                </a:solidFill>
                <a:latin typeface="Century Gothic" pitchFamily="34" charset="0"/>
                <a:cs typeface="Andalus" pitchFamily="2" charset="-78"/>
              </a:rPr>
              <a:t>Eleodora</a:t>
            </a:r>
            <a:r>
              <a:rPr lang="es-CO" sz="1600" dirty="0">
                <a:solidFill>
                  <a:schemeClr val="bg1"/>
                </a:solidFill>
                <a:latin typeface="Century Gothic" pitchFamily="34" charset="0"/>
                <a:cs typeface="Andalus" pitchFamily="2" charset="-78"/>
              </a:rPr>
              <a:t> Asprilla – Beneficiaria.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94596" y="82238"/>
            <a:ext cx="8941900" cy="108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>
              <a:defRPr/>
            </a:pPr>
            <a:r>
              <a:rPr lang="es-CO" sz="2800" dirty="0" smtClean="0">
                <a:solidFill>
                  <a:srgbClr val="FFC000"/>
                </a:solidFill>
                <a:latin typeface="Century Gothic" pitchFamily="34" charset="0"/>
              </a:rPr>
              <a:t>SOME PUBLICATIONS</a:t>
            </a:r>
            <a:endParaRPr lang="es-CO" sz="2800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4603" b="9156"/>
          <a:stretch/>
        </p:blipFill>
        <p:spPr bwMode="auto">
          <a:xfrm>
            <a:off x="323850" y="1557338"/>
            <a:ext cx="3387725" cy="126523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055938"/>
            <a:ext cx="1976437" cy="26416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738" y="1285875"/>
            <a:ext cx="2803525" cy="153828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2560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7713" y="1228725"/>
            <a:ext cx="1938337" cy="2938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9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55838" y="2906713"/>
            <a:ext cx="2395537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2 Imagen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6613" y="3222625"/>
            <a:ext cx="237172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05638" y="3933825"/>
            <a:ext cx="2030412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6863" y="5951538"/>
            <a:ext cx="982662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8 Ima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6067425"/>
            <a:ext cx="120173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9 Imag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59475"/>
            <a:ext cx="39624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10 Imagen"/>
          <p:cNvPicPr>
            <a:picLocks noChangeAspect="1"/>
          </p:cNvPicPr>
          <p:nvPr/>
        </p:nvPicPr>
        <p:blipFill>
          <a:blip r:embed="rId6" cstate="print"/>
          <a:srcRect l="32951" t="19427" b="12686"/>
          <a:stretch>
            <a:fillRect/>
          </a:stretch>
        </p:blipFill>
        <p:spPr bwMode="auto">
          <a:xfrm>
            <a:off x="6324600" y="5949950"/>
            <a:ext cx="278447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12 Conector recto"/>
          <p:cNvCxnSpPr/>
          <p:nvPr/>
        </p:nvCxnSpPr>
        <p:spPr>
          <a:xfrm>
            <a:off x="6586538" y="5829300"/>
            <a:ext cx="0" cy="96043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1" name="3 Imagen"/>
          <p:cNvPicPr>
            <a:picLocks noChangeAspect="1"/>
          </p:cNvPicPr>
          <p:nvPr/>
        </p:nvPicPr>
        <p:blipFill>
          <a:blip r:embed="rId7" cstate="print"/>
          <a:srcRect t="12042" b="4732"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 cstate="print"/>
          <a:srcRect l="1379" t="19620" b="5200"/>
          <a:stretch>
            <a:fillRect/>
          </a:stretch>
        </p:blipFill>
        <p:spPr bwMode="auto">
          <a:xfrm>
            <a:off x="1752600" y="304800"/>
            <a:ext cx="7148513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5029200"/>
            <a:ext cx="7651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7 Imag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5181600"/>
            <a:ext cx="935038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8 Imag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5105400"/>
            <a:ext cx="3103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3 Imagen"/>
          <p:cNvPicPr>
            <a:picLocks noChangeAspect="1"/>
          </p:cNvPicPr>
          <p:nvPr/>
        </p:nvPicPr>
        <p:blipFill>
          <a:blip r:embed="rId7" cstate="print"/>
          <a:srcRect t="15773" r="6448" b="12172"/>
          <a:stretch>
            <a:fillRect/>
          </a:stretch>
        </p:blipFill>
        <p:spPr bwMode="auto">
          <a:xfrm>
            <a:off x="1752600" y="4953000"/>
            <a:ext cx="935038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8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1752600"/>
            <a:ext cx="7230533" cy="4067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533400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Century Gothic" pitchFamily="34" charset="0"/>
              </a:rPr>
              <a:t>Gracias! </a:t>
            </a:r>
            <a:r>
              <a:rPr lang="fr-FR" sz="2000" b="1" dirty="0" err="1" smtClean="0">
                <a:latin typeface="Century Gothic" pitchFamily="34" charset="0"/>
              </a:rPr>
              <a:t>thanks</a:t>
            </a:r>
            <a:r>
              <a:rPr lang="fr-FR" sz="2000" b="1" dirty="0" smtClean="0">
                <a:latin typeface="Century Gothic" pitchFamily="34" charset="0"/>
              </a:rPr>
              <a:t>!</a:t>
            </a:r>
            <a:endParaRPr lang="fr-FR" sz="2000" b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Living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floods</a:t>
            </a:r>
            <a:r>
              <a:rPr lang="fr-FR" dirty="0" smtClean="0"/>
              <a:t>…</a:t>
            </a:r>
            <a:endParaRPr lang="fr-FR" dirty="0"/>
          </a:p>
        </p:txBody>
      </p:sp>
      <p:pic>
        <p:nvPicPr>
          <p:cNvPr id="4" name="Picture 3" descr="DSC073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2362200"/>
            <a:ext cx="2286000" cy="3048000"/>
          </a:xfrm>
          <a:prstGeom prst="rect">
            <a:avLst/>
          </a:prstGeom>
        </p:spPr>
      </p:pic>
      <p:pic>
        <p:nvPicPr>
          <p:cNvPr id="5" name="Picture 4" descr="DSC075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4600" y="2362200"/>
            <a:ext cx="2286000" cy="3048000"/>
          </a:xfrm>
          <a:prstGeom prst="rect">
            <a:avLst/>
          </a:prstGeom>
        </p:spPr>
      </p:pic>
      <p:pic>
        <p:nvPicPr>
          <p:cNvPr id="7" name="Picture 6" descr="DSC073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3000" y="2381250"/>
            <a:ext cx="4038600" cy="302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144---Bojay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752600"/>
            <a:ext cx="5043518" cy="3298461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812703" y="524470"/>
            <a:ext cx="8855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break </a:t>
            </a:r>
            <a:r>
              <a:rPr lang="es-ES" sz="5400" b="1" cap="sm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the</a:t>
            </a:r>
            <a:r>
              <a:rPr lang="es-ES" sz="54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 </a:t>
            </a:r>
            <a:r>
              <a:rPr lang="es-ES" sz="5400" b="1" cap="sm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vulnerability</a:t>
            </a:r>
            <a:r>
              <a:rPr lang="es-ES" sz="54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 </a:t>
            </a:r>
            <a:r>
              <a:rPr lang="es-ES" sz="5400" b="1" cap="sm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cycle</a:t>
            </a:r>
            <a:r>
              <a:rPr lang="es-ES" sz="54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?</a:t>
            </a:r>
            <a:endParaRPr lang="es-ES" sz="54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ea typeface="Arial Unicode MS" pitchFamily="34" charset="-128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90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programme objectives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4 main </a:t>
            </a:r>
            <a:r>
              <a:rPr lang="en-GB" dirty="0" smtClean="0"/>
              <a:t>results: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1. Disaster Preparedness (schools, simulations…)</a:t>
            </a:r>
          </a:p>
          <a:p>
            <a:r>
              <a:rPr lang="en-GB" dirty="0" smtClean="0"/>
              <a:t>2. Environmental Risk Management </a:t>
            </a:r>
          </a:p>
          <a:p>
            <a:r>
              <a:rPr lang="en-GB" dirty="0" smtClean="0"/>
              <a:t>3</a:t>
            </a:r>
            <a:r>
              <a:rPr lang="en-GB" dirty="0" smtClean="0">
                <a:solidFill>
                  <a:srgbClr val="FF0000"/>
                </a:solidFill>
              </a:rPr>
              <a:t>. Vulnerability Reduction</a:t>
            </a:r>
          </a:p>
          <a:p>
            <a:r>
              <a:rPr lang="en-GB" dirty="0" smtClean="0"/>
              <a:t>4. Knowledge Management</a:t>
            </a:r>
          </a:p>
        </p:txBody>
      </p:sp>
      <p:pic>
        <p:nvPicPr>
          <p:cNvPr id="12292" name="11 Imagen"/>
          <p:cNvPicPr>
            <a:picLocks noChangeAspect="1"/>
          </p:cNvPicPr>
          <p:nvPr/>
        </p:nvPicPr>
        <p:blipFill>
          <a:blip r:embed="rId3" cstate="print"/>
          <a:srcRect t="11035" b="27248"/>
          <a:stretch>
            <a:fillRect/>
          </a:stretch>
        </p:blipFill>
        <p:spPr bwMode="auto">
          <a:xfrm>
            <a:off x="152400" y="4419600"/>
            <a:ext cx="297180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3 Imagen"/>
          <p:cNvPicPr>
            <a:picLocks noChangeAspect="1"/>
          </p:cNvPicPr>
          <p:nvPr/>
        </p:nvPicPr>
        <p:blipFill>
          <a:blip r:embed="rId4" cstate="print"/>
          <a:srcRect t="15054" b="27312"/>
          <a:stretch>
            <a:fillRect/>
          </a:stretch>
        </p:blipFill>
        <p:spPr bwMode="auto">
          <a:xfrm>
            <a:off x="3124200" y="4419600"/>
            <a:ext cx="31734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2 Imagen"/>
          <p:cNvPicPr>
            <a:picLocks noChangeAspect="1"/>
          </p:cNvPicPr>
          <p:nvPr/>
        </p:nvPicPr>
        <p:blipFill>
          <a:blip r:embed="rId5" cstate="print"/>
          <a:srcRect t="18924" b="14137"/>
          <a:stretch>
            <a:fillRect/>
          </a:stretch>
        </p:blipFill>
        <p:spPr bwMode="auto">
          <a:xfrm>
            <a:off x="6248400" y="4419600"/>
            <a:ext cx="274320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5"/>
          <p:cNvSpPr txBox="1">
            <a:spLocks noChangeArrowheads="1"/>
          </p:cNvSpPr>
          <p:nvPr/>
        </p:nvSpPr>
        <p:spPr bwMode="auto">
          <a:xfrm>
            <a:off x="990600" y="1752600"/>
            <a:ext cx="723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7" name="8 Rectángulo redondeado"/>
          <p:cNvSpPr/>
          <p:nvPr/>
        </p:nvSpPr>
        <p:spPr>
          <a:xfrm>
            <a:off x="1752600" y="685800"/>
            <a:ext cx="1685925" cy="571500"/>
          </a:xfrm>
          <a:prstGeom prst="roundRect">
            <a:avLst/>
          </a:prstGeom>
          <a:solidFill>
            <a:srgbClr val="D5D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es-CO" sz="1600" b="1" dirty="0">
                <a:solidFill>
                  <a:schemeClr val="tx1"/>
                </a:solidFill>
                <a:latin typeface="Century Gothic" pitchFamily="34" charset="0"/>
              </a:rPr>
              <a:t>The </a:t>
            </a:r>
            <a:r>
              <a:rPr lang="es-CO" sz="1600" b="1" dirty="0" err="1">
                <a:solidFill>
                  <a:schemeClr val="tx1"/>
                </a:solidFill>
                <a:latin typeface="Century Gothic" pitchFamily="34" charset="0"/>
              </a:rPr>
              <a:t>Programme</a:t>
            </a:r>
            <a:endParaRPr lang="es-CO" sz="16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" name="9 Rectángulo redondeado"/>
          <p:cNvSpPr/>
          <p:nvPr/>
        </p:nvSpPr>
        <p:spPr>
          <a:xfrm>
            <a:off x="4705350" y="685800"/>
            <a:ext cx="4279900" cy="571500"/>
          </a:xfrm>
          <a:prstGeom prst="roundRect">
            <a:avLst/>
          </a:prstGeom>
          <a:solidFill>
            <a:srgbClr val="D5D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just">
              <a:defRPr/>
            </a:pPr>
            <a:r>
              <a:rPr lang="es-CO" sz="1400" dirty="0" err="1">
                <a:solidFill>
                  <a:schemeClr val="tx1"/>
                </a:solidFill>
                <a:latin typeface="Century Gothic" pitchFamily="34" charset="0"/>
              </a:rPr>
              <a:t>Strengthening</a:t>
            </a:r>
            <a:r>
              <a:rPr lang="es-CO" sz="14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s-CO" sz="1400" dirty="0" err="1" smtClean="0">
                <a:solidFill>
                  <a:schemeClr val="tx1"/>
                </a:solidFill>
                <a:latin typeface="Century Gothic" pitchFamily="34" charset="0"/>
              </a:rPr>
              <a:t>disaster</a:t>
            </a:r>
            <a:r>
              <a:rPr lang="es-CO" sz="1400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s-CO" sz="1400" dirty="0" err="1">
                <a:solidFill>
                  <a:schemeClr val="tx1"/>
                </a:solidFill>
                <a:latin typeface="Century Gothic" pitchFamily="34" charset="0"/>
              </a:rPr>
              <a:t>preparedness</a:t>
            </a:r>
            <a:r>
              <a:rPr lang="es-CO" sz="1400" dirty="0">
                <a:solidFill>
                  <a:schemeClr val="tx1"/>
                </a:solidFill>
                <a:latin typeface="Century Gothic" pitchFamily="34" charset="0"/>
              </a:rPr>
              <a:t> of </a:t>
            </a:r>
            <a:r>
              <a:rPr lang="es-CO" sz="1400" dirty="0" err="1">
                <a:solidFill>
                  <a:schemeClr val="tx1"/>
                </a:solidFill>
                <a:latin typeface="Century Gothic" pitchFamily="34" charset="0"/>
              </a:rPr>
              <a:t>flood</a:t>
            </a:r>
            <a:r>
              <a:rPr lang="es-CO" sz="14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s-CO" sz="1400" dirty="0" err="1">
                <a:solidFill>
                  <a:schemeClr val="tx1"/>
                </a:solidFill>
                <a:latin typeface="Century Gothic" pitchFamily="34" charset="0"/>
              </a:rPr>
              <a:t>affected</a:t>
            </a:r>
            <a:r>
              <a:rPr lang="es-CO" sz="14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s-CO" sz="1400" dirty="0" err="1">
                <a:solidFill>
                  <a:schemeClr val="tx1"/>
                </a:solidFill>
                <a:latin typeface="Century Gothic" pitchFamily="34" charset="0"/>
              </a:rPr>
              <a:t>communities</a:t>
            </a:r>
            <a:r>
              <a:rPr lang="es-CO" sz="1400" dirty="0">
                <a:solidFill>
                  <a:schemeClr val="tx1"/>
                </a:solidFill>
                <a:latin typeface="Century Gothic" pitchFamily="34" charset="0"/>
              </a:rPr>
              <a:t> in </a:t>
            </a:r>
            <a:r>
              <a:rPr lang="es-CO" sz="1400" dirty="0" err="1">
                <a:solidFill>
                  <a:schemeClr val="tx1"/>
                </a:solidFill>
                <a:latin typeface="Century Gothic" pitchFamily="34" charset="0"/>
              </a:rPr>
              <a:t>the</a:t>
            </a:r>
            <a:r>
              <a:rPr lang="es-CO" sz="1400" dirty="0">
                <a:solidFill>
                  <a:schemeClr val="tx1"/>
                </a:solidFill>
                <a:latin typeface="Century Gothic" pitchFamily="34" charset="0"/>
              </a:rPr>
              <a:t> Choco </a:t>
            </a:r>
            <a:r>
              <a:rPr lang="es-CO" sz="1400" dirty="0" err="1">
                <a:solidFill>
                  <a:schemeClr val="tx1"/>
                </a:solidFill>
                <a:latin typeface="Century Gothic" pitchFamily="34" charset="0"/>
              </a:rPr>
              <a:t>department</a:t>
            </a:r>
            <a:endParaRPr lang="es-CO" sz="1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" name="10 Rectángulo redondeado"/>
          <p:cNvSpPr/>
          <p:nvPr/>
        </p:nvSpPr>
        <p:spPr>
          <a:xfrm>
            <a:off x="1758950" y="1611313"/>
            <a:ext cx="1685925" cy="569912"/>
          </a:xfrm>
          <a:prstGeom prst="roundRect">
            <a:avLst/>
          </a:prstGeom>
          <a:solidFill>
            <a:srgbClr val="E9E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es-CO" sz="1600" b="1" dirty="0" err="1">
                <a:solidFill>
                  <a:schemeClr val="tx1"/>
                </a:solidFill>
                <a:latin typeface="Century Gothic" pitchFamily="34" charset="0"/>
              </a:rPr>
              <a:t>Who</a:t>
            </a:r>
            <a:r>
              <a:rPr lang="es-CO" sz="1600" b="1" dirty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s-CO" sz="1600" b="1" dirty="0" err="1">
                <a:solidFill>
                  <a:schemeClr val="tx1"/>
                </a:solidFill>
                <a:latin typeface="Century Gothic" pitchFamily="34" charset="0"/>
              </a:rPr>
              <a:t>funded</a:t>
            </a:r>
            <a:r>
              <a:rPr lang="es-CO" sz="1600" b="1" dirty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s-CO" sz="1600" b="1" dirty="0" err="1">
                <a:solidFill>
                  <a:schemeClr val="tx1"/>
                </a:solidFill>
                <a:latin typeface="Century Gothic" pitchFamily="34" charset="0"/>
              </a:rPr>
              <a:t>it</a:t>
            </a:r>
            <a:r>
              <a:rPr lang="es-CO" sz="1600" b="1" dirty="0">
                <a:solidFill>
                  <a:schemeClr val="tx1"/>
                </a:solidFill>
                <a:latin typeface="Century Gothic" pitchFamily="34" charset="0"/>
              </a:rPr>
              <a:t>?</a:t>
            </a:r>
          </a:p>
        </p:txBody>
      </p:sp>
      <p:sp>
        <p:nvSpPr>
          <p:cNvPr id="10" name="11 Rectángulo redondeado"/>
          <p:cNvSpPr/>
          <p:nvPr/>
        </p:nvSpPr>
        <p:spPr>
          <a:xfrm>
            <a:off x="4710113" y="1611313"/>
            <a:ext cx="4281487" cy="569912"/>
          </a:xfrm>
          <a:prstGeom prst="roundRect">
            <a:avLst/>
          </a:prstGeom>
          <a:solidFill>
            <a:srgbClr val="E9E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es-CO" sz="1400" dirty="0">
                <a:solidFill>
                  <a:schemeClr val="tx1"/>
                </a:solidFill>
                <a:latin typeface="Century Gothic" pitchFamily="34" charset="0"/>
              </a:rPr>
              <a:t>DIPECHO (DG ECHO), </a:t>
            </a:r>
            <a:r>
              <a:rPr lang="es-CO" sz="1400" dirty="0" err="1">
                <a:solidFill>
                  <a:schemeClr val="tx1"/>
                </a:solidFill>
                <a:latin typeface="Century Gothic" pitchFamily="34" charset="0"/>
              </a:rPr>
              <a:t>Netherlands</a:t>
            </a:r>
            <a:r>
              <a:rPr lang="es-CO" sz="1400" dirty="0">
                <a:solidFill>
                  <a:schemeClr val="tx1"/>
                </a:solidFill>
                <a:latin typeface="Century Gothic" pitchFamily="34" charset="0"/>
              </a:rPr>
              <a:t> Red Cross, </a:t>
            </a:r>
            <a:r>
              <a:rPr lang="es-CO" sz="1400" dirty="0" err="1">
                <a:solidFill>
                  <a:schemeClr val="tx1"/>
                </a:solidFill>
                <a:latin typeface="Century Gothic" pitchFamily="34" charset="0"/>
              </a:rPr>
              <a:t>Norwegian</a:t>
            </a:r>
            <a:r>
              <a:rPr lang="es-CO" sz="1400" dirty="0">
                <a:solidFill>
                  <a:schemeClr val="tx1"/>
                </a:solidFill>
                <a:latin typeface="Century Gothic" pitchFamily="34" charset="0"/>
              </a:rPr>
              <a:t> Red Cross,  </a:t>
            </a:r>
            <a:r>
              <a:rPr lang="es-CO" sz="1400" dirty="0" err="1">
                <a:solidFill>
                  <a:schemeClr val="tx1"/>
                </a:solidFill>
                <a:latin typeface="Century Gothic" pitchFamily="34" charset="0"/>
              </a:rPr>
              <a:t>Colombian</a:t>
            </a:r>
            <a:r>
              <a:rPr lang="es-CO" sz="1400" dirty="0">
                <a:solidFill>
                  <a:schemeClr val="tx1"/>
                </a:solidFill>
                <a:latin typeface="Century Gothic" pitchFamily="34" charset="0"/>
              </a:rPr>
              <a:t> RC, UNGRD, Diócesis de Quibdó, PMA </a:t>
            </a:r>
          </a:p>
        </p:txBody>
      </p:sp>
      <p:sp>
        <p:nvSpPr>
          <p:cNvPr id="11" name="12 Rectángulo redondeado"/>
          <p:cNvSpPr/>
          <p:nvPr/>
        </p:nvSpPr>
        <p:spPr>
          <a:xfrm>
            <a:off x="1758950" y="2462213"/>
            <a:ext cx="1685925" cy="571500"/>
          </a:xfrm>
          <a:prstGeom prst="roundRect">
            <a:avLst/>
          </a:prstGeom>
          <a:solidFill>
            <a:srgbClr val="D5D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es-CO" sz="1600" b="1" dirty="0" err="1">
                <a:solidFill>
                  <a:schemeClr val="tx1"/>
                </a:solidFill>
                <a:latin typeface="Century Gothic" pitchFamily="34" charset="0"/>
              </a:rPr>
              <a:t>Where</a:t>
            </a:r>
            <a:r>
              <a:rPr lang="es-CO" sz="1600" b="1" dirty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s-CO" sz="1600" b="1" dirty="0" err="1">
                <a:solidFill>
                  <a:schemeClr val="tx1"/>
                </a:solidFill>
                <a:latin typeface="Century Gothic" pitchFamily="34" charset="0"/>
              </a:rPr>
              <a:t>is</a:t>
            </a:r>
            <a:r>
              <a:rPr lang="es-CO" sz="1600" b="1" dirty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s-CO" sz="1600" b="1" dirty="0" err="1">
                <a:solidFill>
                  <a:schemeClr val="tx1"/>
                </a:solidFill>
                <a:latin typeface="Century Gothic" pitchFamily="34" charset="0"/>
              </a:rPr>
              <a:t>it</a:t>
            </a:r>
            <a:r>
              <a:rPr lang="es-CO" sz="1600" b="1" dirty="0">
                <a:solidFill>
                  <a:schemeClr val="tx1"/>
                </a:solidFill>
                <a:latin typeface="Century Gothic" pitchFamily="34" charset="0"/>
              </a:rPr>
              <a:t>?</a:t>
            </a:r>
          </a:p>
        </p:txBody>
      </p:sp>
      <p:sp>
        <p:nvSpPr>
          <p:cNvPr id="12" name="13 Rectángulo redondeado"/>
          <p:cNvSpPr/>
          <p:nvPr/>
        </p:nvSpPr>
        <p:spPr>
          <a:xfrm>
            <a:off x="4710113" y="2525713"/>
            <a:ext cx="4281487" cy="571500"/>
          </a:xfrm>
          <a:prstGeom prst="roundRect">
            <a:avLst/>
          </a:prstGeom>
          <a:solidFill>
            <a:srgbClr val="D5D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just">
              <a:defRPr/>
            </a:pPr>
            <a:r>
              <a:rPr lang="es-CO" sz="1400" dirty="0">
                <a:solidFill>
                  <a:schemeClr val="tx1"/>
                </a:solidFill>
                <a:latin typeface="Century Gothic" pitchFamily="34" charset="0"/>
              </a:rPr>
              <a:t>Chocó </a:t>
            </a:r>
            <a:r>
              <a:rPr lang="es-CO" sz="1400" dirty="0" err="1">
                <a:solidFill>
                  <a:schemeClr val="tx1"/>
                </a:solidFill>
                <a:latin typeface="Century Gothic" pitchFamily="34" charset="0"/>
              </a:rPr>
              <a:t>Department</a:t>
            </a:r>
            <a:r>
              <a:rPr lang="es-CO" sz="1400" dirty="0">
                <a:solidFill>
                  <a:schemeClr val="tx1"/>
                </a:solidFill>
                <a:latin typeface="Century Gothic" pitchFamily="34" charset="0"/>
              </a:rPr>
              <a:t>, </a:t>
            </a:r>
            <a:r>
              <a:rPr lang="es-CO" sz="1400" b="1" dirty="0">
                <a:solidFill>
                  <a:schemeClr val="tx1"/>
                </a:solidFill>
                <a:latin typeface="Century Gothic" pitchFamily="34" charset="0"/>
              </a:rPr>
              <a:t>Municipio de Bojayá </a:t>
            </a:r>
            <a:r>
              <a:rPr lang="es-CO" sz="1400" dirty="0">
                <a:solidFill>
                  <a:schemeClr val="tx1"/>
                </a:solidFill>
                <a:latin typeface="Century Gothic" pitchFamily="34" charset="0"/>
              </a:rPr>
              <a:t>(</a:t>
            </a:r>
            <a:r>
              <a:rPr lang="es-CO" sz="1200" dirty="0">
                <a:solidFill>
                  <a:schemeClr val="tx1"/>
                </a:solidFill>
                <a:latin typeface="Century Gothic" pitchFamily="34" charset="0"/>
              </a:rPr>
              <a:t>San José de la Calle, Puerto Conto, Napipi, </a:t>
            </a:r>
            <a:r>
              <a:rPr lang="es-CO" sz="1200" dirty="0" err="1">
                <a:solidFill>
                  <a:schemeClr val="tx1"/>
                </a:solidFill>
                <a:latin typeface="Century Gothic" pitchFamily="34" charset="0"/>
              </a:rPr>
              <a:t>Opogado</a:t>
            </a:r>
            <a:r>
              <a:rPr lang="es-CO" sz="1200" dirty="0">
                <a:solidFill>
                  <a:schemeClr val="tx1"/>
                </a:solidFill>
                <a:latin typeface="Century Gothic" pitchFamily="34" charset="0"/>
              </a:rPr>
              <a:t>, Isla de los Palacios)</a:t>
            </a:r>
          </a:p>
        </p:txBody>
      </p:sp>
      <p:sp>
        <p:nvSpPr>
          <p:cNvPr id="13" name="14 Rectángulo redondeado"/>
          <p:cNvSpPr/>
          <p:nvPr/>
        </p:nvSpPr>
        <p:spPr>
          <a:xfrm>
            <a:off x="1752600" y="3398838"/>
            <a:ext cx="1685925" cy="569912"/>
          </a:xfrm>
          <a:prstGeom prst="roundRect">
            <a:avLst/>
          </a:prstGeom>
          <a:solidFill>
            <a:srgbClr val="E9E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es-CO" sz="1600" b="1" dirty="0" err="1">
                <a:solidFill>
                  <a:schemeClr val="tx1"/>
                </a:solidFill>
                <a:latin typeface="Century Gothic" pitchFamily="34" charset="0"/>
              </a:rPr>
              <a:t>How</a:t>
            </a:r>
            <a:r>
              <a:rPr lang="es-CO" sz="1600" b="1" dirty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s-CO" sz="1600" b="1" dirty="0" err="1">
                <a:solidFill>
                  <a:schemeClr val="tx1"/>
                </a:solidFill>
                <a:latin typeface="Century Gothic" pitchFamily="34" charset="0"/>
              </a:rPr>
              <a:t>many</a:t>
            </a:r>
            <a:r>
              <a:rPr lang="es-CO" sz="1600" b="1" dirty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s-CO" sz="1600" b="1" dirty="0" err="1">
                <a:solidFill>
                  <a:schemeClr val="tx1"/>
                </a:solidFill>
                <a:latin typeface="Century Gothic" pitchFamily="34" charset="0"/>
              </a:rPr>
              <a:t>people</a:t>
            </a:r>
            <a:r>
              <a:rPr lang="es-CO" sz="1600" b="1" dirty="0">
                <a:solidFill>
                  <a:schemeClr val="tx1"/>
                </a:solidFill>
                <a:latin typeface="Century Gothic" pitchFamily="34" charset="0"/>
              </a:rPr>
              <a:t>?</a:t>
            </a:r>
          </a:p>
        </p:txBody>
      </p:sp>
      <p:sp>
        <p:nvSpPr>
          <p:cNvPr id="14" name="15 Rectángulo redondeado"/>
          <p:cNvSpPr/>
          <p:nvPr/>
        </p:nvSpPr>
        <p:spPr>
          <a:xfrm>
            <a:off x="4705350" y="3398838"/>
            <a:ext cx="4279900" cy="569912"/>
          </a:xfrm>
          <a:prstGeom prst="roundRect">
            <a:avLst/>
          </a:prstGeom>
          <a:solidFill>
            <a:srgbClr val="E9E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just">
              <a:defRPr/>
            </a:pPr>
            <a:r>
              <a:rPr lang="es-CO" sz="1400" dirty="0">
                <a:solidFill>
                  <a:schemeClr val="tx1"/>
                </a:solidFill>
                <a:latin typeface="Century Gothic" pitchFamily="34" charset="0"/>
              </a:rPr>
              <a:t>5.463 </a:t>
            </a:r>
            <a:r>
              <a:rPr lang="es-CO" sz="1400" dirty="0" err="1">
                <a:solidFill>
                  <a:schemeClr val="tx1"/>
                </a:solidFill>
                <a:latin typeface="Century Gothic" pitchFamily="34" charset="0"/>
              </a:rPr>
              <a:t>people</a:t>
            </a:r>
            <a:r>
              <a:rPr lang="es-CO" sz="14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15" name="16 Rectángulo redondeado"/>
          <p:cNvSpPr/>
          <p:nvPr/>
        </p:nvSpPr>
        <p:spPr>
          <a:xfrm>
            <a:off x="1752600" y="4294188"/>
            <a:ext cx="1685925" cy="569912"/>
          </a:xfrm>
          <a:prstGeom prst="roundRect">
            <a:avLst/>
          </a:prstGeom>
          <a:solidFill>
            <a:srgbClr val="D5D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es-CO" sz="1600" b="1" dirty="0" err="1">
                <a:solidFill>
                  <a:schemeClr val="tx1"/>
                </a:solidFill>
                <a:latin typeface="Century Gothic" pitchFamily="34" charset="0"/>
              </a:rPr>
              <a:t>Financial</a:t>
            </a:r>
            <a:r>
              <a:rPr lang="es-CO" sz="1600" b="1" dirty="0">
                <a:solidFill>
                  <a:schemeClr val="tx1"/>
                </a:solidFill>
                <a:latin typeface="Century Gothic" pitchFamily="34" charset="0"/>
              </a:rPr>
              <a:t> data</a:t>
            </a:r>
          </a:p>
        </p:txBody>
      </p:sp>
      <p:sp>
        <p:nvSpPr>
          <p:cNvPr id="16" name="17 Rectángulo redondeado"/>
          <p:cNvSpPr/>
          <p:nvPr/>
        </p:nvSpPr>
        <p:spPr>
          <a:xfrm>
            <a:off x="4705350" y="4294188"/>
            <a:ext cx="4279900" cy="569912"/>
          </a:xfrm>
          <a:prstGeom prst="roundRect">
            <a:avLst/>
          </a:prstGeom>
          <a:solidFill>
            <a:srgbClr val="D5D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just">
              <a:defRPr/>
            </a:pPr>
            <a:r>
              <a:rPr lang="es-CO" sz="1400" dirty="0">
                <a:solidFill>
                  <a:schemeClr val="tx1"/>
                </a:solidFill>
                <a:latin typeface="Century Gothic" pitchFamily="34" charset="0"/>
              </a:rPr>
              <a:t>$1.883.741.803 COP (778.457 EUR / 1.000.000 USD)</a:t>
            </a:r>
          </a:p>
        </p:txBody>
      </p:sp>
      <p:sp>
        <p:nvSpPr>
          <p:cNvPr id="17" name="18 Rectángulo redondeado"/>
          <p:cNvSpPr/>
          <p:nvPr/>
        </p:nvSpPr>
        <p:spPr>
          <a:xfrm>
            <a:off x="1758950" y="5245100"/>
            <a:ext cx="1685925" cy="571500"/>
          </a:xfrm>
          <a:prstGeom prst="roundRect">
            <a:avLst/>
          </a:prstGeom>
          <a:solidFill>
            <a:srgbClr val="E9E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es-CO" sz="1600" b="1" dirty="0" err="1">
                <a:solidFill>
                  <a:schemeClr val="tx1"/>
                </a:solidFill>
                <a:latin typeface="Century Gothic" pitchFamily="34" charset="0"/>
              </a:rPr>
              <a:t>How</a:t>
            </a:r>
            <a:r>
              <a:rPr lang="es-CO" sz="1600" b="1" dirty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s-CO" sz="1600" b="1" dirty="0" err="1">
                <a:solidFill>
                  <a:schemeClr val="tx1"/>
                </a:solidFill>
                <a:latin typeface="Century Gothic" pitchFamily="34" charset="0"/>
              </a:rPr>
              <a:t>long</a:t>
            </a:r>
            <a:r>
              <a:rPr lang="es-CO" sz="1600" b="1" dirty="0">
                <a:solidFill>
                  <a:schemeClr val="tx1"/>
                </a:solidFill>
                <a:latin typeface="Century Gothic" pitchFamily="34" charset="0"/>
              </a:rPr>
              <a:t>?</a:t>
            </a:r>
          </a:p>
        </p:txBody>
      </p:sp>
      <p:sp>
        <p:nvSpPr>
          <p:cNvPr id="18" name="19 Rectángulo redondeado"/>
          <p:cNvSpPr/>
          <p:nvPr/>
        </p:nvSpPr>
        <p:spPr>
          <a:xfrm>
            <a:off x="4710113" y="5245100"/>
            <a:ext cx="4281487" cy="571500"/>
          </a:xfrm>
          <a:prstGeom prst="roundRect">
            <a:avLst/>
          </a:prstGeom>
          <a:solidFill>
            <a:srgbClr val="E9E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just">
              <a:defRPr/>
            </a:pPr>
            <a:r>
              <a:rPr lang="es-CO" sz="1400" dirty="0">
                <a:solidFill>
                  <a:schemeClr val="tx1"/>
                </a:solidFill>
                <a:latin typeface="Century Gothic" pitchFamily="34" charset="0"/>
              </a:rPr>
              <a:t>18 </a:t>
            </a:r>
            <a:r>
              <a:rPr lang="es-CO" sz="1400" dirty="0" err="1">
                <a:solidFill>
                  <a:schemeClr val="tx1"/>
                </a:solidFill>
                <a:latin typeface="Century Gothic" pitchFamily="34" charset="0"/>
              </a:rPr>
              <a:t>months</a:t>
            </a:r>
            <a:r>
              <a:rPr lang="es-CO" sz="1400" dirty="0">
                <a:solidFill>
                  <a:schemeClr val="tx1"/>
                </a:solidFill>
                <a:latin typeface="Century Gothic" pitchFamily="34" charset="0"/>
              </a:rPr>
              <a:t> (</a:t>
            </a:r>
            <a:r>
              <a:rPr lang="es-CO" sz="1400" dirty="0" err="1">
                <a:solidFill>
                  <a:schemeClr val="tx1"/>
                </a:solidFill>
                <a:latin typeface="Century Gothic" pitchFamily="34" charset="0"/>
              </a:rPr>
              <a:t>April</a:t>
            </a:r>
            <a:r>
              <a:rPr lang="es-CO" sz="1400" dirty="0">
                <a:solidFill>
                  <a:schemeClr val="tx1"/>
                </a:solidFill>
                <a:latin typeface="Century Gothic" pitchFamily="34" charset="0"/>
              </a:rPr>
              <a:t> 15th de 2011 / </a:t>
            </a:r>
            <a:r>
              <a:rPr lang="es-CO" sz="1400" dirty="0" err="1">
                <a:solidFill>
                  <a:schemeClr val="tx1"/>
                </a:solidFill>
                <a:latin typeface="Century Gothic" pitchFamily="34" charset="0"/>
              </a:rPr>
              <a:t>October</a:t>
            </a:r>
            <a:r>
              <a:rPr lang="es-CO" sz="1400" dirty="0">
                <a:solidFill>
                  <a:schemeClr val="tx1"/>
                </a:solidFill>
                <a:latin typeface="Century Gothic" pitchFamily="34" charset="0"/>
              </a:rPr>
              <a:t> 14th 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2 Imagen"/>
          <p:cNvPicPr>
            <a:picLocks noChangeAspect="1"/>
          </p:cNvPicPr>
          <p:nvPr/>
        </p:nvPicPr>
        <p:blipFill>
          <a:blip r:embed="rId3" cstate="print"/>
          <a:srcRect t="18924" b="14137"/>
          <a:stretch>
            <a:fillRect/>
          </a:stretch>
        </p:blipFill>
        <p:spPr bwMode="auto">
          <a:xfrm>
            <a:off x="838200" y="1905000"/>
            <a:ext cx="7924800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6858000" cy="1143000"/>
          </a:xfrm>
        </p:spPr>
        <p:txBody>
          <a:bodyPr/>
          <a:lstStyle/>
          <a:p>
            <a:r>
              <a:rPr lang="en-GB" smtClean="0"/>
              <a:t>Result 3: reducing vulnerability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1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15875"/>
            <a:ext cx="45720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2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3" y="3457575"/>
            <a:ext cx="4572000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4576763" y="260350"/>
            <a:ext cx="4243387" cy="5735792"/>
          </a:xfrm>
          <a:prstGeom prst="rect">
            <a:avLst/>
          </a:prstGeom>
          <a:noFill/>
        </p:spPr>
        <p:txBody>
          <a:bodyPr lIns="36000" tIns="36000" rIns="36000" bIns="36000">
            <a:spAutoFit/>
          </a:bodyPr>
          <a:lstStyle/>
          <a:p>
            <a:pPr marL="173038" indent="-173038">
              <a:buClr>
                <a:srgbClr val="FF232B"/>
              </a:buClr>
              <a:buFont typeface="Arial" pitchFamily="34" charset="0"/>
              <a:buChar char="•"/>
              <a:defRPr/>
            </a:pPr>
            <a:r>
              <a:rPr lang="en-US" sz="1600" dirty="0" smtClean="0">
                <a:latin typeface="Century Gothic" pitchFamily="34" charset="0"/>
              </a:rPr>
              <a:t>Construction of </a:t>
            </a:r>
            <a:r>
              <a:rPr lang="en-US" sz="1600" b="1" dirty="0" smtClean="0">
                <a:latin typeface="Century Gothic" pitchFamily="34" charset="0"/>
              </a:rPr>
              <a:t>80 basic units of rural housing of 70 M2 with shared model </a:t>
            </a:r>
            <a:r>
              <a:rPr lang="en-US" sz="1600" dirty="0" smtClean="0">
                <a:latin typeface="Century Gothic" pitchFamily="34" charset="0"/>
              </a:rPr>
              <a:t/>
            </a:r>
            <a:br>
              <a:rPr lang="en-US" sz="1600" dirty="0" smtClean="0">
                <a:latin typeface="Century Gothic" pitchFamily="34" charset="0"/>
              </a:rPr>
            </a:br>
            <a:r>
              <a:rPr lang="en-US" sz="1600" dirty="0" smtClean="0">
                <a:latin typeface="Century Gothic" pitchFamily="34" charset="0"/>
              </a:rPr>
              <a:t/>
            </a:r>
            <a:br>
              <a:rPr lang="en-US" sz="1600" dirty="0" smtClean="0">
                <a:latin typeface="Century Gothic" pitchFamily="34" charset="0"/>
              </a:rPr>
            </a:br>
            <a:r>
              <a:rPr lang="en-US" sz="1600" dirty="0" smtClean="0">
                <a:latin typeface="Century Gothic" pitchFamily="34" charset="0"/>
              </a:rPr>
              <a:t>35 people trained in elevation of homes and buildings </a:t>
            </a:r>
            <a:r>
              <a:rPr lang="en-US" sz="1600" dirty="0" smtClean="0">
                <a:latin typeface="Century Gothic" pitchFamily="34" charset="0"/>
              </a:rPr>
              <a:t>safer constructions.</a:t>
            </a:r>
            <a:r>
              <a:rPr lang="en-US" sz="1600" dirty="0" smtClean="0">
                <a:latin typeface="Century Gothic" pitchFamily="34" charset="0"/>
              </a:rPr>
              <a:t/>
            </a:r>
            <a:br>
              <a:rPr lang="en-US" sz="1600" dirty="0" smtClean="0">
                <a:latin typeface="Century Gothic" pitchFamily="34" charset="0"/>
              </a:rPr>
            </a:br>
            <a:r>
              <a:rPr lang="en-US" sz="1600" dirty="0" smtClean="0">
                <a:latin typeface="Century Gothic" pitchFamily="34" charset="0"/>
              </a:rPr>
              <a:t/>
            </a:r>
            <a:br>
              <a:rPr lang="en-US" sz="1600" dirty="0" smtClean="0">
                <a:latin typeface="Century Gothic" pitchFamily="34" charset="0"/>
              </a:rPr>
            </a:br>
            <a:r>
              <a:rPr lang="en-US" sz="1600" dirty="0" smtClean="0">
                <a:latin typeface="Century Gothic" pitchFamily="34" charset="0"/>
              </a:rPr>
              <a:t>"Raising" </a:t>
            </a:r>
            <a:r>
              <a:rPr lang="en-US" sz="1600" dirty="0" smtClean="0">
                <a:latin typeface="Century Gothic" pitchFamily="34" charset="0"/>
              </a:rPr>
              <a:t>of a school, a computer </a:t>
            </a:r>
            <a:r>
              <a:rPr lang="en-US" sz="1600" dirty="0" smtClean="0">
                <a:latin typeface="Century Gothic" pitchFamily="34" charset="0"/>
              </a:rPr>
              <a:t>room and </a:t>
            </a:r>
            <a:r>
              <a:rPr lang="en-US" sz="1600" dirty="0" smtClean="0">
                <a:latin typeface="Century Gothic" pitchFamily="34" charset="0"/>
              </a:rPr>
              <a:t>one house;</a:t>
            </a:r>
            <a:r>
              <a:rPr lang="en-US" sz="1600" dirty="0" smtClean="0">
                <a:latin typeface="Century Gothic" pitchFamily="34" charset="0"/>
              </a:rPr>
              <a:t/>
            </a:r>
            <a:br>
              <a:rPr lang="en-US" sz="1600" dirty="0" smtClean="0">
                <a:latin typeface="Century Gothic" pitchFamily="34" charset="0"/>
              </a:rPr>
            </a:br>
            <a:r>
              <a:rPr lang="en-US" sz="1600" dirty="0" smtClean="0">
                <a:latin typeface="Century Gothic" pitchFamily="34" charset="0"/>
              </a:rPr>
              <a:t/>
            </a:r>
            <a:br>
              <a:rPr lang="en-US" sz="1600" dirty="0" smtClean="0">
                <a:latin typeface="Century Gothic" pitchFamily="34" charset="0"/>
              </a:rPr>
            </a:br>
            <a:r>
              <a:rPr lang="en-US" sz="1600" dirty="0" smtClean="0">
                <a:latin typeface="Century Gothic" pitchFamily="34" charset="0"/>
              </a:rPr>
              <a:t/>
            </a:r>
            <a:br>
              <a:rPr lang="en-US" sz="1600" dirty="0" smtClean="0">
                <a:latin typeface="Century Gothic" pitchFamily="34" charset="0"/>
              </a:rPr>
            </a:br>
            <a:r>
              <a:rPr lang="en-US" sz="1600" dirty="0" smtClean="0">
                <a:latin typeface="Century Gothic" pitchFamily="34" charset="0"/>
              </a:rPr>
              <a:t/>
            </a:r>
            <a:br>
              <a:rPr lang="en-US" sz="1600" dirty="0" smtClean="0">
                <a:latin typeface="Century Gothic" pitchFamily="34" charset="0"/>
              </a:rPr>
            </a:br>
            <a:r>
              <a:rPr lang="en-US" sz="1600" b="1" dirty="0" smtClean="0">
                <a:solidFill>
                  <a:srgbClr val="FF0000"/>
                </a:solidFill>
                <a:latin typeface="Century Gothic" pitchFamily="34" charset="0"/>
              </a:rPr>
              <a:t>KEY </a:t>
            </a:r>
            <a:r>
              <a:rPr lang="en-US" sz="1600" b="1" dirty="0" smtClean="0">
                <a:solidFill>
                  <a:srgbClr val="FF0000"/>
                </a:solidFill>
                <a:latin typeface="Century Gothic" pitchFamily="34" charset="0"/>
              </a:rPr>
              <a:t>DATA:</a:t>
            </a:r>
            <a:r>
              <a:rPr lang="en-US" sz="1600" dirty="0" smtClean="0">
                <a:latin typeface="Century Gothic" pitchFamily="34" charset="0"/>
              </a:rPr>
              <a:t/>
            </a:r>
            <a:br>
              <a:rPr lang="en-US" sz="1600" dirty="0" smtClean="0">
                <a:latin typeface="Century Gothic" pitchFamily="34" charset="0"/>
              </a:rPr>
            </a:br>
            <a:r>
              <a:rPr lang="en-US" sz="1600" dirty="0" smtClean="0">
                <a:latin typeface="Century Gothic" pitchFamily="34" charset="0"/>
              </a:rPr>
              <a:t/>
            </a:r>
            <a:br>
              <a:rPr lang="en-US" sz="1600" dirty="0" smtClean="0">
                <a:latin typeface="Century Gothic" pitchFamily="34" charset="0"/>
              </a:rPr>
            </a:br>
            <a:r>
              <a:rPr lang="en-US" sz="1600" dirty="0" smtClean="0">
                <a:latin typeface="Century Gothic" pitchFamily="34" charset="0"/>
              </a:rPr>
              <a:t>24,500 </a:t>
            </a:r>
            <a:r>
              <a:rPr lang="en-US" sz="1600" dirty="0" smtClean="0">
                <a:latin typeface="Century Gothic" pitchFamily="34" charset="0"/>
              </a:rPr>
              <a:t>sawn </a:t>
            </a:r>
            <a:r>
              <a:rPr lang="en-US" sz="1600" dirty="0" smtClean="0">
                <a:latin typeface="Century Gothic" pitchFamily="34" charset="0"/>
              </a:rPr>
              <a:t>boards, </a:t>
            </a:r>
            <a:r>
              <a:rPr lang="en-US" sz="1600" dirty="0" smtClean="0">
                <a:latin typeface="Century Gothic" pitchFamily="34" charset="0"/>
              </a:rPr>
              <a:t>transported </a:t>
            </a:r>
            <a:r>
              <a:rPr lang="en-US" sz="1600" dirty="0" smtClean="0">
                <a:latin typeface="Century Gothic" pitchFamily="34" charset="0"/>
              </a:rPr>
              <a:t>by boat to be used during </a:t>
            </a:r>
            <a:r>
              <a:rPr lang="en-US" sz="1600" dirty="0" smtClean="0">
                <a:latin typeface="Century Gothic" pitchFamily="34" charset="0"/>
              </a:rPr>
              <a:t>construction;</a:t>
            </a:r>
            <a:r>
              <a:rPr lang="en-US" sz="1600" dirty="0" smtClean="0">
                <a:latin typeface="Century Gothic" pitchFamily="34" charset="0"/>
              </a:rPr>
              <a:t/>
            </a:r>
            <a:br>
              <a:rPr lang="en-US" sz="1600" dirty="0" smtClean="0">
                <a:latin typeface="Century Gothic" pitchFamily="34" charset="0"/>
              </a:rPr>
            </a:br>
            <a:r>
              <a:rPr lang="en-US" sz="1600" dirty="0" smtClean="0">
                <a:latin typeface="Century Gothic" pitchFamily="34" charset="0"/>
              </a:rPr>
              <a:t/>
            </a:r>
            <a:br>
              <a:rPr lang="en-US" sz="1600" dirty="0" smtClean="0">
                <a:latin typeface="Century Gothic" pitchFamily="34" charset="0"/>
              </a:rPr>
            </a:br>
            <a:r>
              <a:rPr lang="en-US" sz="1600" dirty="0" smtClean="0">
                <a:latin typeface="Century Gothic" pitchFamily="34" charset="0"/>
              </a:rPr>
              <a:t>5,000 pounds of lace used during construction were transported from </a:t>
            </a:r>
            <a:r>
              <a:rPr lang="en-US" sz="1600" dirty="0" err="1" smtClean="0">
                <a:latin typeface="Century Gothic" pitchFamily="34" charset="0"/>
              </a:rPr>
              <a:t>Quibdo</a:t>
            </a:r>
            <a:r>
              <a:rPr lang="en-US" sz="1600" dirty="0" smtClean="0">
                <a:latin typeface="Century Gothic" pitchFamily="34" charset="0"/>
              </a:rPr>
              <a:t>’;</a:t>
            </a:r>
            <a:r>
              <a:rPr lang="en-US" sz="1600" dirty="0" smtClean="0">
                <a:latin typeface="Century Gothic" pitchFamily="34" charset="0"/>
              </a:rPr>
              <a:t/>
            </a:r>
            <a:br>
              <a:rPr lang="en-US" sz="1600" dirty="0" smtClean="0">
                <a:latin typeface="Century Gothic" pitchFamily="34" charset="0"/>
              </a:rPr>
            </a:br>
            <a:r>
              <a:rPr lang="en-US" sz="1600" dirty="0" smtClean="0">
                <a:latin typeface="Century Gothic" pitchFamily="34" charset="0"/>
              </a:rPr>
              <a:t/>
            </a:r>
            <a:br>
              <a:rPr lang="en-US" sz="1600" dirty="0" smtClean="0">
                <a:latin typeface="Century Gothic" pitchFamily="34" charset="0"/>
              </a:rPr>
            </a:br>
            <a:r>
              <a:rPr lang="en-US" sz="1600" dirty="0" smtClean="0">
                <a:latin typeface="Century Gothic" pitchFamily="34" charset="0"/>
              </a:rPr>
              <a:t>11 ‘woodcutters’ and 5 timber man participated </a:t>
            </a:r>
            <a:r>
              <a:rPr lang="en-US" sz="1600" dirty="0" smtClean="0">
                <a:latin typeface="Century Gothic" pitchFamily="34" charset="0"/>
              </a:rPr>
              <a:t>in the </a:t>
            </a:r>
            <a:r>
              <a:rPr lang="en-US" sz="1600" dirty="0" smtClean="0">
                <a:latin typeface="Century Gothic" pitchFamily="34" charset="0"/>
              </a:rPr>
              <a:t>construction.</a:t>
            </a:r>
            <a:endParaRPr lang="en-US" sz="1600" dirty="0" smtClean="0">
              <a:latin typeface="Century Gothic" pitchFamily="34" charset="0"/>
            </a:endParaRPr>
          </a:p>
          <a:p>
            <a:pPr marL="173038" indent="-173038">
              <a:buClr>
                <a:srgbClr val="FF232B"/>
              </a:buClr>
              <a:buFont typeface="Arial" pitchFamily="34" charset="0"/>
              <a:buChar char="•"/>
              <a:defRPr/>
            </a:pPr>
            <a:endParaRPr lang="es-CO" sz="16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12 months to change the living environment...</a:t>
            </a:r>
            <a:endParaRPr lang="en-GB" dirty="0" smtClean="0"/>
          </a:p>
        </p:txBody>
      </p:sp>
      <p:pic>
        <p:nvPicPr>
          <p:cNvPr id="4" name="2 Imagen"/>
          <p:cNvPicPr>
            <a:picLocks noChangeAspect="1"/>
          </p:cNvPicPr>
          <p:nvPr/>
        </p:nvPicPr>
        <p:blipFill>
          <a:blip r:embed="rId3" cstate="print"/>
          <a:srcRect t="11494" b="15172"/>
          <a:stretch>
            <a:fillRect/>
          </a:stretch>
        </p:blipFill>
        <p:spPr bwMode="auto">
          <a:xfrm>
            <a:off x="5334000" y="1927225"/>
            <a:ext cx="3563937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8 Imagen"/>
          <p:cNvPicPr>
            <a:picLocks noChangeAspect="1"/>
          </p:cNvPicPr>
          <p:nvPr/>
        </p:nvPicPr>
        <p:blipFill>
          <a:blip r:embed="rId4" cstate="print"/>
          <a:srcRect t="21651" b="8965"/>
          <a:stretch>
            <a:fillRect/>
          </a:stretch>
        </p:blipFill>
        <p:spPr bwMode="auto">
          <a:xfrm>
            <a:off x="5334000" y="3954334"/>
            <a:ext cx="3530600" cy="183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3" descr="IMG_1310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1905000"/>
            <a:ext cx="5080000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2859</TotalTime>
  <Words>434</Words>
  <Application>Microsoft Office PowerPoint</Application>
  <PresentationFormat>On-screen Show (4:3)</PresentationFormat>
  <Paragraphs>75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Community Resilience in Action  Supporting people to cope with floods in Choco’  (Colombia) </vt:lpstr>
      <vt:lpstr>Slide 2</vt:lpstr>
      <vt:lpstr>Living with floods…</vt:lpstr>
      <vt:lpstr>Slide 4</vt:lpstr>
      <vt:lpstr>The programme objectives</vt:lpstr>
      <vt:lpstr>Slide 6</vt:lpstr>
      <vt:lpstr>Result 3: reducing vulnerability</vt:lpstr>
      <vt:lpstr>Slide 8</vt:lpstr>
      <vt:lpstr>12 months to change the living environment...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IFRC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goli.ameri</dc:creator>
  <cp:lastModifiedBy>Sandra</cp:lastModifiedBy>
  <cp:revision>93</cp:revision>
  <dcterms:created xsi:type="dcterms:W3CDTF">2010-10-08T14:12:22Z</dcterms:created>
  <dcterms:modified xsi:type="dcterms:W3CDTF">2012-10-29T22:21:44Z</dcterms:modified>
</cp:coreProperties>
</file>