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79" r:id="rId5"/>
    <p:sldId id="258" r:id="rId6"/>
    <p:sldId id="280" r:id="rId7"/>
    <p:sldId id="282" r:id="rId8"/>
    <p:sldId id="283" r:id="rId9"/>
    <p:sldId id="259" r:id="rId10"/>
    <p:sldId id="281" r:id="rId11"/>
    <p:sldId id="260" r:id="rId12"/>
    <p:sldId id="261" r:id="rId13"/>
    <p:sldId id="262" r:id="rId14"/>
    <p:sldId id="264" r:id="rId15"/>
    <p:sldId id="265" r:id="rId16"/>
    <p:sldId id="266" r:id="rId17"/>
    <p:sldId id="284" r:id="rId18"/>
    <p:sldId id="285" r:id="rId19"/>
    <p:sldId id="286" r:id="rId20"/>
    <p:sldId id="268"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157394-3EB9-4B8D-B280-98A9A54BB0D2}" type="datetimeFigureOut">
              <a:rPr lang="en-IE" smtClean="0"/>
              <a:t>26/10/2012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D656F07-E77A-4B52-96AA-D9990FA8A5F0}"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57394-3EB9-4B8D-B280-98A9A54BB0D2}" type="datetimeFigureOut">
              <a:rPr lang="en-IE" smtClean="0"/>
              <a:t>26/10/2012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D656F07-E77A-4B52-96AA-D9990FA8A5F0}"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57394-3EB9-4B8D-B280-98A9A54BB0D2}" type="datetimeFigureOut">
              <a:rPr lang="en-IE" smtClean="0"/>
              <a:t>26/10/2012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D656F07-E77A-4B52-96AA-D9990FA8A5F0}"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57394-3EB9-4B8D-B280-98A9A54BB0D2}" type="datetimeFigureOut">
              <a:rPr lang="en-IE" smtClean="0"/>
              <a:t>26/10/2012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D656F07-E77A-4B52-96AA-D9990FA8A5F0}"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57394-3EB9-4B8D-B280-98A9A54BB0D2}" type="datetimeFigureOut">
              <a:rPr lang="en-IE" smtClean="0"/>
              <a:t>26/10/2012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D656F07-E77A-4B52-96AA-D9990FA8A5F0}" type="slidenum">
              <a:rPr lang="en-IE" smtClean="0"/>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157394-3EB9-4B8D-B280-98A9A54BB0D2}" type="datetimeFigureOut">
              <a:rPr lang="en-IE" smtClean="0"/>
              <a:t>26/10/2012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D656F07-E77A-4B52-96AA-D9990FA8A5F0}"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157394-3EB9-4B8D-B280-98A9A54BB0D2}" type="datetimeFigureOut">
              <a:rPr lang="en-IE" smtClean="0"/>
              <a:t>26/10/2012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D656F07-E77A-4B52-96AA-D9990FA8A5F0}"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157394-3EB9-4B8D-B280-98A9A54BB0D2}" type="datetimeFigureOut">
              <a:rPr lang="en-IE" smtClean="0"/>
              <a:t>26/10/2012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D656F07-E77A-4B52-96AA-D9990FA8A5F0}"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57394-3EB9-4B8D-B280-98A9A54BB0D2}" type="datetimeFigureOut">
              <a:rPr lang="en-IE" smtClean="0"/>
              <a:t>26/10/2012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D656F07-E77A-4B52-96AA-D9990FA8A5F0}"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57394-3EB9-4B8D-B280-98A9A54BB0D2}" type="datetimeFigureOut">
              <a:rPr lang="en-IE" smtClean="0"/>
              <a:t>26/10/2012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D656F07-E77A-4B52-96AA-D9990FA8A5F0}" type="slidenum">
              <a:rPr lang="en-IE" smtClean="0"/>
              <a:t>‹#›</a:t>
            </a:fld>
            <a:endParaRPr lang="en-IE"/>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9157394-3EB9-4B8D-B280-98A9A54BB0D2}" type="datetimeFigureOut">
              <a:rPr lang="en-IE" smtClean="0"/>
              <a:t>26/10/2012</a:t>
            </a:fld>
            <a:endParaRPr lang="en-IE"/>
          </a:p>
        </p:txBody>
      </p:sp>
      <p:sp>
        <p:nvSpPr>
          <p:cNvPr id="9" name="Slide Number Placeholder 8"/>
          <p:cNvSpPr>
            <a:spLocks noGrp="1"/>
          </p:cNvSpPr>
          <p:nvPr>
            <p:ph type="sldNum" sz="quarter" idx="11"/>
          </p:nvPr>
        </p:nvSpPr>
        <p:spPr/>
        <p:txBody>
          <a:bodyPr/>
          <a:lstStyle/>
          <a:p>
            <a:fld id="{9D656F07-E77A-4B52-96AA-D9990FA8A5F0}" type="slidenum">
              <a:rPr lang="en-IE" smtClean="0"/>
              <a:t>‹#›</a:t>
            </a:fld>
            <a:endParaRPr lang="en-IE"/>
          </a:p>
        </p:txBody>
      </p:sp>
      <p:sp>
        <p:nvSpPr>
          <p:cNvPr id="10" name="Footer Placeholder 9"/>
          <p:cNvSpPr>
            <a:spLocks noGrp="1"/>
          </p:cNvSpPr>
          <p:nvPr>
            <p:ph type="ftr" sz="quarter" idx="12"/>
          </p:nvPr>
        </p:nvSpPr>
        <p:spPr/>
        <p:txBody>
          <a:bodyPr/>
          <a:lstStyle/>
          <a:p>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D656F07-E77A-4B52-96AA-D9990FA8A5F0}" type="slidenum">
              <a:rPr lang="en-IE" smtClean="0"/>
              <a:t>‹#›</a:t>
            </a:fld>
            <a:endParaRPr lang="en-I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I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9157394-3EB9-4B8D-B280-98A9A54BB0D2}" type="datetimeFigureOut">
              <a:rPr lang="en-IE" smtClean="0"/>
              <a:t>26/10/2012</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543800" cy="2664295"/>
          </a:xfrm>
        </p:spPr>
        <p:txBody>
          <a:bodyPr/>
          <a:lstStyle/>
          <a:p>
            <a:pPr algn="just"/>
            <a:r>
              <a:rPr lang="en-US" sz="4400" b="1" dirty="0" smtClean="0">
                <a:latin typeface="+mn-lt"/>
              </a:rPr>
              <a:t>Structural Mitigation of Disaster Risks </a:t>
            </a:r>
            <a:r>
              <a:rPr lang="en-US" sz="4000" b="1" dirty="0" smtClean="0">
                <a:latin typeface="+mn-lt"/>
              </a:rPr>
              <a:t>– </a:t>
            </a:r>
            <a:r>
              <a:rPr lang="en-US" sz="3200" b="1" dirty="0" smtClean="0">
                <a:latin typeface="+mn-lt"/>
              </a:rPr>
              <a:t>case study of the island Gram Panchayat of </a:t>
            </a:r>
            <a:r>
              <a:rPr lang="en-US" sz="3200" b="1" dirty="0" smtClean="0">
                <a:solidFill>
                  <a:srgbClr val="002060"/>
                </a:solidFill>
                <a:latin typeface="+mn-lt"/>
              </a:rPr>
              <a:t>Mousini</a:t>
            </a:r>
            <a:r>
              <a:rPr lang="en-US" sz="3200" b="1" dirty="0" smtClean="0">
                <a:latin typeface="+mn-lt"/>
              </a:rPr>
              <a:t> in the Indian Sunderbans Delta, West </a:t>
            </a:r>
            <a:r>
              <a:rPr lang="en-US" sz="3200" b="1" dirty="0" smtClean="0">
                <a:latin typeface="+mn-lt"/>
              </a:rPr>
              <a:t>Bengal, India.</a:t>
            </a:r>
            <a:endParaRPr lang="en-IE" sz="3200" b="1" dirty="0">
              <a:latin typeface="+mn-lt"/>
            </a:endParaRPr>
          </a:p>
        </p:txBody>
      </p:sp>
      <p:sp>
        <p:nvSpPr>
          <p:cNvPr id="3" name="Subtitle 2"/>
          <p:cNvSpPr>
            <a:spLocks noGrp="1"/>
          </p:cNvSpPr>
          <p:nvPr>
            <p:ph type="subTitle" idx="1"/>
          </p:nvPr>
        </p:nvSpPr>
        <p:spPr>
          <a:xfrm>
            <a:off x="685800" y="3429000"/>
            <a:ext cx="7558608" cy="2209800"/>
          </a:xfrm>
        </p:spPr>
        <p:txBody>
          <a:bodyPr>
            <a:normAutofit fontScale="92500" lnSpcReduction="10000"/>
          </a:bodyPr>
          <a:lstStyle/>
          <a:p>
            <a:r>
              <a:rPr lang="en-US" sz="2400" b="1" dirty="0" smtClean="0">
                <a:solidFill>
                  <a:srgbClr val="C00000"/>
                </a:solidFill>
              </a:rPr>
              <a:t>Shelter Meeting </a:t>
            </a:r>
            <a:r>
              <a:rPr lang="en-US" sz="2400" b="1" dirty="0" smtClean="0">
                <a:solidFill>
                  <a:srgbClr val="C00000"/>
                </a:solidFill>
              </a:rPr>
              <a:t>12b</a:t>
            </a:r>
            <a:endParaRPr lang="en-US" sz="2400" b="1" dirty="0" smtClean="0">
              <a:solidFill>
                <a:srgbClr val="C00000"/>
              </a:solidFill>
            </a:endParaRPr>
          </a:p>
          <a:p>
            <a:r>
              <a:rPr lang="en-US" sz="2400" b="1" dirty="0" smtClean="0">
                <a:solidFill>
                  <a:schemeClr val="tx2">
                    <a:lumMod val="50000"/>
                  </a:schemeClr>
                </a:solidFill>
              </a:rPr>
              <a:t>30</a:t>
            </a:r>
            <a:r>
              <a:rPr lang="en-US" sz="2400" b="1" baseline="30000" dirty="0" smtClean="0">
                <a:solidFill>
                  <a:schemeClr val="tx2">
                    <a:lumMod val="50000"/>
                  </a:schemeClr>
                </a:solidFill>
              </a:rPr>
              <a:t>th</a:t>
            </a:r>
            <a:r>
              <a:rPr lang="en-US" sz="2400" b="1" dirty="0" smtClean="0">
                <a:solidFill>
                  <a:schemeClr val="tx2">
                    <a:lumMod val="50000"/>
                  </a:schemeClr>
                </a:solidFill>
              </a:rPr>
              <a:t> -31</a:t>
            </a:r>
            <a:r>
              <a:rPr lang="en-US" sz="2400" b="1" baseline="30000" dirty="0" smtClean="0">
                <a:solidFill>
                  <a:schemeClr val="tx2">
                    <a:lumMod val="50000"/>
                  </a:schemeClr>
                </a:solidFill>
              </a:rPr>
              <a:t>st</a:t>
            </a:r>
            <a:r>
              <a:rPr lang="en-US" sz="2400" b="1" dirty="0" smtClean="0">
                <a:solidFill>
                  <a:schemeClr val="tx2">
                    <a:lumMod val="50000"/>
                  </a:schemeClr>
                </a:solidFill>
              </a:rPr>
              <a:t> October 2012. </a:t>
            </a:r>
            <a:r>
              <a:rPr lang="fr-FR" sz="1600" dirty="0">
                <a:solidFill>
                  <a:schemeClr val="tx2">
                    <a:lumMod val="75000"/>
                  </a:schemeClr>
                </a:solidFill>
              </a:rPr>
              <a:t>National History Museum, </a:t>
            </a:r>
            <a:r>
              <a:rPr lang="fr-FR" sz="1600" dirty="0" smtClean="0"/>
              <a:t>Genève</a:t>
            </a:r>
            <a:r>
              <a:rPr lang="fr-FR" sz="1600" dirty="0"/>
              <a:t> </a:t>
            </a:r>
            <a:endParaRPr lang="en-US" sz="2400" b="1" dirty="0">
              <a:solidFill>
                <a:schemeClr val="tx2">
                  <a:lumMod val="50000"/>
                </a:schemeClr>
              </a:solidFill>
            </a:endParaRPr>
          </a:p>
          <a:p>
            <a:endParaRPr lang="en-US" sz="1700" b="1" dirty="0" smtClean="0">
              <a:solidFill>
                <a:schemeClr val="tx2">
                  <a:lumMod val="50000"/>
                </a:schemeClr>
              </a:solidFill>
            </a:endParaRPr>
          </a:p>
          <a:p>
            <a:r>
              <a:rPr lang="en-US" sz="1900" b="1" dirty="0" smtClean="0">
                <a:solidFill>
                  <a:schemeClr val="tx2">
                    <a:lumMod val="50000"/>
                  </a:schemeClr>
                </a:solidFill>
              </a:rPr>
              <a:t>Sujoy </a:t>
            </a:r>
            <a:r>
              <a:rPr lang="en-US" sz="1900" b="1" dirty="0" smtClean="0">
                <a:solidFill>
                  <a:schemeClr val="tx2">
                    <a:lumMod val="50000"/>
                  </a:schemeClr>
                </a:solidFill>
              </a:rPr>
              <a:t>Chaudhury</a:t>
            </a:r>
          </a:p>
          <a:p>
            <a:r>
              <a:rPr lang="en-US" sz="1500" b="1" dirty="0" smtClean="0">
                <a:solidFill>
                  <a:schemeClr val="tx2">
                    <a:lumMod val="50000"/>
                  </a:schemeClr>
                </a:solidFill>
              </a:rPr>
              <a:t>Programme Manager</a:t>
            </a:r>
          </a:p>
          <a:p>
            <a:r>
              <a:rPr lang="en-US" sz="1500" b="1" dirty="0" smtClean="0">
                <a:solidFill>
                  <a:schemeClr val="tx2">
                    <a:lumMod val="50000"/>
                  </a:schemeClr>
                </a:solidFill>
              </a:rPr>
              <a:t>GOAL </a:t>
            </a:r>
            <a:r>
              <a:rPr lang="en-US" sz="1500" b="1" dirty="0" smtClean="0">
                <a:solidFill>
                  <a:schemeClr val="tx2">
                    <a:lumMod val="50000"/>
                  </a:schemeClr>
                </a:solidFill>
              </a:rPr>
              <a:t>India  Field Office</a:t>
            </a:r>
            <a:endParaRPr lang="en-US" sz="1500" b="1" dirty="0" smtClean="0">
              <a:solidFill>
                <a:schemeClr val="tx2">
                  <a:lumMod val="50000"/>
                </a:schemeClr>
              </a:solidFill>
            </a:endParaRPr>
          </a:p>
          <a:p>
            <a:r>
              <a:rPr lang="en-US" b="1" dirty="0" smtClean="0">
                <a:solidFill>
                  <a:srgbClr val="0070C0"/>
                </a:solidFill>
              </a:rPr>
              <a:t>www.goal.ie</a:t>
            </a:r>
            <a:endParaRPr lang="en-IE" b="1" dirty="0">
              <a:solidFill>
                <a:srgbClr val="0070C0"/>
              </a:solidFill>
            </a:endParaRPr>
          </a:p>
        </p:txBody>
      </p:sp>
    </p:spTree>
    <p:extLst>
      <p:ext uri="{BB962C8B-B14F-4D97-AF65-F5344CB8AC3E}">
        <p14:creationId xmlns:p14="http://schemas.microsoft.com/office/powerpoint/2010/main" val="257405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C00000"/>
                </a:solidFill>
                <a:latin typeface="+mn-lt"/>
              </a:rPr>
              <a:t>Mousini</a:t>
            </a:r>
            <a:r>
              <a:rPr lang="en-US" sz="3200" b="1" dirty="0" smtClean="0">
                <a:latin typeface="+mn-lt"/>
              </a:rPr>
              <a:t> –</a:t>
            </a:r>
            <a:r>
              <a:rPr lang="en-US" b="1" dirty="0" smtClean="0">
                <a:latin typeface="+mn-lt"/>
              </a:rPr>
              <a:t> </a:t>
            </a:r>
            <a:r>
              <a:rPr lang="en-US" sz="2400" b="1" dirty="0" smtClean="0">
                <a:latin typeface="+mn-lt"/>
              </a:rPr>
              <a:t>difficult to access and poor infrastructure</a:t>
            </a:r>
            <a:endParaRPr lang="en-IE" sz="2400" b="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3190175"/>
              </p:ext>
            </p:extLst>
          </p:nvPr>
        </p:nvGraphicFramePr>
        <p:xfrm>
          <a:off x="457200" y="1600200"/>
          <a:ext cx="7620000" cy="4565104"/>
        </p:xfrm>
        <a:graphic>
          <a:graphicData uri="http://schemas.openxmlformats.org/drawingml/2006/table">
            <a:tbl>
              <a:tblPr firstRow="1" bandRow="1">
                <a:tableStyleId>{5C22544A-7EE6-4342-B048-85BDC9FD1C3A}</a:tableStyleId>
              </a:tblPr>
              <a:tblGrid>
                <a:gridCol w="3810000"/>
                <a:gridCol w="3810000"/>
              </a:tblGrid>
              <a:tr h="2282552">
                <a:tc>
                  <a:txBody>
                    <a:bodyPr/>
                    <a:lstStyle/>
                    <a:p>
                      <a:endParaRPr lang="en-US" dirty="0"/>
                    </a:p>
                  </a:txBody>
                  <a:tcPr/>
                </a:tc>
                <a:tc>
                  <a:txBody>
                    <a:bodyPr/>
                    <a:lstStyle/>
                    <a:p>
                      <a:endParaRPr lang="en-US" dirty="0"/>
                    </a:p>
                  </a:txBody>
                  <a:tcPr/>
                </a:tc>
              </a:tr>
              <a:tr h="2282552">
                <a:tc>
                  <a:txBody>
                    <a:bodyPr/>
                    <a:lstStyle/>
                    <a:p>
                      <a:endParaRPr lang="en-US" dirty="0"/>
                    </a:p>
                  </a:txBody>
                  <a:tcPr/>
                </a:tc>
                <a:tc>
                  <a:txBody>
                    <a:bodyPr/>
                    <a:lstStyle/>
                    <a:p>
                      <a:endParaRPr lang="en-US"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861048"/>
            <a:ext cx="381642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628800"/>
            <a:ext cx="374441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3" y="1628800"/>
            <a:ext cx="381031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53" y="3861048"/>
            <a:ext cx="381031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30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Intervention logic</a:t>
            </a:r>
            <a:endParaRPr lang="en-IE" b="1" dirty="0">
              <a:latin typeface="+mn-lt"/>
            </a:endParaRPr>
          </a:p>
        </p:txBody>
      </p:sp>
      <p:sp>
        <p:nvSpPr>
          <p:cNvPr id="3" name="Content Placeholder 2"/>
          <p:cNvSpPr>
            <a:spLocks noGrp="1"/>
          </p:cNvSpPr>
          <p:nvPr>
            <p:ph idx="1"/>
          </p:nvPr>
        </p:nvSpPr>
        <p:spPr/>
        <p:txBody>
          <a:bodyPr/>
          <a:lstStyle/>
          <a:p>
            <a:pPr algn="just">
              <a:buFont typeface="Wingdings" pitchFamily="2" charset="2"/>
              <a:buChar char="§"/>
            </a:pPr>
            <a:r>
              <a:rPr lang="en-US" b="1" dirty="0" smtClean="0"/>
              <a:t>The island is severely prone to recurring climate events.</a:t>
            </a:r>
          </a:p>
          <a:p>
            <a:pPr algn="just">
              <a:buFont typeface="Wingdings" pitchFamily="2" charset="2"/>
              <a:buChar char="§"/>
            </a:pPr>
            <a:r>
              <a:rPr lang="en-US" b="1" dirty="0" smtClean="0"/>
              <a:t>People in the island are extremely poor and have very little coping capacities.</a:t>
            </a:r>
          </a:p>
          <a:p>
            <a:pPr algn="just">
              <a:buFont typeface="Wingdings" pitchFamily="2" charset="2"/>
              <a:buChar char="§"/>
            </a:pPr>
            <a:r>
              <a:rPr lang="en-US" b="1" dirty="0" smtClean="0"/>
              <a:t>Largely difficult to access and very poor access infrastructure. </a:t>
            </a:r>
          </a:p>
          <a:p>
            <a:pPr algn="just">
              <a:buFont typeface="Wingdings" pitchFamily="2" charset="2"/>
              <a:buChar char="§"/>
            </a:pPr>
            <a:r>
              <a:rPr lang="en-US" b="1" dirty="0" smtClean="0"/>
              <a:t>Quality of housing &amp; institutional infrastructure stock extremely poor.</a:t>
            </a:r>
          </a:p>
          <a:p>
            <a:pPr algn="just">
              <a:buFont typeface="Wingdings" pitchFamily="2" charset="2"/>
              <a:buChar char="§"/>
            </a:pPr>
            <a:r>
              <a:rPr lang="en-US" b="1" dirty="0" smtClean="0"/>
              <a:t>Few concrete buildings including the Gram Panchayat office, Primary Health Centre and High Schools located on one side of the island and not equipped to serve as shelters during emergencies.</a:t>
            </a:r>
          </a:p>
          <a:p>
            <a:pPr algn="just">
              <a:buFont typeface="Wingdings" pitchFamily="2" charset="2"/>
              <a:buChar char="§"/>
            </a:pPr>
            <a:r>
              <a:rPr lang="en-US" b="1" dirty="0" smtClean="0"/>
              <a:t>Knowledge of Risk reduction limited to preparedness only.</a:t>
            </a:r>
          </a:p>
          <a:p>
            <a:pPr algn="just">
              <a:buFont typeface="Wingdings" pitchFamily="2" charset="2"/>
              <a:buChar char="§"/>
            </a:pPr>
            <a:endParaRPr lang="en-US" b="1" dirty="0"/>
          </a:p>
        </p:txBody>
      </p:sp>
    </p:spTree>
    <p:extLst>
      <p:ext uri="{BB962C8B-B14F-4D97-AF65-F5344CB8AC3E}">
        <p14:creationId xmlns:p14="http://schemas.microsoft.com/office/powerpoint/2010/main" val="39734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n-lt"/>
              </a:rPr>
              <a:t>Disaster Risk – Mitigation strategy.</a:t>
            </a:r>
            <a:endParaRPr lang="en-IE" sz="2800" b="1" dirty="0">
              <a:latin typeface="+mn-lt"/>
            </a:endParaRPr>
          </a:p>
        </p:txBody>
      </p:sp>
      <p:sp>
        <p:nvSpPr>
          <p:cNvPr id="3" name="Content Placeholder 2"/>
          <p:cNvSpPr>
            <a:spLocks noGrp="1"/>
          </p:cNvSpPr>
          <p:nvPr>
            <p:ph idx="1"/>
          </p:nvPr>
        </p:nvSpPr>
        <p:spPr>
          <a:xfrm>
            <a:off x="457200" y="1196752"/>
            <a:ext cx="7620000" cy="5204048"/>
          </a:xfrm>
        </p:spPr>
        <p:txBody>
          <a:bodyPr>
            <a:normAutofit lnSpcReduction="10000"/>
          </a:bodyPr>
          <a:lstStyle/>
          <a:p>
            <a:pPr marL="114300" indent="0" algn="just">
              <a:buNone/>
            </a:pPr>
            <a:r>
              <a:rPr lang="en-US" dirty="0" smtClean="0"/>
              <a:t>While non- structural mitigation strategies are important, that the people of Mousini would be able to cope with the next disaster, </a:t>
            </a:r>
            <a:r>
              <a:rPr lang="en-US" b="1" dirty="0" smtClean="0">
                <a:solidFill>
                  <a:srgbClr val="00B050"/>
                </a:solidFill>
              </a:rPr>
              <a:t>GOAL</a:t>
            </a:r>
            <a:r>
              <a:rPr lang="en-US" dirty="0" smtClean="0"/>
              <a:t> decided to adopt </a:t>
            </a:r>
            <a:r>
              <a:rPr lang="en-US" b="1" dirty="0" smtClean="0">
                <a:solidFill>
                  <a:srgbClr val="002060"/>
                </a:solidFill>
              </a:rPr>
              <a:t>structural mitigation strategies </a:t>
            </a:r>
            <a:r>
              <a:rPr lang="en-US" dirty="0" smtClean="0"/>
              <a:t>which included</a:t>
            </a:r>
          </a:p>
          <a:p>
            <a:pPr marL="114300" indent="0" algn="just">
              <a:buNone/>
            </a:pPr>
            <a:endParaRPr lang="en-US" dirty="0"/>
          </a:p>
          <a:p>
            <a:pPr algn="just"/>
            <a:r>
              <a:rPr lang="en-US" dirty="0" smtClean="0"/>
              <a:t>Improving access to and from the island by developing all weather piers.</a:t>
            </a:r>
          </a:p>
          <a:p>
            <a:pPr algn="just"/>
            <a:r>
              <a:rPr lang="en-US" dirty="0" smtClean="0"/>
              <a:t>Improving access to </a:t>
            </a:r>
            <a:r>
              <a:rPr lang="en-US" b="1" dirty="0" smtClean="0">
                <a:solidFill>
                  <a:srgbClr val="C00000"/>
                </a:solidFill>
              </a:rPr>
              <a:t>early childhood care and development centers for mothers and infants</a:t>
            </a:r>
            <a:r>
              <a:rPr lang="en-US" dirty="0" smtClean="0"/>
              <a:t>, through the construction of hazard resistant centers using low carbon technologies in the most vulnerable areas of the island. </a:t>
            </a:r>
          </a:p>
          <a:p>
            <a:pPr algn="just"/>
            <a:r>
              <a:rPr lang="en-US" dirty="0" smtClean="0"/>
              <a:t>Improving access to </a:t>
            </a:r>
            <a:r>
              <a:rPr lang="en-US" b="1" dirty="0" smtClean="0">
                <a:solidFill>
                  <a:srgbClr val="C00000"/>
                </a:solidFill>
              </a:rPr>
              <a:t>primary education for childre</a:t>
            </a:r>
            <a:r>
              <a:rPr lang="en-US" dirty="0" smtClean="0"/>
              <a:t>n, through </a:t>
            </a:r>
            <a:r>
              <a:rPr lang="en-US" dirty="0"/>
              <a:t>the construction of hazard resistant </a:t>
            </a:r>
            <a:r>
              <a:rPr lang="en-US" dirty="0" smtClean="0"/>
              <a:t>primary school buildings  </a:t>
            </a:r>
            <a:r>
              <a:rPr lang="en-US" dirty="0"/>
              <a:t>using low carbon </a:t>
            </a:r>
            <a:r>
              <a:rPr lang="en-US" dirty="0" smtClean="0"/>
              <a:t>technologies in the most vulnerable areas of the island.</a:t>
            </a:r>
            <a:endParaRPr lang="en-US" dirty="0"/>
          </a:p>
          <a:p>
            <a:endParaRPr lang="en-US" dirty="0" smtClean="0"/>
          </a:p>
          <a:p>
            <a:endParaRPr lang="en-US" dirty="0"/>
          </a:p>
        </p:txBody>
      </p:sp>
    </p:spTree>
    <p:extLst>
      <p:ext uri="{BB962C8B-B14F-4D97-AF65-F5344CB8AC3E}">
        <p14:creationId xmlns:p14="http://schemas.microsoft.com/office/powerpoint/2010/main" val="253395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642194"/>
          </a:xfrm>
        </p:spPr>
        <p:txBody>
          <a:bodyPr/>
          <a:lstStyle/>
          <a:p>
            <a:pPr algn="just"/>
            <a:r>
              <a:rPr lang="en-US" sz="2800" b="1" dirty="0" smtClean="0">
                <a:solidFill>
                  <a:srgbClr val="002060"/>
                </a:solidFill>
                <a:latin typeface="+mn-lt"/>
              </a:rPr>
              <a:t>Improving access to and from the island</a:t>
            </a:r>
            <a:r>
              <a:rPr lang="en-US" sz="2800" b="1" dirty="0" smtClean="0">
                <a:latin typeface="+mn-lt"/>
              </a:rPr>
              <a:t>- </a:t>
            </a:r>
            <a:r>
              <a:rPr lang="en-US" sz="2000" b="1" dirty="0" smtClean="0">
                <a:latin typeface="+mn-lt"/>
              </a:rPr>
              <a:t>construction of 2 all weather RCC  piers on brick masonry foundation, resting on manually driven timber piles </a:t>
            </a:r>
            <a:r>
              <a:rPr lang="en-US" sz="1600" b="1" dirty="0" smtClean="0">
                <a:latin typeface="+mn-lt"/>
              </a:rPr>
              <a:t>( 1/7</a:t>
            </a:r>
            <a:r>
              <a:rPr lang="en-US" sz="1600" b="1" baseline="30000" dirty="0" smtClean="0">
                <a:latin typeface="+mn-lt"/>
              </a:rPr>
              <a:t>th</a:t>
            </a:r>
            <a:r>
              <a:rPr lang="en-US" sz="1600" b="1" dirty="0" smtClean="0">
                <a:latin typeface="+mn-lt"/>
              </a:rPr>
              <a:t> the cost of conventional RCC  piers  with machine driven pre-cast concrete piles)</a:t>
            </a:r>
            <a:endParaRPr lang="en-IE" sz="1600" b="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1421644"/>
              </p:ext>
            </p:extLst>
          </p:nvPr>
        </p:nvGraphicFramePr>
        <p:xfrm>
          <a:off x="467544" y="1772816"/>
          <a:ext cx="7620000" cy="3816424"/>
        </p:xfrm>
        <a:graphic>
          <a:graphicData uri="http://schemas.openxmlformats.org/drawingml/2006/table">
            <a:tbl>
              <a:tblPr firstRow="1" bandRow="1">
                <a:tableStyleId>{5C22544A-7EE6-4342-B048-85BDC9FD1C3A}</a:tableStyleId>
              </a:tblPr>
              <a:tblGrid>
                <a:gridCol w="3826768"/>
                <a:gridCol w="3793232"/>
              </a:tblGrid>
              <a:tr h="1908212">
                <a:tc>
                  <a:txBody>
                    <a:bodyPr/>
                    <a:lstStyle/>
                    <a:p>
                      <a:endParaRPr lang="en-US" dirty="0"/>
                    </a:p>
                  </a:txBody>
                  <a:tcPr/>
                </a:tc>
                <a:tc>
                  <a:txBody>
                    <a:bodyPr/>
                    <a:lstStyle/>
                    <a:p>
                      <a:endParaRPr lang="en-US" dirty="0"/>
                    </a:p>
                  </a:txBody>
                  <a:tcPr/>
                </a:tc>
              </a:tr>
              <a:tr h="1908212">
                <a:tc>
                  <a:txBody>
                    <a:bodyPr/>
                    <a:lstStyle/>
                    <a:p>
                      <a:endParaRPr lang="en-US" dirty="0"/>
                    </a:p>
                  </a:txBody>
                  <a:tcPr/>
                </a:tc>
                <a:tc>
                  <a:txBody>
                    <a:bodyPr/>
                    <a:lstStyle/>
                    <a:p>
                      <a:endParaRPr lang="en-US" dirty="0"/>
                    </a:p>
                  </a:txBody>
                  <a:tcPr/>
                </a:tc>
              </a:tr>
            </a:tbl>
          </a:graphicData>
        </a:graphic>
      </p:graphicFrame>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772816"/>
            <a:ext cx="381642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558" y="3861048"/>
            <a:ext cx="376183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5" y="1772816"/>
            <a:ext cx="403244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72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800" b="1" dirty="0" smtClean="0">
                <a:latin typeface="+mn-lt"/>
              </a:rPr>
              <a:t>Improving access to infants and mothers-</a:t>
            </a:r>
            <a:r>
              <a:rPr lang="en-US" sz="2400" b="1" dirty="0" smtClean="0">
                <a:latin typeface="+mn-lt"/>
              </a:rPr>
              <a:t> </a:t>
            </a:r>
            <a:r>
              <a:rPr lang="en-US" sz="2000" b="1" dirty="0" smtClean="0">
                <a:latin typeface="+mn-lt"/>
              </a:rPr>
              <a:t>construction of 16 hazard resistant early childhood care and development (ECCD) centers using low carbon technology.</a:t>
            </a:r>
            <a:endParaRPr lang="en-IE" sz="2000" b="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0812819"/>
              </p:ext>
            </p:extLst>
          </p:nvPr>
        </p:nvGraphicFramePr>
        <p:xfrm>
          <a:off x="323528" y="1628800"/>
          <a:ext cx="7620000" cy="4032448"/>
        </p:xfrm>
        <a:graphic>
          <a:graphicData uri="http://schemas.openxmlformats.org/drawingml/2006/table">
            <a:tbl>
              <a:tblPr firstRow="1" bandRow="1">
                <a:tableStyleId>{5C22544A-7EE6-4342-B048-85BDC9FD1C3A}</a:tableStyleId>
              </a:tblPr>
              <a:tblGrid>
                <a:gridCol w="3810000"/>
                <a:gridCol w="3810000"/>
              </a:tblGrid>
              <a:tr h="2016224">
                <a:tc>
                  <a:txBody>
                    <a:bodyPr/>
                    <a:lstStyle/>
                    <a:p>
                      <a:endParaRPr lang="en-US" dirty="0"/>
                    </a:p>
                  </a:txBody>
                  <a:tcPr/>
                </a:tc>
                <a:tc>
                  <a:txBody>
                    <a:bodyPr/>
                    <a:lstStyle/>
                    <a:p>
                      <a:endParaRPr lang="en-US" dirty="0"/>
                    </a:p>
                  </a:txBody>
                  <a:tcPr/>
                </a:tc>
              </a:tr>
              <a:tr h="2016224">
                <a:tc>
                  <a:txBody>
                    <a:bodyPr/>
                    <a:lstStyle/>
                    <a:p>
                      <a:endParaRPr lang="en-US" dirty="0"/>
                    </a:p>
                  </a:txBody>
                  <a:tcPr/>
                </a:tc>
                <a:tc>
                  <a:txBody>
                    <a:bodyPr/>
                    <a:lstStyle/>
                    <a:p>
                      <a:endParaRPr lang="en-US" dirty="0"/>
                    </a:p>
                  </a:txBody>
                  <a:tcPr/>
                </a:tc>
              </a:tr>
            </a:tbl>
          </a:graphicData>
        </a:graphic>
      </p:graphicFrame>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763284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1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50106"/>
          </a:xfrm>
        </p:spPr>
        <p:txBody>
          <a:bodyPr/>
          <a:lstStyle/>
          <a:p>
            <a:r>
              <a:rPr lang="en-US" sz="2800" b="1" dirty="0" smtClean="0">
                <a:latin typeface="+mn-lt"/>
              </a:rPr>
              <a:t>ECCD centers………</a:t>
            </a:r>
            <a:endParaRPr lang="en-IE" sz="28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1989670"/>
              </p:ext>
            </p:extLst>
          </p:nvPr>
        </p:nvGraphicFramePr>
        <p:xfrm>
          <a:off x="395536" y="1124744"/>
          <a:ext cx="7620000" cy="4824536"/>
        </p:xfrm>
        <a:graphic>
          <a:graphicData uri="http://schemas.openxmlformats.org/drawingml/2006/table">
            <a:tbl>
              <a:tblPr firstRow="1" bandRow="1">
                <a:tableStyleId>{5C22544A-7EE6-4342-B048-85BDC9FD1C3A}</a:tableStyleId>
              </a:tblPr>
              <a:tblGrid>
                <a:gridCol w="3810000"/>
                <a:gridCol w="3810000"/>
              </a:tblGrid>
              <a:tr h="2412268">
                <a:tc>
                  <a:txBody>
                    <a:bodyPr/>
                    <a:lstStyle/>
                    <a:p>
                      <a:endParaRPr lang="en-US" dirty="0"/>
                    </a:p>
                  </a:txBody>
                  <a:tcPr/>
                </a:tc>
                <a:tc>
                  <a:txBody>
                    <a:bodyPr/>
                    <a:lstStyle/>
                    <a:p>
                      <a:endParaRPr lang="en-US" dirty="0"/>
                    </a:p>
                  </a:txBody>
                  <a:tcPr/>
                </a:tc>
              </a:tr>
              <a:tr h="2412268">
                <a:tc>
                  <a:txBody>
                    <a:bodyPr/>
                    <a:lstStyle/>
                    <a:p>
                      <a:endParaRPr lang="en-US" dirty="0"/>
                    </a:p>
                  </a:txBody>
                  <a:tcPr/>
                </a:tc>
                <a:tc>
                  <a:txBody>
                    <a:bodyPr/>
                    <a:lstStyle/>
                    <a:p>
                      <a:endParaRPr lang="en-US" dirty="0"/>
                    </a:p>
                  </a:txBody>
                  <a:tcPr/>
                </a:tc>
              </a:tr>
            </a:tbl>
          </a:graphicData>
        </a:graphic>
      </p:graphicFrame>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756084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29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b="1" dirty="0" smtClean="0">
                <a:solidFill>
                  <a:srgbClr val="002060"/>
                </a:solidFill>
                <a:latin typeface="+mn-lt"/>
              </a:rPr>
              <a:t>ECCD centres-</a:t>
            </a:r>
            <a:r>
              <a:rPr lang="en-IE" b="1" dirty="0" smtClean="0">
                <a:solidFill>
                  <a:srgbClr val="002060"/>
                </a:solidFill>
                <a:latin typeface="+mn-lt"/>
              </a:rPr>
              <a:t> </a:t>
            </a:r>
            <a:r>
              <a:rPr lang="en-IE" sz="1800" b="1" dirty="0" smtClean="0">
                <a:latin typeface="+mn-lt"/>
              </a:rPr>
              <a:t>reducing risks and improving all weather access.</a:t>
            </a:r>
            <a:endParaRPr lang="en-IE" sz="1800" b="1" dirty="0">
              <a:latin typeface="+mn-lt"/>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1287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126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Improving access to </a:t>
            </a:r>
            <a:r>
              <a:rPr lang="en-US" sz="2400" b="1" dirty="0" smtClean="0"/>
              <a:t>children- </a:t>
            </a:r>
            <a:r>
              <a:rPr lang="en-US" sz="2000" b="1" dirty="0" smtClean="0"/>
              <a:t> </a:t>
            </a:r>
            <a:r>
              <a:rPr lang="en-US" sz="1800" b="1" dirty="0"/>
              <a:t>construction of </a:t>
            </a:r>
            <a:r>
              <a:rPr lang="en-US" sz="1800" b="1" dirty="0" smtClean="0"/>
              <a:t> 7 </a:t>
            </a:r>
            <a:r>
              <a:rPr lang="en-US" sz="1800" b="1" dirty="0"/>
              <a:t>hazard resistant </a:t>
            </a:r>
            <a:r>
              <a:rPr lang="en-US" sz="1800" b="1" dirty="0" smtClean="0"/>
              <a:t>primary schools  </a:t>
            </a:r>
            <a:r>
              <a:rPr lang="en-US" sz="1800" b="1" dirty="0"/>
              <a:t>using low carbon technology.</a:t>
            </a:r>
            <a:endParaRPr lang="en-IE" sz="1800" b="1" dirty="0">
              <a:latin typeface="+mn-lt"/>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27280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43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Primary Schools …….</a:t>
            </a:r>
            <a:endParaRPr lang="en-IE" sz="1800" b="1" dirty="0">
              <a:latin typeface="+mn-lt"/>
            </a:endParaRPr>
          </a:p>
        </p:txBody>
      </p:sp>
      <p:pic>
        <p:nvPicPr>
          <p:cNvPr id="7" name="Content Placeholder 6" descr="F:\ALL TYPE OF PHOTO Galery\Photo of Flex\SSK Building.png"/>
          <p:cNvPicPr>
            <a:picLocks noGrp="1"/>
          </p:cNvPicPr>
          <p:nvPr>
            <p:ph idx="1"/>
          </p:nvPr>
        </p:nvPicPr>
        <p:blipFill>
          <a:blip r:embed="rId2"/>
          <a:srcRect/>
          <a:stretch>
            <a:fillRect/>
          </a:stretch>
        </p:blipFill>
        <p:spPr bwMode="auto">
          <a:xfrm>
            <a:off x="539552" y="1268760"/>
            <a:ext cx="7344816" cy="4536504"/>
          </a:xfrm>
          <a:prstGeom prst="rect">
            <a:avLst/>
          </a:prstGeom>
          <a:noFill/>
          <a:ln w="9525">
            <a:noFill/>
            <a:miter lim="800000"/>
            <a:headEnd/>
            <a:tailEnd/>
          </a:ln>
        </p:spPr>
      </p:pic>
    </p:spTree>
    <p:extLst>
      <p:ext uri="{BB962C8B-B14F-4D97-AF65-F5344CB8AC3E}">
        <p14:creationId xmlns:p14="http://schemas.microsoft.com/office/powerpoint/2010/main" val="4133494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n-lt"/>
              </a:rPr>
              <a:t>Construction </a:t>
            </a:r>
            <a:r>
              <a:rPr lang="en-US" sz="2800" b="1" dirty="0" smtClean="0">
                <a:latin typeface="+mn-lt"/>
              </a:rPr>
              <a:t>highlights.</a:t>
            </a:r>
            <a:endParaRPr lang="en-IE" sz="2800" b="1" dirty="0">
              <a:latin typeface="+mn-lt"/>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200800" cy="385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70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solidFill>
                  <a:srgbClr val="002060"/>
                </a:solidFill>
                <a:latin typeface="+mn-lt"/>
              </a:rPr>
              <a:t>Disaster Risk Reduction- </a:t>
            </a:r>
            <a:r>
              <a:rPr lang="en-IE" b="1" dirty="0" smtClean="0">
                <a:latin typeface="+mn-lt"/>
              </a:rPr>
              <a:t>Mitigation</a:t>
            </a:r>
            <a:endParaRPr lang="en-IE" b="1" dirty="0">
              <a:latin typeface="+mn-lt"/>
            </a:endParaRPr>
          </a:p>
        </p:txBody>
      </p:sp>
      <p:sp>
        <p:nvSpPr>
          <p:cNvPr id="3" name="Content Placeholder 2"/>
          <p:cNvSpPr>
            <a:spLocks noGrp="1"/>
          </p:cNvSpPr>
          <p:nvPr>
            <p:ph idx="1"/>
          </p:nvPr>
        </p:nvSpPr>
        <p:spPr/>
        <p:txBody>
          <a:bodyPr>
            <a:normAutofit/>
          </a:bodyPr>
          <a:lstStyle/>
          <a:p>
            <a:pPr marL="114300" indent="0" algn="just">
              <a:buNone/>
            </a:pPr>
            <a:endParaRPr lang="en-US" dirty="0"/>
          </a:p>
          <a:p>
            <a:pPr marL="114300" indent="0" algn="just">
              <a:buNone/>
            </a:pPr>
            <a:r>
              <a:rPr lang="en-US" sz="2000" b="1" dirty="0"/>
              <a:t>Mitigation </a:t>
            </a:r>
            <a:r>
              <a:rPr lang="en-US" sz="2000" dirty="0"/>
              <a:t>relates to concrete actions which are </a:t>
            </a:r>
            <a:r>
              <a:rPr lang="en-US" sz="2000" dirty="0" smtClean="0"/>
              <a:t> put </a:t>
            </a:r>
            <a:r>
              <a:rPr lang="en-US" sz="2000" dirty="0"/>
              <a:t>into practice to reduce the risk of destruction </a:t>
            </a:r>
            <a:r>
              <a:rPr lang="en-US" sz="2000" dirty="0" smtClean="0"/>
              <a:t> and </a:t>
            </a:r>
            <a:r>
              <a:rPr lang="en-US" sz="2000" dirty="0"/>
              <a:t>casualties. </a:t>
            </a:r>
            <a:endParaRPr lang="en-US" sz="2000" dirty="0" smtClean="0"/>
          </a:p>
          <a:p>
            <a:pPr marL="114300" indent="0" algn="just">
              <a:buNone/>
            </a:pPr>
            <a:r>
              <a:rPr lang="en-US" sz="2000" dirty="0" smtClean="0"/>
              <a:t>Mitigation </a:t>
            </a:r>
            <a:r>
              <a:rPr lang="en-US" sz="2000" dirty="0"/>
              <a:t>is generally split into </a:t>
            </a:r>
            <a:r>
              <a:rPr lang="en-US" sz="2000" dirty="0" smtClean="0"/>
              <a:t> two </a:t>
            </a:r>
            <a:r>
              <a:rPr lang="en-US" sz="2000" dirty="0"/>
              <a:t>main types of activities: </a:t>
            </a:r>
            <a:endParaRPr lang="en-US" sz="2000" dirty="0" smtClean="0"/>
          </a:p>
          <a:p>
            <a:pPr marL="114300" indent="0" algn="just">
              <a:buNone/>
            </a:pPr>
            <a:r>
              <a:rPr lang="en-US" sz="2000" b="1" dirty="0" smtClean="0">
                <a:solidFill>
                  <a:srgbClr val="002060"/>
                </a:solidFill>
              </a:rPr>
              <a:t>Structural </a:t>
            </a:r>
            <a:r>
              <a:rPr lang="en-US" sz="2000" b="1" dirty="0">
                <a:solidFill>
                  <a:srgbClr val="002060"/>
                </a:solidFill>
              </a:rPr>
              <a:t>mitigation</a:t>
            </a:r>
            <a:r>
              <a:rPr lang="en-US" sz="2000" b="1" dirty="0"/>
              <a:t> </a:t>
            </a:r>
            <a:r>
              <a:rPr lang="en-US" sz="2000" dirty="0"/>
              <a:t>refers to any physical construction to reduce </a:t>
            </a:r>
            <a:r>
              <a:rPr lang="en-US" sz="2000" dirty="0" smtClean="0"/>
              <a:t>or </a:t>
            </a:r>
            <a:r>
              <a:rPr lang="en-US" sz="2000" dirty="0"/>
              <a:t>avoid possible impacts of hazards, which include engineering measures and construction of </a:t>
            </a:r>
            <a:r>
              <a:rPr lang="en-US" sz="2000" dirty="0" smtClean="0"/>
              <a:t> hazard-resistant </a:t>
            </a:r>
            <a:r>
              <a:rPr lang="en-US" sz="2000" dirty="0"/>
              <a:t>and protective structures and </a:t>
            </a:r>
            <a:r>
              <a:rPr lang="en-US" sz="2000" dirty="0" smtClean="0"/>
              <a:t>infrastructure</a:t>
            </a:r>
            <a:r>
              <a:rPr lang="en-US" sz="2000" dirty="0"/>
              <a:t>. </a:t>
            </a:r>
            <a:endParaRPr lang="en-US" sz="2000" dirty="0" smtClean="0"/>
          </a:p>
          <a:p>
            <a:pPr marL="114300" indent="0" algn="just">
              <a:buNone/>
            </a:pPr>
            <a:r>
              <a:rPr lang="en-US" sz="2000" b="1" dirty="0" smtClean="0">
                <a:solidFill>
                  <a:srgbClr val="002060"/>
                </a:solidFill>
              </a:rPr>
              <a:t>Non-structural </a:t>
            </a:r>
            <a:r>
              <a:rPr lang="en-US" sz="2000" b="1" dirty="0">
                <a:solidFill>
                  <a:srgbClr val="002060"/>
                </a:solidFill>
              </a:rPr>
              <a:t>mitigation</a:t>
            </a:r>
            <a:r>
              <a:rPr lang="en-US" sz="2000" dirty="0"/>
              <a:t> refers </a:t>
            </a:r>
            <a:r>
              <a:rPr lang="en-US" sz="2000" dirty="0" smtClean="0"/>
              <a:t>to </a:t>
            </a:r>
            <a:r>
              <a:rPr lang="en-US" sz="2000" dirty="0"/>
              <a:t>policies, awareness, knowledge development, public commitment, and methods and operating practices, including participatory mechanisms and the provision of information, which can </a:t>
            </a:r>
            <a:r>
              <a:rPr lang="en-US" sz="2000" dirty="0" smtClean="0"/>
              <a:t>reduce </a:t>
            </a:r>
            <a:r>
              <a:rPr lang="en-US" sz="2000" dirty="0"/>
              <a:t>risk with related impacts.</a:t>
            </a:r>
            <a:endParaRPr lang="en-IE" sz="2000" dirty="0"/>
          </a:p>
        </p:txBody>
      </p:sp>
    </p:spTree>
    <p:extLst>
      <p:ext uri="{BB962C8B-B14F-4D97-AF65-F5344CB8AC3E}">
        <p14:creationId xmlns:p14="http://schemas.microsoft.com/office/powerpoint/2010/main" val="4115997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mn-lt"/>
              </a:rPr>
              <a:t>Construction </a:t>
            </a:r>
            <a:r>
              <a:rPr lang="en-US" sz="2400" b="1" dirty="0" smtClean="0">
                <a:latin typeface="+mn-lt"/>
              </a:rPr>
              <a:t>highlights…….</a:t>
            </a:r>
            <a:endParaRPr lang="en-IE" sz="2400" b="1" dirty="0">
              <a:latin typeface="+mn-lt"/>
            </a:endParaRPr>
          </a:p>
        </p:txBody>
      </p:sp>
      <p:sp>
        <p:nvSpPr>
          <p:cNvPr id="3" name="Content Placeholder 2"/>
          <p:cNvSpPr>
            <a:spLocks noGrp="1"/>
          </p:cNvSpPr>
          <p:nvPr>
            <p:ph idx="1"/>
          </p:nvPr>
        </p:nvSpPr>
        <p:spPr/>
        <p:txBody>
          <a:bodyPr>
            <a:normAutofit/>
          </a:bodyPr>
          <a:lstStyle/>
          <a:p>
            <a:pPr algn="just"/>
            <a:r>
              <a:rPr lang="en-US" b="1" dirty="0" smtClean="0"/>
              <a:t>Use of Vernacular architecture- </a:t>
            </a:r>
            <a:r>
              <a:rPr lang="en-US" b="1" dirty="0" smtClean="0"/>
              <a:t>arches and extensive corbelling.</a:t>
            </a:r>
          </a:p>
          <a:p>
            <a:pPr algn="just"/>
            <a:r>
              <a:rPr lang="en-US" b="1" dirty="0" smtClean="0"/>
              <a:t>Raised plinths above HFL</a:t>
            </a:r>
            <a:endParaRPr lang="en-US" b="1" dirty="0" smtClean="0"/>
          </a:p>
          <a:p>
            <a:pPr algn="just"/>
            <a:r>
              <a:rPr lang="en-US" b="1" dirty="0" smtClean="0"/>
              <a:t>Use </a:t>
            </a:r>
            <a:r>
              <a:rPr lang="en-US" b="1" dirty="0" smtClean="0"/>
              <a:t>of </a:t>
            </a:r>
            <a:r>
              <a:rPr lang="en-US" b="1" dirty="0" smtClean="0"/>
              <a:t>Locally sourced bricks and building materials.</a:t>
            </a:r>
          </a:p>
          <a:p>
            <a:pPr algn="just"/>
            <a:r>
              <a:rPr lang="en-US" b="1" dirty="0" smtClean="0"/>
              <a:t>Training provided to local masons and artisans.</a:t>
            </a:r>
          </a:p>
          <a:p>
            <a:pPr algn="just"/>
            <a:r>
              <a:rPr lang="en-US" b="1" dirty="0" smtClean="0"/>
              <a:t>All buildings equipped with toilets and drinking water.</a:t>
            </a:r>
          </a:p>
          <a:p>
            <a:pPr algn="just"/>
            <a:r>
              <a:rPr lang="en-US" b="1" dirty="0" smtClean="0"/>
              <a:t>All building have access ramps .</a:t>
            </a:r>
          </a:p>
          <a:p>
            <a:pPr algn="just"/>
            <a:r>
              <a:rPr lang="en-US" b="1" dirty="0" smtClean="0"/>
              <a:t>Roofs can be accessed using ladders and can be used to store fodder.</a:t>
            </a:r>
          </a:p>
          <a:p>
            <a:pPr marL="114300" indent="0" algn="just">
              <a:buNone/>
            </a:pPr>
            <a:endParaRPr lang="en-US" b="1" dirty="0" smtClean="0"/>
          </a:p>
        </p:txBody>
      </p:sp>
    </p:spTree>
    <p:extLst>
      <p:ext uri="{BB962C8B-B14F-4D97-AF65-F5344CB8AC3E}">
        <p14:creationId xmlns:p14="http://schemas.microsoft.com/office/powerpoint/2010/main" val="97578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2060"/>
                </a:solidFill>
                <a:latin typeface="+mn-lt"/>
              </a:rPr>
              <a:t>Learning…..</a:t>
            </a:r>
            <a:endParaRPr lang="en-IE" sz="3200" b="1" dirty="0">
              <a:solidFill>
                <a:srgbClr val="002060"/>
              </a:solidFill>
              <a:latin typeface="+mn-lt"/>
            </a:endParaRPr>
          </a:p>
        </p:txBody>
      </p:sp>
      <p:sp>
        <p:nvSpPr>
          <p:cNvPr id="3" name="Content Placeholder 2"/>
          <p:cNvSpPr>
            <a:spLocks noGrp="1"/>
          </p:cNvSpPr>
          <p:nvPr>
            <p:ph idx="1"/>
          </p:nvPr>
        </p:nvSpPr>
        <p:spPr/>
        <p:txBody>
          <a:bodyPr>
            <a:normAutofit/>
          </a:bodyPr>
          <a:lstStyle/>
          <a:p>
            <a:pPr algn="just"/>
            <a:r>
              <a:rPr lang="en-US" sz="2800" dirty="0" smtClean="0"/>
              <a:t>Instead of constructing large centralized shelters which are expensive and only useful during emergencies, construction of small decentralized shelters constituting primary schools, ECCD centers, health centers etc. offer a feasible and viable option for reducing disaster risks.</a:t>
            </a:r>
          </a:p>
          <a:p>
            <a:pPr marL="114300" indent="0" algn="just">
              <a:buNone/>
            </a:pPr>
            <a:endParaRPr lang="en-US" sz="2800" dirty="0" smtClean="0"/>
          </a:p>
          <a:p>
            <a:pPr algn="just"/>
            <a:r>
              <a:rPr lang="en-US" sz="2800" dirty="0" smtClean="0"/>
              <a:t>Adequate resources for training of masons &amp; artisans to be considered in planning as turnover can be high. </a:t>
            </a:r>
            <a:endParaRPr lang="en-IE" sz="2800" dirty="0"/>
          </a:p>
        </p:txBody>
      </p:sp>
    </p:spTree>
    <p:extLst>
      <p:ext uri="{BB962C8B-B14F-4D97-AF65-F5344CB8AC3E}">
        <p14:creationId xmlns:p14="http://schemas.microsoft.com/office/powerpoint/2010/main" val="35459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4000" dirty="0" smtClean="0"/>
              <a:t>                     </a:t>
            </a:r>
            <a:r>
              <a:rPr lang="en-US" sz="4000" b="1" dirty="0" smtClean="0">
                <a:solidFill>
                  <a:srgbClr val="002060"/>
                </a:solidFill>
              </a:rPr>
              <a:t>THANK YOU</a:t>
            </a:r>
            <a:endParaRPr lang="en-IE" sz="4000" b="1" dirty="0">
              <a:solidFill>
                <a:srgbClr val="002060"/>
              </a:solidFill>
            </a:endParaRPr>
          </a:p>
        </p:txBody>
      </p:sp>
    </p:spTree>
    <p:extLst>
      <p:ext uri="{BB962C8B-B14F-4D97-AF65-F5344CB8AC3E}">
        <p14:creationId xmlns:p14="http://schemas.microsoft.com/office/powerpoint/2010/main" val="338727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890666"/>
          </a:xfrm>
        </p:spPr>
        <p:txBody>
          <a:bodyPr/>
          <a:lstStyle/>
          <a:p>
            <a:endParaRPr lang="en-IE" b="1" dirty="0">
              <a:latin typeface="+mn-lt"/>
            </a:endParaRPr>
          </a:p>
        </p:txBody>
      </p:sp>
      <p:sp>
        <p:nvSpPr>
          <p:cNvPr id="3" name="Content Placeholder 2"/>
          <p:cNvSpPr>
            <a:spLocks noGrp="1"/>
          </p:cNvSpPr>
          <p:nvPr>
            <p:ph idx="1"/>
          </p:nvPr>
        </p:nvSpPr>
        <p:spPr/>
        <p:txBody>
          <a:bodyPr/>
          <a:lstStyle/>
          <a:p>
            <a:pPr marL="114300" indent="0" algn="just">
              <a:buNone/>
            </a:pPr>
            <a:endParaRPr lang="en-US" dirty="0"/>
          </a:p>
          <a:p>
            <a:pPr marL="114300" indent="0" algn="just">
              <a:buNone/>
            </a:pPr>
            <a:r>
              <a:rPr lang="en-IE" sz="2400" dirty="0" smtClean="0"/>
              <a:t>M</a:t>
            </a:r>
            <a:endParaRPr lang="en-IE" sz="2400" dirty="0"/>
          </a:p>
        </p:txBody>
      </p:sp>
      <p:pic>
        <p:nvPicPr>
          <p:cNvPr id="5" name="Picture 4"/>
          <p:cNvPicPr/>
          <p:nvPr/>
        </p:nvPicPr>
        <p:blipFill>
          <a:blip r:embed="rId2">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bwMode="auto">
          <a:xfrm rot="5400000">
            <a:off x="1619672" y="-819472"/>
            <a:ext cx="5256584" cy="7704856"/>
          </a:xfrm>
          <a:prstGeom prst="rect">
            <a:avLst/>
          </a:prstGeom>
          <a:noFill/>
          <a:ln>
            <a:noFill/>
          </a:ln>
          <a:effectLst/>
          <a:extLst/>
        </p:spPr>
      </p:pic>
      <p:cxnSp>
        <p:nvCxnSpPr>
          <p:cNvPr id="6" name="Straight Arrow Connector 5"/>
          <p:cNvCxnSpPr/>
          <p:nvPr/>
        </p:nvCxnSpPr>
        <p:spPr>
          <a:xfrm>
            <a:off x="1187624" y="5157192"/>
            <a:ext cx="864096" cy="7920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1720" y="5949280"/>
            <a:ext cx="2376264"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1200" b="1" i="1" dirty="0" smtClean="0">
                <a:solidFill>
                  <a:schemeClr val="tx1"/>
                </a:solidFill>
                <a:latin typeface="Arial" pitchFamily="34" charset="0"/>
                <a:ea typeface="Times New Roman" pitchFamily="18" charset="0"/>
              </a:rPr>
              <a:t>Mousini </a:t>
            </a:r>
            <a:r>
              <a:rPr lang="en-US" sz="1200" b="1" i="1" dirty="0">
                <a:solidFill>
                  <a:schemeClr val="tx1"/>
                </a:solidFill>
                <a:latin typeface="Arial" pitchFamily="34" charset="0"/>
                <a:ea typeface="Times New Roman" pitchFamily="18" charset="0"/>
              </a:rPr>
              <a:t>Island</a:t>
            </a:r>
            <a:endParaRPr lang="en-US" sz="1200" dirty="0">
              <a:solidFill>
                <a:schemeClr val="tx1"/>
              </a:solidFill>
              <a:latin typeface="Arial" pitchFamily="34" charset="0"/>
            </a:endParaRPr>
          </a:p>
          <a:p>
            <a:endParaRPr lang="en-US" dirty="0"/>
          </a:p>
        </p:txBody>
      </p:sp>
    </p:spTree>
    <p:extLst>
      <p:ext uri="{BB962C8B-B14F-4D97-AF65-F5344CB8AC3E}">
        <p14:creationId xmlns:p14="http://schemas.microsoft.com/office/powerpoint/2010/main" val="424139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Sunderbans</a:t>
            </a:r>
            <a:endParaRPr lang="en-IE" b="1" dirty="0">
              <a:latin typeface="+mn-lt"/>
            </a:endParaRPr>
          </a:p>
        </p:txBody>
      </p:sp>
      <p:sp>
        <p:nvSpPr>
          <p:cNvPr id="3" name="Content Placeholder 2"/>
          <p:cNvSpPr>
            <a:spLocks noGrp="1"/>
          </p:cNvSpPr>
          <p:nvPr>
            <p:ph idx="1"/>
          </p:nvPr>
        </p:nvSpPr>
        <p:spPr/>
        <p:txBody>
          <a:bodyPr/>
          <a:lstStyle/>
          <a:p>
            <a:pPr marL="114300" indent="0" algn="just">
              <a:buNone/>
            </a:pPr>
            <a:r>
              <a:rPr lang="en-IE" sz="2400" b="1" dirty="0" smtClean="0"/>
              <a:t>The </a:t>
            </a:r>
            <a:r>
              <a:rPr lang="en-IE" sz="2400" b="1" dirty="0" smtClean="0"/>
              <a:t>Sunderbans </a:t>
            </a:r>
            <a:r>
              <a:rPr lang="en-IE" sz="2400" b="1" dirty="0"/>
              <a:t>is the largest single block of tidal halophytic mangrove forest in the world.  The forest lies at the mouth of the Ganges and is spread across areas of Bangladesh and West Bengal, India, forming the seaward fringe of the delta. The forest covers 10,000 sq. km of which about 4,000 are in India. It became inscripted as a Ramsar site in 1992 and a UNESCO world heritage site in 1997</a:t>
            </a:r>
            <a:r>
              <a:rPr lang="en-IE" b="1" dirty="0" smtClean="0"/>
              <a:t>. </a:t>
            </a:r>
          </a:p>
          <a:p>
            <a:pPr marL="114300" indent="0" algn="just">
              <a:buNone/>
            </a:pPr>
            <a:endParaRPr lang="en-US" dirty="0"/>
          </a:p>
          <a:p>
            <a:pPr marL="114300" indent="0" algn="just">
              <a:buNone/>
            </a:pPr>
            <a:r>
              <a:rPr lang="en-US" b="1" dirty="0" smtClean="0">
                <a:solidFill>
                  <a:srgbClr val="C00000"/>
                </a:solidFill>
              </a:rPr>
              <a:t>It is estimated that about 4.2 million people live in the Indian </a:t>
            </a:r>
            <a:r>
              <a:rPr lang="en-US" b="1" dirty="0" smtClean="0">
                <a:solidFill>
                  <a:srgbClr val="C00000"/>
                </a:solidFill>
              </a:rPr>
              <a:t>Sundarbans Delta (ISD).</a:t>
            </a:r>
            <a:endParaRPr lang="en-IE" b="1" dirty="0">
              <a:solidFill>
                <a:srgbClr val="C00000"/>
              </a:solidFill>
            </a:endParaRPr>
          </a:p>
          <a:p>
            <a:pPr marL="114300" indent="0" algn="just">
              <a:buNone/>
            </a:pPr>
            <a:endParaRPr lang="en-IE" dirty="0"/>
          </a:p>
        </p:txBody>
      </p:sp>
    </p:spTree>
    <p:extLst>
      <p:ext uri="{BB962C8B-B14F-4D97-AF65-F5344CB8AC3E}">
        <p14:creationId xmlns:p14="http://schemas.microsoft.com/office/powerpoint/2010/main" val="1362437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50106"/>
          </a:xfrm>
        </p:spPr>
        <p:txBody>
          <a:bodyPr/>
          <a:lstStyle/>
          <a:p>
            <a:r>
              <a:rPr lang="en-US" sz="3200" dirty="0" smtClean="0"/>
              <a:t>Sunderbans</a:t>
            </a:r>
            <a:r>
              <a:rPr lang="en-US" sz="3200" dirty="0" smtClean="0"/>
              <a:t>…….</a:t>
            </a:r>
            <a:endParaRPr lang="en-IE" sz="3200" dirty="0"/>
          </a:p>
        </p:txBody>
      </p:sp>
      <p:sp>
        <p:nvSpPr>
          <p:cNvPr id="3" name="Content Placeholder 2"/>
          <p:cNvSpPr>
            <a:spLocks noGrp="1"/>
          </p:cNvSpPr>
          <p:nvPr>
            <p:ph idx="1"/>
          </p:nvPr>
        </p:nvSpPr>
        <p:spPr/>
        <p:txBody>
          <a:bodyPr>
            <a:normAutofit fontScale="92500" lnSpcReduction="10000"/>
          </a:bodyPr>
          <a:lstStyle/>
          <a:p>
            <a:pPr algn="just"/>
            <a:endParaRPr lang="en-GB" b="1" dirty="0" smtClean="0"/>
          </a:p>
          <a:p>
            <a:pPr algn="just"/>
            <a:endParaRPr lang="en-GB" b="1" dirty="0"/>
          </a:p>
          <a:p>
            <a:pPr algn="just"/>
            <a:endParaRPr lang="en-GB" b="1" dirty="0" smtClean="0"/>
          </a:p>
          <a:p>
            <a:pPr algn="just"/>
            <a:endParaRPr lang="en-GB" b="1" dirty="0" smtClean="0"/>
          </a:p>
          <a:p>
            <a:pPr algn="just"/>
            <a:r>
              <a:rPr lang="en-GB" b="1" dirty="0" smtClean="0"/>
              <a:t>Recurring </a:t>
            </a:r>
            <a:r>
              <a:rPr lang="en-GB" b="1" dirty="0"/>
              <a:t>natural disasters, inaccessibility and remoteness, complete lack of infrastructure and access to limited resources </a:t>
            </a:r>
            <a:r>
              <a:rPr lang="en-GB" b="1" dirty="0">
                <a:solidFill>
                  <a:srgbClr val="C00000"/>
                </a:solidFill>
              </a:rPr>
              <a:t>make these populations some of the very poorest in the world. </a:t>
            </a:r>
            <a:r>
              <a:rPr lang="en-GB" b="1" dirty="0" smtClean="0">
                <a:solidFill>
                  <a:srgbClr val="002060"/>
                </a:solidFill>
              </a:rPr>
              <a:t>Unsustainable </a:t>
            </a:r>
            <a:r>
              <a:rPr lang="en-GB" b="1" dirty="0">
                <a:solidFill>
                  <a:srgbClr val="002060"/>
                </a:solidFill>
              </a:rPr>
              <a:t>practices, increase in population and increase in the intensity and frequency of natural events have stressed the coping capacities of the people particularly the poorest of the poor. </a:t>
            </a:r>
            <a:r>
              <a:rPr lang="en-GB" b="1" dirty="0"/>
              <a:t>The loss of homestead and agricultural lands has compelled large number of families to migrate as environmental refugees. As more and more land continues to be </a:t>
            </a:r>
            <a:r>
              <a:rPr lang="en-GB" b="1" dirty="0">
                <a:solidFill>
                  <a:srgbClr val="C00000"/>
                </a:solidFill>
              </a:rPr>
              <a:t>claimed by rising sea waters</a:t>
            </a:r>
            <a:r>
              <a:rPr lang="en-GB" b="1" dirty="0"/>
              <a:t>, newer families find themselves joining the growing ranks of </a:t>
            </a:r>
            <a:r>
              <a:rPr lang="en-GB" b="1" dirty="0" smtClean="0"/>
              <a:t>climate change </a:t>
            </a:r>
            <a:r>
              <a:rPr lang="en-GB" b="1" dirty="0" smtClean="0"/>
              <a:t>refugees</a:t>
            </a:r>
            <a:r>
              <a:rPr lang="en-GB" b="1" dirty="0" smtClean="0"/>
              <a:t>. </a:t>
            </a:r>
            <a:endParaRPr lang="en-IE" b="1" dirty="0"/>
          </a:p>
          <a:p>
            <a:pPr algn="just"/>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908720"/>
            <a:ext cx="6984776" cy="1944216"/>
          </a:xfrm>
          <a:prstGeom prst="rect">
            <a:avLst/>
          </a:prstGeom>
        </p:spPr>
      </p:pic>
    </p:spTree>
    <p:extLst>
      <p:ext uri="{BB962C8B-B14F-4D97-AF65-F5344CB8AC3E}">
        <p14:creationId xmlns:p14="http://schemas.microsoft.com/office/powerpoint/2010/main" val="3998560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49" y="438341"/>
            <a:ext cx="7620000" cy="470380"/>
          </a:xfrm>
        </p:spPr>
        <p:txBody>
          <a:bodyPr/>
          <a:lstStyle/>
          <a:p>
            <a:r>
              <a:rPr lang="en-US" sz="3200" b="1" dirty="0" smtClean="0">
                <a:solidFill>
                  <a:srgbClr val="002060"/>
                </a:solidFill>
              </a:rPr>
              <a:t>Sunderbans</a:t>
            </a:r>
            <a:r>
              <a:rPr lang="en-US" sz="3200" dirty="0" smtClean="0"/>
              <a:t>……. </a:t>
            </a:r>
            <a:r>
              <a:rPr lang="en-US" sz="2400" dirty="0" smtClean="0"/>
              <a:t>Natural hazards, </a:t>
            </a:r>
            <a:r>
              <a:rPr lang="en-US" sz="2400" dirty="0" smtClean="0">
                <a:solidFill>
                  <a:srgbClr val="C00000"/>
                </a:solidFill>
              </a:rPr>
              <a:t>tropical cyclones</a:t>
            </a:r>
            <a:endParaRPr lang="en-IE" sz="2400" dirty="0">
              <a:solidFill>
                <a:srgbClr val="C00000"/>
              </a:solidFill>
            </a:endParaRPr>
          </a:p>
        </p:txBody>
      </p:sp>
      <p:sp>
        <p:nvSpPr>
          <p:cNvPr id="3" name="Content Placeholder 2"/>
          <p:cNvSpPr>
            <a:spLocks noGrp="1"/>
          </p:cNvSpPr>
          <p:nvPr>
            <p:ph idx="1"/>
          </p:nvPr>
        </p:nvSpPr>
        <p:spPr>
          <a:xfrm>
            <a:off x="551252" y="1124744"/>
            <a:ext cx="7189099" cy="5112568"/>
          </a:xfrm>
        </p:spPr>
        <p:txBody>
          <a:bodyPr>
            <a:normAutofit/>
          </a:bodyPr>
          <a:lstStyle/>
          <a:p>
            <a:pPr algn="just"/>
            <a:endParaRPr lang="en-GB" b="1" dirty="0" smtClean="0"/>
          </a:p>
          <a:p>
            <a:pPr algn="just"/>
            <a:endParaRPr lang="en-GB" b="1" dirty="0"/>
          </a:p>
          <a:p>
            <a:pPr algn="just"/>
            <a:endParaRPr lang="en-GB" b="1" dirty="0" smtClean="0"/>
          </a:p>
          <a:p>
            <a:pPr algn="just"/>
            <a:endParaRPr lang="en-GB" b="1" dirty="0" smtClean="0"/>
          </a:p>
          <a:p>
            <a:pPr marL="114300" indent="0" algn="just">
              <a:buNone/>
            </a:pPr>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2986644358"/>
              </p:ext>
            </p:extLst>
          </p:nvPr>
        </p:nvGraphicFramePr>
        <p:xfrm>
          <a:off x="617409" y="1012222"/>
          <a:ext cx="7056784" cy="2868726"/>
        </p:xfrm>
        <a:graphic>
          <a:graphicData uri="http://schemas.openxmlformats.org/drawingml/2006/table">
            <a:tbl>
              <a:tblPr firstRow="1" bandRow="1">
                <a:tableStyleId>{5C22544A-7EE6-4342-B048-85BDC9FD1C3A}</a:tableStyleId>
              </a:tblPr>
              <a:tblGrid>
                <a:gridCol w="3528392"/>
                <a:gridCol w="3528392"/>
              </a:tblGrid>
              <a:tr h="2868726">
                <a:tc>
                  <a:txBody>
                    <a:bodyPr/>
                    <a:lstStyle/>
                    <a:p>
                      <a:endParaRPr lang="en-US" dirty="0"/>
                    </a:p>
                  </a:txBody>
                  <a:tcPr/>
                </a:tc>
                <a:tc>
                  <a:txBody>
                    <a:bodyPr/>
                    <a:lstStyle/>
                    <a:p>
                      <a:endParaRPr lang="en-US" dirty="0"/>
                    </a:p>
                  </a:txBody>
                  <a:tcPr/>
                </a:tc>
              </a:tr>
            </a:tbl>
          </a:graphicData>
        </a:graphic>
      </p:graphicFrame>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52" y="908720"/>
            <a:ext cx="7189099"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80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49" y="438341"/>
            <a:ext cx="7620000" cy="470380"/>
          </a:xfrm>
        </p:spPr>
        <p:txBody>
          <a:bodyPr/>
          <a:lstStyle/>
          <a:p>
            <a:r>
              <a:rPr lang="en-US" sz="3200" b="1" dirty="0" smtClean="0">
                <a:solidFill>
                  <a:srgbClr val="002060"/>
                </a:solidFill>
              </a:rPr>
              <a:t>Sunderbans</a:t>
            </a:r>
            <a:r>
              <a:rPr lang="en-US" sz="3200" dirty="0" smtClean="0"/>
              <a:t>……</a:t>
            </a:r>
            <a:r>
              <a:rPr lang="en-US" sz="2400" dirty="0" smtClean="0"/>
              <a:t>. Natural hazards, </a:t>
            </a:r>
            <a:r>
              <a:rPr lang="en-US" sz="2400" dirty="0" smtClean="0">
                <a:solidFill>
                  <a:srgbClr val="C00000"/>
                </a:solidFill>
              </a:rPr>
              <a:t>Tidal surges</a:t>
            </a:r>
            <a:endParaRPr lang="en-IE" sz="2400" dirty="0">
              <a:solidFill>
                <a:srgbClr val="C00000"/>
              </a:solidFill>
            </a:endParaRPr>
          </a:p>
        </p:txBody>
      </p:sp>
      <p:sp>
        <p:nvSpPr>
          <p:cNvPr id="3" name="Content Placeholder 2"/>
          <p:cNvSpPr>
            <a:spLocks noGrp="1"/>
          </p:cNvSpPr>
          <p:nvPr>
            <p:ph idx="1"/>
          </p:nvPr>
        </p:nvSpPr>
        <p:spPr>
          <a:xfrm>
            <a:off x="551252" y="1124744"/>
            <a:ext cx="7189099" cy="5112568"/>
          </a:xfrm>
        </p:spPr>
        <p:txBody>
          <a:bodyPr>
            <a:normAutofit/>
          </a:bodyPr>
          <a:lstStyle/>
          <a:p>
            <a:pPr algn="just"/>
            <a:endParaRPr lang="en-GB" b="1" dirty="0" smtClean="0"/>
          </a:p>
          <a:p>
            <a:pPr algn="just"/>
            <a:endParaRPr lang="en-GB" b="1" dirty="0"/>
          </a:p>
          <a:p>
            <a:pPr algn="just"/>
            <a:endParaRPr lang="en-GB" b="1" dirty="0" smtClean="0"/>
          </a:p>
          <a:p>
            <a:pPr algn="just"/>
            <a:endParaRPr lang="en-GB" b="1" dirty="0" smtClean="0"/>
          </a:p>
          <a:p>
            <a:pPr marL="114300" indent="0" algn="just">
              <a:buNone/>
            </a:pP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4262313519"/>
              </p:ext>
            </p:extLst>
          </p:nvPr>
        </p:nvGraphicFramePr>
        <p:xfrm>
          <a:off x="539552" y="1397000"/>
          <a:ext cx="7344816" cy="4336256"/>
        </p:xfrm>
        <a:graphic>
          <a:graphicData uri="http://schemas.openxmlformats.org/drawingml/2006/table">
            <a:tbl>
              <a:tblPr firstRow="1" bandRow="1">
                <a:tableStyleId>{5C22544A-7EE6-4342-B048-85BDC9FD1C3A}</a:tableStyleId>
              </a:tblPr>
              <a:tblGrid>
                <a:gridCol w="7344816"/>
              </a:tblGrid>
              <a:tr h="2168128">
                <a:tc>
                  <a:txBody>
                    <a:bodyPr/>
                    <a:lstStyle/>
                    <a:p>
                      <a:endParaRPr lang="en-US" dirty="0"/>
                    </a:p>
                  </a:txBody>
                  <a:tcPr/>
                </a:tc>
              </a:tr>
              <a:tr h="2168128">
                <a:tc>
                  <a:txBody>
                    <a:bodyPr/>
                    <a:lstStyle/>
                    <a:p>
                      <a:endParaRPr lang="en-US" dirty="0"/>
                    </a:p>
                  </a:txBody>
                  <a:tcPr/>
                </a:tc>
              </a:tr>
            </a:tbl>
          </a:graphicData>
        </a:graphic>
      </p:graphicFrame>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34481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559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49" y="438341"/>
            <a:ext cx="7620000" cy="470380"/>
          </a:xfrm>
        </p:spPr>
        <p:txBody>
          <a:bodyPr/>
          <a:lstStyle/>
          <a:p>
            <a:r>
              <a:rPr lang="en-US" sz="3200" b="1" dirty="0" smtClean="0">
                <a:solidFill>
                  <a:srgbClr val="002060"/>
                </a:solidFill>
              </a:rPr>
              <a:t>Sunderbans</a:t>
            </a:r>
            <a:r>
              <a:rPr lang="en-US" sz="3200" dirty="0" smtClean="0"/>
              <a:t>……. </a:t>
            </a:r>
            <a:r>
              <a:rPr lang="en-US" sz="2400" dirty="0" smtClean="0"/>
              <a:t>Natural hazards, </a:t>
            </a:r>
            <a:r>
              <a:rPr lang="en-US" sz="2400" dirty="0" smtClean="0">
                <a:solidFill>
                  <a:srgbClr val="C00000"/>
                </a:solidFill>
              </a:rPr>
              <a:t>flooding</a:t>
            </a:r>
            <a:endParaRPr lang="en-IE" sz="2400" dirty="0">
              <a:solidFill>
                <a:srgbClr val="C00000"/>
              </a:solidFill>
            </a:endParaRPr>
          </a:p>
        </p:txBody>
      </p:sp>
      <p:sp>
        <p:nvSpPr>
          <p:cNvPr id="3" name="Content Placeholder 2"/>
          <p:cNvSpPr>
            <a:spLocks noGrp="1"/>
          </p:cNvSpPr>
          <p:nvPr>
            <p:ph idx="1"/>
          </p:nvPr>
        </p:nvSpPr>
        <p:spPr>
          <a:xfrm>
            <a:off x="551252" y="1124744"/>
            <a:ext cx="7189099" cy="5112568"/>
          </a:xfrm>
        </p:spPr>
        <p:txBody>
          <a:bodyPr>
            <a:normAutofit/>
          </a:bodyPr>
          <a:lstStyle/>
          <a:p>
            <a:pPr algn="just"/>
            <a:endParaRPr lang="en-GB" b="1" dirty="0" smtClean="0"/>
          </a:p>
          <a:p>
            <a:pPr algn="just"/>
            <a:endParaRPr lang="en-GB" b="1" dirty="0"/>
          </a:p>
          <a:p>
            <a:pPr algn="just"/>
            <a:endParaRPr lang="en-GB" b="1" dirty="0" smtClean="0"/>
          </a:p>
          <a:p>
            <a:pPr algn="just"/>
            <a:endParaRPr lang="en-GB" b="1" dirty="0" smtClean="0"/>
          </a:p>
          <a:p>
            <a:pPr marL="114300" indent="0" algn="just">
              <a:buNone/>
            </a:pP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75805348"/>
              </p:ext>
            </p:extLst>
          </p:nvPr>
        </p:nvGraphicFramePr>
        <p:xfrm>
          <a:off x="539552" y="1397000"/>
          <a:ext cx="7344816" cy="4336256"/>
        </p:xfrm>
        <a:graphic>
          <a:graphicData uri="http://schemas.openxmlformats.org/drawingml/2006/table">
            <a:tbl>
              <a:tblPr firstRow="1" bandRow="1">
                <a:tableStyleId>{5C22544A-7EE6-4342-B048-85BDC9FD1C3A}</a:tableStyleId>
              </a:tblPr>
              <a:tblGrid>
                <a:gridCol w="7344816"/>
              </a:tblGrid>
              <a:tr h="2168128">
                <a:tc>
                  <a:txBody>
                    <a:bodyPr/>
                    <a:lstStyle/>
                    <a:p>
                      <a:endParaRPr lang="en-US" dirty="0"/>
                    </a:p>
                  </a:txBody>
                  <a:tcPr/>
                </a:tc>
              </a:tr>
              <a:tr h="2168128">
                <a:tc>
                  <a:txBody>
                    <a:bodyPr/>
                    <a:lstStyle/>
                    <a:p>
                      <a:endParaRPr lang="en-US"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344815" cy="503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591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7344816" cy="407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800" b="1" dirty="0" smtClean="0">
                <a:latin typeface="+mn-lt"/>
              </a:rPr>
              <a:t>GOAL’s </a:t>
            </a:r>
            <a:r>
              <a:rPr lang="en-US" sz="2800" b="1" dirty="0" smtClean="0">
                <a:latin typeface="+mn-lt"/>
              </a:rPr>
              <a:t>DRR interventions </a:t>
            </a:r>
            <a:r>
              <a:rPr lang="en-US" sz="2800" b="1" dirty="0" smtClean="0">
                <a:latin typeface="+mn-lt"/>
              </a:rPr>
              <a:t>in the </a:t>
            </a:r>
            <a:r>
              <a:rPr lang="en-US" sz="2800" b="1" dirty="0" smtClean="0">
                <a:latin typeface="+mn-lt"/>
              </a:rPr>
              <a:t>Indian Sunderbans Delta- </a:t>
            </a:r>
            <a:r>
              <a:rPr lang="en-US" sz="2800" b="1" dirty="0" smtClean="0">
                <a:solidFill>
                  <a:srgbClr val="C00000"/>
                </a:solidFill>
                <a:latin typeface="+mn-lt"/>
              </a:rPr>
              <a:t>Mousini Island</a:t>
            </a:r>
            <a:r>
              <a:rPr lang="en-US" sz="2800" b="1" dirty="0" smtClean="0">
                <a:latin typeface="+mn-lt"/>
              </a:rPr>
              <a:t>.</a:t>
            </a:r>
            <a:endParaRPr lang="en-IE" sz="2800" b="1" dirty="0">
              <a:latin typeface="+mn-lt"/>
            </a:endParaRPr>
          </a:p>
        </p:txBody>
      </p:sp>
      <p:sp>
        <p:nvSpPr>
          <p:cNvPr id="3" name="Content Placeholder 2"/>
          <p:cNvSpPr>
            <a:spLocks noGrp="1"/>
          </p:cNvSpPr>
          <p:nvPr>
            <p:ph idx="1"/>
          </p:nvPr>
        </p:nvSpPr>
        <p:spPr>
          <a:xfrm>
            <a:off x="457200" y="1484784"/>
            <a:ext cx="7620000" cy="4916016"/>
          </a:xfrm>
        </p:spPr>
        <p:txBody>
          <a:bodyPr/>
          <a:lstStyle/>
          <a:p>
            <a:pPr marL="114300" indent="0" algn="just">
              <a:buNone/>
            </a:pPr>
            <a:r>
              <a:rPr lang="en-US" b="1" dirty="0" smtClean="0"/>
              <a:t>Following </a:t>
            </a:r>
            <a:r>
              <a:rPr lang="en-US" b="1" dirty="0" smtClean="0"/>
              <a:t>cyclone “</a:t>
            </a:r>
            <a:r>
              <a:rPr lang="en-US" b="1" dirty="0" err="1" smtClean="0"/>
              <a:t>Aila</a:t>
            </a:r>
            <a:r>
              <a:rPr lang="en-US" b="1" dirty="0" smtClean="0"/>
              <a:t>” in 2009 </a:t>
            </a:r>
            <a:r>
              <a:rPr lang="en-US" b="1" dirty="0" smtClean="0"/>
              <a:t>, GOAL </a:t>
            </a:r>
            <a:r>
              <a:rPr lang="en-US" b="1" dirty="0" smtClean="0"/>
              <a:t>intervened with an emergency response programme which was supplemented by a Disaster Risk Reduction i</a:t>
            </a:r>
            <a:r>
              <a:rPr lang="en-US" b="1" dirty="0" smtClean="0"/>
              <a:t>ntervention that focused on structural mitigation.</a:t>
            </a:r>
            <a:endParaRPr lang="en-US" b="1" dirty="0" smtClean="0"/>
          </a:p>
          <a:p>
            <a:pPr marL="114300" indent="0">
              <a:buNone/>
            </a:pPr>
            <a:endParaRPr lang="en-US" b="1" dirty="0"/>
          </a:p>
          <a:p>
            <a:pPr marL="114300" indent="0">
              <a:buNone/>
            </a:pPr>
            <a:endParaRPr lang="en-US" b="1" dirty="0" smtClean="0"/>
          </a:p>
        </p:txBody>
      </p:sp>
    </p:spTree>
    <p:extLst>
      <p:ext uri="{BB962C8B-B14F-4D97-AF65-F5344CB8AC3E}">
        <p14:creationId xmlns:p14="http://schemas.microsoft.com/office/powerpoint/2010/main" val="7822279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410</TotalTime>
  <Words>848</Words>
  <Application>Microsoft Office PowerPoint</Application>
  <PresentationFormat>On-screen Show (4:3)</PresentationFormat>
  <Paragraphs>75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Adjacency</vt:lpstr>
      <vt:lpstr>Structural Mitigation of Disaster Risks – case study of the island Gram Panchayat of Mousini in the Indian Sunderbans Delta, West Bengal, India.</vt:lpstr>
      <vt:lpstr>Disaster Risk Reduction- Mitigation</vt:lpstr>
      <vt:lpstr>PowerPoint Presentation</vt:lpstr>
      <vt:lpstr>Sunderbans</vt:lpstr>
      <vt:lpstr>Sunderbans…….</vt:lpstr>
      <vt:lpstr>Sunderbans……. Natural hazards, tropical cyclones</vt:lpstr>
      <vt:lpstr>Sunderbans……. Natural hazards, Tidal surges</vt:lpstr>
      <vt:lpstr>Sunderbans……. Natural hazards, flooding</vt:lpstr>
      <vt:lpstr>GOAL’s DRR interventions in the Indian Sunderbans Delta- Mousini Island.</vt:lpstr>
      <vt:lpstr>Mousini – difficult to access and poor infrastructure</vt:lpstr>
      <vt:lpstr>Intervention logic</vt:lpstr>
      <vt:lpstr>Disaster Risk – Mitigation strategy.</vt:lpstr>
      <vt:lpstr>Improving access to and from the island- construction of 2 all weather RCC  piers on brick masonry foundation, resting on manually driven timber piles ( 1/7th the cost of conventional RCC  piers  with machine driven pre-cast concrete piles)</vt:lpstr>
      <vt:lpstr>Improving access to infants and mothers- construction of 16 hazard resistant early childhood care and development (ECCD) centers using low carbon technology.</vt:lpstr>
      <vt:lpstr>ECCD centers………</vt:lpstr>
      <vt:lpstr>ECCD centres- reducing risks and improving all weather access.</vt:lpstr>
      <vt:lpstr>Improving access to children-  construction of  7 hazard resistant primary schools  using low carbon technology.</vt:lpstr>
      <vt:lpstr>Primary Schools …….</vt:lpstr>
      <vt:lpstr>Construction highlights.</vt:lpstr>
      <vt:lpstr>Construction highlights…….</vt:lpstr>
      <vt:lpstr>Learning…..</vt:lpstr>
      <vt:lpstr>PowerPoint Presentation</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Climate Change events in the Sunderbans, West Bengal, India.</dc:title>
  <dc:creator>sujoy</dc:creator>
  <cp:lastModifiedBy>Sujoy</cp:lastModifiedBy>
  <cp:revision>62</cp:revision>
  <dcterms:created xsi:type="dcterms:W3CDTF">2011-11-01T11:12:55Z</dcterms:created>
  <dcterms:modified xsi:type="dcterms:W3CDTF">2012-10-26T14:23:47Z</dcterms:modified>
</cp:coreProperties>
</file>