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7" r:id="rId1"/>
    <p:sldMasterId id="2147484950" r:id="rId2"/>
    <p:sldMasterId id="2147484963" r:id="rId3"/>
    <p:sldMasterId id="2147484968" r:id="rId4"/>
    <p:sldMasterId id="2147484973" r:id="rId5"/>
    <p:sldMasterId id="2147484983" r:id="rId6"/>
  </p:sldMasterIdLst>
  <p:notesMasterIdLst>
    <p:notesMasterId r:id="rId24"/>
  </p:notesMasterIdLst>
  <p:handoutMasterIdLst>
    <p:handoutMasterId r:id="rId25"/>
  </p:handoutMasterIdLst>
  <p:sldIdLst>
    <p:sldId id="348" r:id="rId7"/>
    <p:sldId id="361" r:id="rId8"/>
    <p:sldId id="376" r:id="rId9"/>
    <p:sldId id="363" r:id="rId10"/>
    <p:sldId id="377" r:id="rId11"/>
    <p:sldId id="362" r:id="rId12"/>
    <p:sldId id="378" r:id="rId13"/>
    <p:sldId id="372" r:id="rId14"/>
    <p:sldId id="379" r:id="rId15"/>
    <p:sldId id="351" r:id="rId16"/>
    <p:sldId id="350" r:id="rId17"/>
    <p:sldId id="381" r:id="rId18"/>
    <p:sldId id="373" r:id="rId19"/>
    <p:sldId id="359" r:id="rId20"/>
    <p:sldId id="380" r:id="rId21"/>
    <p:sldId id="375" r:id="rId22"/>
    <p:sldId id="367" r:id="rId23"/>
  </p:sldIdLst>
  <p:sldSz cx="9906000" cy="6858000" type="A4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F96"/>
    <a:srgbClr val="0D3E96"/>
    <a:srgbClr val="DE891B"/>
    <a:srgbClr val="F57B17"/>
    <a:srgbClr val="F68D36"/>
    <a:srgbClr val="4B92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1" autoAdjust="0"/>
    <p:restoredTop sz="97139" autoAdjust="0"/>
  </p:normalViewPr>
  <p:slideViewPr>
    <p:cSldViewPr snapToGrid="0">
      <p:cViewPr varScale="1">
        <p:scale>
          <a:sx n="63" d="100"/>
          <a:sy n="63" d="100"/>
        </p:scale>
        <p:origin x="-41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1434" y="-11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0" tIns="45660" rIns="91320" bIns="45660" rtlCol="0" anchor="ctr">
            <a:noAutofit/>
          </a:bodyPr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1" y="3228380"/>
            <a:ext cx="7939725" cy="3058716"/>
          </a:xfrm>
          <a:prstGeom prst="rect">
            <a:avLst/>
          </a:prstGeom>
        </p:spPr>
        <p:txBody>
          <a:bodyPr vert="horz" lIns="91320" tIns="45660" rIns="91320" bIns="4566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18816" y="6710465"/>
            <a:ext cx="2202573" cy="85625"/>
          </a:xfrm>
          <a:prstGeom prst="rect">
            <a:avLst/>
          </a:prstGeom>
          <a:noFill/>
          <a:ln w="6350">
            <a:noFill/>
          </a:ln>
        </p:spPr>
        <p:txBody>
          <a:bodyPr lIns="91320" tIns="0" rIns="9132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 dirty="0">
                <a:latin typeface="Arial" charset="0"/>
              </a:rPr>
              <a:t>course materials - slides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4776" y="0"/>
            <a:ext cx="472546" cy="9196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cs typeface="Arial" pitchFamily="34" charset="0"/>
              </a:rPr>
              <a:t>D3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4776" y="91968"/>
            <a:ext cx="472546" cy="903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bg1"/>
                </a:solidFill>
                <a:cs typeface="Arial" pitchFamily="34" charset="0"/>
              </a:rPr>
              <a:t>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323" y="2"/>
            <a:ext cx="6774217" cy="1823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lIns="91320" tIns="53929" rIns="91320" bIns="5392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latin typeface="Arial" charset="0"/>
                <a:cs typeface="Arial" charset="0"/>
              </a:rPr>
              <a:t>Shelter and settlement options</a:t>
            </a:r>
            <a:endParaRPr lang="en-GB" sz="900" b="1" dirty="0">
              <a:latin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862025" y="91968"/>
            <a:ext cx="1417638" cy="903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5954" tIns="0" rIns="0" bIns="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" kern="0" spc="20" dirty="0">
                <a:cs typeface="Arial" pitchFamily="34" charset="0"/>
              </a:rPr>
              <a:t>based on content by Shelter Centre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" kern="0" spc="20" dirty="0">
                <a:solidFill>
                  <a:schemeClr val="bg1"/>
                </a:solidFill>
                <a:cs typeface="Arial" pitchFamily="34" charset="0"/>
              </a:rPr>
              <a:t>_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862025" y="0"/>
            <a:ext cx="472546" cy="919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bg1"/>
                </a:solidFill>
                <a:cs typeface="Arial" pitchFamily="34" charset="0"/>
              </a:rPr>
              <a:t>shelter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334571" y="0"/>
            <a:ext cx="472546" cy="9196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cs typeface="Arial" pitchFamily="34" charset="0"/>
              </a:rPr>
              <a:t>training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807118" y="0"/>
            <a:ext cx="470961" cy="919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chemeClr val="bg1"/>
                </a:solidFill>
                <a:cs typeface="Arial" pitchFamily="34" charset="0"/>
              </a:rPr>
              <a:t>toolkit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2449" y="6704123"/>
            <a:ext cx="472546" cy="93554"/>
          </a:xfrm>
          <a:prstGeom prst="rect">
            <a:avLst/>
          </a:prstGeom>
          <a:solidFill>
            <a:schemeClr val="bg1"/>
          </a:solidFill>
          <a:ln w="6350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i="1" dirty="0">
                <a:cs typeface="Arial" pitchFamily="34" charset="0"/>
              </a:rPr>
              <a:t>[logo]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2567" y="6708880"/>
            <a:ext cx="5526251" cy="84039"/>
          </a:xfrm>
          <a:prstGeom prst="rect">
            <a:avLst/>
          </a:prstGeom>
          <a:noFill/>
          <a:ln w="6350">
            <a:noFill/>
          </a:ln>
        </p:spPr>
        <p:txBody>
          <a:bodyPr lIns="91320" tIns="0" rIns="9132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i="1" dirty="0">
                <a:latin typeface="Arial" charset="0"/>
              </a:rPr>
              <a:t>[location and date of training]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8807117" y="6704123"/>
            <a:ext cx="472546" cy="919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45ED406-D84C-4B05-86FC-FC64099F0180}" type="slidenum">
              <a:rPr lang="en-GB" sz="800" b="1">
                <a:solidFill>
                  <a:schemeClr val="bg1"/>
                </a:solidFill>
                <a:latin typeface="Arial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1092565" y="6704121"/>
            <a:ext cx="81315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62026" y="133196"/>
            <a:ext cx="1481067" cy="41227"/>
          </a:xfrm>
          <a:prstGeom prst="rect">
            <a:avLst/>
          </a:prstGeom>
          <a:noFill/>
        </p:spPr>
        <p:txBody>
          <a:bodyPr lIns="35954" tIns="0" rIns="71907" bIns="0"/>
          <a:lstStyle/>
          <a:p>
            <a:pPr>
              <a:defRPr/>
            </a:pPr>
            <a:r>
              <a:rPr lang="en-US" sz="400" kern="0" spc="20" dirty="0">
                <a:cs typeface="Arial" pitchFamily="34" charset="0"/>
              </a:rPr>
              <a:t>available  at  www.sheltercentre.org</a:t>
            </a:r>
            <a:endParaRPr lang="en-GB" sz="400" dirty="0"/>
          </a:p>
        </p:txBody>
      </p:sp>
      <p:sp>
        <p:nvSpPr>
          <p:cNvPr id="21" name="Rectangle 20"/>
          <p:cNvSpPr/>
          <p:nvPr/>
        </p:nvSpPr>
        <p:spPr>
          <a:xfrm>
            <a:off x="7862025" y="2"/>
            <a:ext cx="1417638" cy="1823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0" tIns="45660" rIns="91320" bIns="45660"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Notes in ITALICS are general training guidance</a:t>
            </a:r>
          </a:p>
          <a:p>
            <a:pPr marL="361480" lvl="1" indent="-36148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GB" sz="1100" i="1" dirty="0" smtClean="0">
                <a:latin typeface="Arial" charset="0"/>
                <a:cs typeface="Arial" charset="0"/>
              </a:rPr>
              <a:t>Facilitators can add notes below to assist training</a:t>
            </a: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charset="0"/>
              <a:cs typeface="Arial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r>
              <a:rPr lang="en-GB" sz="1100" b="1" dirty="0" smtClean="0">
                <a:latin typeface="Arial" charset="0"/>
                <a:cs typeface="Arial" charset="0"/>
              </a:rPr>
              <a:t>Notes in BOLD are material references and sources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EC (30/03/10): from SC08b, Day 2 03, p.2 and 3</a:t>
            </a:r>
          </a:p>
          <a:p>
            <a:pPr marL="353552" lvl="1" indent="-353552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1100" b="1" dirty="0" smtClean="0">
                <a:latin typeface="Arial" pitchFamily="34" charset="0"/>
                <a:cs typeface="Arial" pitchFamily="34" charset="0"/>
              </a:rPr>
              <a:t>CM (26/04/10): changed objectives to make them shorter and more SMART</a:t>
            </a:r>
            <a:br>
              <a:rPr lang="en-GB" sz="1100" b="1" dirty="0" smtClean="0">
                <a:latin typeface="Arial" pitchFamily="34" charset="0"/>
                <a:cs typeface="Arial" pitchFamily="34" charset="0"/>
              </a:rPr>
            </a:br>
            <a:endParaRPr lang="en-GB" sz="1100" b="1" dirty="0" smtClean="0">
              <a:latin typeface="Arial" pitchFamily="34" charset="0"/>
              <a:cs typeface="Arial" pitchFamily="34" charset="0"/>
            </a:endParaRPr>
          </a:p>
          <a:p>
            <a:pPr marL="0" lvl="1" eaLnBrk="1" hangingPunct="1">
              <a:spcBef>
                <a:spcPct val="0"/>
              </a:spcBef>
              <a:defRPr/>
            </a:pPr>
            <a:endParaRPr lang="en-GB" sz="11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range-map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8131"/>
            <a:ext cx="9906000" cy="58695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0832"/>
            <a:ext cx="1959429" cy="58688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360416" y="2483437"/>
            <a:ext cx="9050284" cy="2948400"/>
          </a:xfrm>
          <a:prstGeom prst="rect">
            <a:avLst/>
          </a:prstGeom>
        </p:spPr>
        <p:txBody>
          <a:bodyPr/>
          <a:lstStyle/>
          <a:p>
            <a:pPr marL="1524000" marR="0" lvl="0" indent="-15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485900" marR="0" lvl="2" indent="38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524000" marR="0" lvl="2" indent="-1524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4"/>
          <p:cNvSpPr>
            <a:spLocks noGrp="1"/>
          </p:cNvSpPr>
          <p:nvPr userDrawn="1">
            <p:ph type="ctrTitle"/>
          </p:nvPr>
        </p:nvSpPr>
        <p:spPr>
          <a:xfrm>
            <a:off x="1974823" y="909473"/>
            <a:ext cx="6354116" cy="396303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Discussion in groups</a:t>
            </a:r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 userDrawn="1">
            <p:ph type="subTitle" idx="1"/>
          </p:nvPr>
        </p:nvSpPr>
        <p:spPr>
          <a:xfrm>
            <a:off x="1974820" y="1683222"/>
            <a:ext cx="5166209" cy="2964977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-13852"/>
            <a:ext cx="9906000" cy="62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Banner-CORE-new-orang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3852"/>
            <a:ext cx="9906000" cy="6219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62813" y="-14289"/>
            <a:ext cx="2262187" cy="25241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24708" y="14289"/>
            <a:ext cx="2357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download resources from www.coreasia.org</a:t>
            </a:r>
            <a:endParaRPr lang="en-GB" sz="8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0" y="6483555"/>
            <a:ext cx="3271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spc="0" dirty="0" smtClean="0">
                <a:solidFill>
                  <a:srgbClr val="B4C3DE"/>
                </a:solidFill>
                <a:latin typeface="Arial" pitchFamily="34" charset="0"/>
                <a:cs typeface="Arial" pitchFamily="34" charset="0"/>
              </a:rPr>
              <a:t>S31</a:t>
            </a:r>
            <a:endParaRPr lang="en-GB" sz="600" b="1" spc="0" dirty="0">
              <a:solidFill>
                <a:srgbClr val="B4C3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2844" y="2483437"/>
            <a:ext cx="5114705" cy="29484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buFontTx/>
              <a:buBlip>
                <a:blip r:embed="rId2"/>
              </a:buBlip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07322" y="850098"/>
            <a:ext cx="7129106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1. Title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24 Arial Bold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 userDrawn="1"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7243948" y="2133600"/>
            <a:ext cx="2662051" cy="42306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picture icon to add           </a:t>
            </a:r>
            <a:endParaRPr lang="en-GB" noProof="0" dirty="0" smtClean="0"/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429" y="1691364"/>
            <a:ext cx="8112780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24 Arial Bold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962948" y="850098"/>
            <a:ext cx="6354116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Discussion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945" y="1493223"/>
            <a:ext cx="7943055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Discuss in pairs or in group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0" y="606096"/>
            <a:ext cx="1947553" cy="586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0416" y="2483437"/>
            <a:ext cx="6859781" cy="2948400"/>
          </a:xfrm>
          <a:prstGeom prst="rect">
            <a:avLst/>
          </a:prstGeom>
        </p:spPr>
        <p:txBody>
          <a:bodyPr>
            <a:noAutofit/>
          </a:bodyPr>
          <a:lstStyle>
            <a:lvl1pPr marL="1603375" indent="-1603375">
              <a:lnSpc>
                <a:spcPct val="100000"/>
              </a:lnSpc>
              <a:buFont typeface="+mj-lt"/>
              <a:buNone/>
              <a:defRPr sz="2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Task 1	Write the task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Exercise 1	Write the exercise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24 Arial Bold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974823" y="909473"/>
            <a:ext cx="6354116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Discussion</a:t>
            </a:r>
            <a:endParaRPr lang="en-GB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4820" y="1683223"/>
            <a:ext cx="7943055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Discuss in pairs or in group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0" y="606096"/>
            <a:ext cx="1947553" cy="586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0416" y="2507187"/>
            <a:ext cx="6859781" cy="2948400"/>
          </a:xfrm>
          <a:prstGeom prst="rect">
            <a:avLst/>
          </a:prstGeom>
        </p:spPr>
        <p:txBody>
          <a:bodyPr>
            <a:noAutofit/>
          </a:bodyPr>
          <a:lstStyle>
            <a:lvl1pPr marL="1603375" indent="-1603375">
              <a:lnSpc>
                <a:spcPct val="100000"/>
              </a:lnSpc>
              <a:buFont typeface="+mj-lt"/>
              <a:buNone/>
              <a:defRPr sz="22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       Task 1:	Write the task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Exercise 1:	Write the exercise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24 Arial Bold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5054" y="1691364"/>
            <a:ext cx="8112780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the end of this session, you will have an understanding of: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0" y="606096"/>
            <a:ext cx="1959429" cy="586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Objective 1: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Objective 2: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Objective 3: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Objective 4: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Objective 5:  Bullet Point 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1988077" y="917745"/>
            <a:ext cx="8832358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Learning objectives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43432" y="1284532"/>
            <a:ext cx="8496001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3600" y="1242000"/>
            <a:ext cx="607647" cy="784877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93600" y="2306348"/>
            <a:ext cx="607647" cy="784877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93600" y="3363825"/>
            <a:ext cx="607647" cy="784877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93600" y="4403810"/>
            <a:ext cx="607647" cy="784877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93600" y="5400000"/>
            <a:ext cx="607647" cy="784877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43432" y="2338247"/>
            <a:ext cx="8496001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743432" y="3407436"/>
            <a:ext cx="8496001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743432" y="4447421"/>
            <a:ext cx="8496001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743432" y="5442532"/>
            <a:ext cx="8496001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716072" y="618368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500" b="0" spc="-150" baseline="0">
                <a:solidFill>
                  <a:srgbClr val="0D3F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References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818166" y="1876723"/>
            <a:ext cx="7995433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818166" y="3061531"/>
            <a:ext cx="7995433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818166" y="4235706"/>
            <a:ext cx="7995433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818166" y="5409881"/>
            <a:ext cx="7995433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00270" y="1792351"/>
            <a:ext cx="862384" cy="878803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698654" y="2966526"/>
            <a:ext cx="862384" cy="878803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700270" y="4140701"/>
            <a:ext cx="862384" cy="878803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98654" y="5314876"/>
            <a:ext cx="862384" cy="878803"/>
          </a:xfrm>
          <a:prstGeom prst="rect">
            <a:avLst/>
          </a:prstGeom>
        </p:spPr>
        <p:txBody>
          <a:bodyPr/>
          <a:lstStyle>
            <a:lvl1pPr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71058" y="998932"/>
            <a:ext cx="686796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Learning objectives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:\SC_Hubbers project\SEA Hub\E. Graphics\Icons\hourglass V4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522" y="5569857"/>
            <a:ext cx="322678" cy="4756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9102264" y="5759531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105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80" y="6043713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2" descr="Z:\SC_Missions\MISSIONS Philippines\FACT PHOTOS\Tanay River\PA160247.JPG"/>
          <p:cNvPicPr>
            <a:picLocks noChangeAspect="1" noChangeArrowheads="1"/>
          </p:cNvPicPr>
          <p:nvPr userDrawn="1"/>
        </p:nvPicPr>
        <p:blipFill>
          <a:blip r:embed="rId3" cstate="print">
            <a:lum bright="-10000"/>
          </a:blip>
          <a:srcRect b="20518"/>
          <a:stretch>
            <a:fillRect/>
          </a:stretch>
        </p:blipFill>
        <p:spPr bwMode="auto">
          <a:xfrm>
            <a:off x="0" y="591382"/>
            <a:ext cx="9906000" cy="5905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27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8.19x5.1cm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Camera 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0.45x0.6cm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Location Date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Arial  11 Bold Right Justified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0.7x5.1cm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print"/>
          <a:srcRect t="9253" b="4419"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959754" y="982699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GB" dirty="0" smtClean="0">
                <a:solidFill>
                  <a:prstClr val="black"/>
                </a:solidFill>
              </a:rPr>
              <a:t>Preparation for your presentation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7600" y="2464062"/>
            <a:ext cx="8954748" cy="2948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z="2200" i="1" dirty="0" smtClean="0"/>
              <a:t>Objective 1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2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3   </a:t>
            </a:r>
            <a:r>
              <a:rPr lang="en-US" sz="2200" b="1" dirty="0" smtClean="0"/>
              <a:t>text</a:t>
            </a:r>
            <a:endParaRPr lang="en-US" sz="2200" b="1" dirty="0"/>
          </a:p>
        </p:txBody>
      </p:sp>
      <p:sp>
        <p:nvSpPr>
          <p:cNvPr id="28" name="Subtitle 4"/>
          <p:cNvSpPr txBox="1">
            <a:spLocks/>
          </p:cNvSpPr>
          <p:nvPr userDrawn="1"/>
        </p:nvSpPr>
        <p:spPr>
          <a:xfrm>
            <a:off x="1995054" y="1691364"/>
            <a:ext cx="8112780" cy="4713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prstClr val="black"/>
                </a:solidFill>
                <a:cs typeface="Arial" pitchFamily="34" charset="0"/>
              </a:rPr>
              <a:t>In this session, you will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550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8.19x5.1cm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Camera 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0.45x0.6cm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Location Date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Arial  11 Bold Right Justified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0.7x5.1cm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print"/>
          <a:srcRect t="9253" b="4419"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 descr="Discussion in groups- ECHO blue v03-02-0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31737" y="2594906"/>
            <a:ext cx="1180800" cy="1896203"/>
          </a:xfrm>
          <a:prstGeom prst="rect">
            <a:avLst/>
          </a:prstGeom>
        </p:spPr>
      </p:pic>
      <p:sp>
        <p:nvSpPr>
          <p:cNvPr id="25" name="Title 4"/>
          <p:cNvSpPr txBox="1">
            <a:spLocks/>
          </p:cNvSpPr>
          <p:nvPr userDrawn="1"/>
        </p:nvSpPr>
        <p:spPr>
          <a:xfrm>
            <a:off x="1971635" y="998936"/>
            <a:ext cx="6807827" cy="6339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793" y="1665387"/>
            <a:ext cx="8355897" cy="2948400"/>
          </a:xfrm>
          <a:prstGeom prst="rect">
            <a:avLst/>
          </a:prstGeom>
        </p:spPr>
        <p:txBody>
          <a:bodyPr/>
          <a:lstStyle>
            <a:lvl1pPr marL="1604963" indent="-1158875">
              <a:buNone/>
              <a:defRPr baseline="0"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marL="1604963" lvl="0" indent="-1524000"/>
            <a:r>
              <a:rPr lang="en-GB" sz="2000" spc="-100" dirty="0" smtClean="0"/>
              <a:t>        Task 1</a:t>
            </a:r>
            <a:r>
              <a:rPr lang="en-GB" sz="2000" b="1" spc="-100" dirty="0" smtClean="0"/>
              <a:t>	</a:t>
            </a:r>
            <a:r>
              <a:rPr lang="en-US" sz="2000" b="1" dirty="0" smtClean="0">
                <a:latin typeface="Arial"/>
                <a:cs typeface="Arial"/>
              </a:rPr>
              <a:t>text</a:t>
            </a:r>
            <a:endParaRPr lang="en-GB" sz="2000" b="1" spc="-100" dirty="0" smtClean="0"/>
          </a:p>
          <a:p>
            <a:pPr marL="1485900" lvl="2" indent="38100" eaLnBrk="1" hangingPunct="1">
              <a:buNone/>
              <a:defRPr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524000" lvl="2" indent="-1524000" eaLnBrk="1" hangingPunct="1">
              <a:buNone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marL="1701800" lvl="2" indent="-1620838" eaLnBrk="1" hangingPunct="1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3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US" sz="2000" spc="-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4 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GB" dirty="0"/>
          </a:p>
        </p:txBody>
      </p:sp>
      <p:pic>
        <p:nvPicPr>
          <p:cNvPr id="27" name="Picture 26" descr="Pen2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741515" y="648561"/>
            <a:ext cx="1180800" cy="189620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736203" y="391888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739046" y="1974268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2" name="Picture 31" descr="Time for discussion v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740216" y="4542933"/>
            <a:ext cx="1176670" cy="189723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18691" y="5774431"/>
            <a:ext cx="1180213" cy="79744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1600" i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15 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308155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8.19x5.1cm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Camera 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0.45x0.6cm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Location Date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Arial  11 Bold Right Justified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0.7x5.1cm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print"/>
          <a:srcRect t="9253" b="4419"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100341" y="2390837"/>
            <a:ext cx="7441776" cy="29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1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0" indent="0"/>
            <a:endParaRPr lang="en-GB" sz="2000" spc="-100" dirty="0" smtClean="0">
              <a:latin typeface="Arial" pitchFamily="34" charset="0"/>
              <a:cs typeface="Arial" pitchFamily="34" charset="0"/>
            </a:endParaRPr>
          </a:p>
          <a:p>
            <a:pPr marL="890588" lvl="0" indent="-890588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2" eaLnBrk="1" hangingPunct="1">
              <a:buNone/>
              <a:defRPr/>
            </a:pPr>
            <a:endParaRPr lang="en-GB" spc="-100" dirty="0" smtClean="0"/>
          </a:p>
          <a:p>
            <a:pPr marL="0" lvl="0" indent="0"/>
            <a:endParaRPr lang="en-GB" spc="-100" dirty="0" smtClean="0"/>
          </a:p>
          <a:p>
            <a:pPr marL="0" lvl="2" eaLnBrk="1" hangingPunct="1">
              <a:buNone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485900" lvl="2" indent="38100" eaLnBrk="1" hangingPunct="1">
              <a:buNone/>
              <a:defRPr/>
            </a:pPr>
            <a:endParaRPr lang="en-GB" dirty="0"/>
          </a:p>
        </p:txBody>
      </p:sp>
      <p:pic>
        <p:nvPicPr>
          <p:cNvPr id="29" name="Picture 28" descr="Discussion in groups- ECHO blue v03-02-0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32886" y="2593371"/>
            <a:ext cx="1180800" cy="1896203"/>
          </a:xfrm>
          <a:prstGeom prst="rect">
            <a:avLst/>
          </a:prstGeom>
        </p:spPr>
      </p:pic>
      <p:pic>
        <p:nvPicPr>
          <p:cNvPr id="32" name="Picture 31" descr="Pen2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731778" y="670176"/>
            <a:ext cx="1180800" cy="1896204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37352" y="392797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40195" y="195335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5" name="Picture 34" descr="Time for discussion v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740004" y="4529823"/>
            <a:ext cx="1176670" cy="1897236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8711620" y="585202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xmlns="" val="30815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360416" y="2483437"/>
            <a:ext cx="9050284" cy="2948400"/>
          </a:xfrm>
          <a:prstGeom prst="rect">
            <a:avLst/>
          </a:prstGeom>
        </p:spPr>
        <p:txBody>
          <a:bodyPr/>
          <a:lstStyle/>
          <a:p>
            <a:pPr marL="1524000" marR="0" lvl="0" indent="-15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485900" marR="0" lvl="2" indent="38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524000" marR="0" lvl="2" indent="-1524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-13852"/>
            <a:ext cx="9906000" cy="62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Banner-CORE-new-oran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852"/>
            <a:ext cx="9906000" cy="6219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62813" y="-61912"/>
            <a:ext cx="2262187" cy="3000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24708" y="14289"/>
            <a:ext cx="2357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download resources from www.coreasia.org</a:t>
            </a:r>
            <a:endParaRPr lang="en-GB" sz="800" b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:\SC_Hubbers project\SEA Hub\E. Graphics\Icons\hourglass V4 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9522" y="5569857"/>
            <a:ext cx="322678" cy="4756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9102264" y="5759531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105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80" y="6043713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2" descr="Z:\SC_Missions\MISSIONS Philippines\FACT PHOTOS\Tanay River\PA160247.JPG"/>
          <p:cNvPicPr>
            <a:picLocks noChangeAspect="1" noChangeArrowheads="1"/>
          </p:cNvPicPr>
          <p:nvPr userDrawn="1"/>
        </p:nvPicPr>
        <p:blipFill>
          <a:blip r:embed="rId3" cstate="print">
            <a:lum bright="-10000"/>
          </a:blip>
          <a:srcRect b="20518"/>
          <a:stretch>
            <a:fillRect/>
          </a:stretch>
        </p:blipFill>
        <p:spPr bwMode="auto">
          <a:xfrm>
            <a:off x="0" y="591382"/>
            <a:ext cx="9906000" cy="5905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8279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8.19x5.1cm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Camera 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0.45x0.6cm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Location Date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Arial  11 Bold Right Justified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0.7x5.1cm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print"/>
          <a:srcRect t="9253" b="4419"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959754" y="982699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GB" dirty="0" smtClean="0">
                <a:solidFill>
                  <a:prstClr val="black"/>
                </a:solidFill>
              </a:rPr>
              <a:t>Preparation for your presentation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7600" y="2464062"/>
            <a:ext cx="8954748" cy="2948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z="2200" i="1" dirty="0" smtClean="0"/>
              <a:t>Objective 1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2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3   </a:t>
            </a:r>
            <a:r>
              <a:rPr lang="en-US" sz="2200" b="1" dirty="0" smtClean="0"/>
              <a:t>text</a:t>
            </a:r>
            <a:endParaRPr lang="en-US" sz="2200" b="1" dirty="0"/>
          </a:p>
        </p:txBody>
      </p:sp>
      <p:sp>
        <p:nvSpPr>
          <p:cNvPr id="28" name="Subtitle 4"/>
          <p:cNvSpPr txBox="1">
            <a:spLocks/>
          </p:cNvSpPr>
          <p:nvPr userDrawn="1"/>
        </p:nvSpPr>
        <p:spPr>
          <a:xfrm>
            <a:off x="1995054" y="1691364"/>
            <a:ext cx="8112780" cy="4713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prstClr val="black"/>
                </a:solidFill>
                <a:cs typeface="Arial" pitchFamily="34" charset="0"/>
              </a:rPr>
              <a:t>In this session, you will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8.19x5.1cm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Camera 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0.45x0.6cm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Location Date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Arial  11 Bold Right Justified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0.7x5.1cm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print"/>
          <a:srcRect t="9253" b="4419"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 descr="Discussion in groups- ECHO blue v03-02-0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31737" y="2594906"/>
            <a:ext cx="1180800" cy="1896203"/>
          </a:xfrm>
          <a:prstGeom prst="rect">
            <a:avLst/>
          </a:prstGeom>
        </p:spPr>
      </p:pic>
      <p:sp>
        <p:nvSpPr>
          <p:cNvPr id="25" name="Title 4"/>
          <p:cNvSpPr txBox="1">
            <a:spLocks/>
          </p:cNvSpPr>
          <p:nvPr userDrawn="1"/>
        </p:nvSpPr>
        <p:spPr>
          <a:xfrm>
            <a:off x="1971635" y="998936"/>
            <a:ext cx="6807827" cy="6339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793" y="1665387"/>
            <a:ext cx="8355897" cy="2948400"/>
          </a:xfrm>
          <a:prstGeom prst="rect">
            <a:avLst/>
          </a:prstGeom>
        </p:spPr>
        <p:txBody>
          <a:bodyPr/>
          <a:lstStyle>
            <a:lvl1pPr marL="1604963" indent="-1158875">
              <a:buNone/>
              <a:defRPr baseline="0"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marL="1604963" lvl="0" indent="-1524000"/>
            <a:r>
              <a:rPr lang="en-GB" sz="2000" spc="-100" dirty="0" smtClean="0"/>
              <a:t>        Task 1</a:t>
            </a:r>
            <a:r>
              <a:rPr lang="en-GB" sz="2000" b="1" spc="-100" dirty="0" smtClean="0"/>
              <a:t>	</a:t>
            </a:r>
            <a:r>
              <a:rPr lang="en-US" sz="2000" b="1" dirty="0" smtClean="0">
                <a:latin typeface="Arial"/>
                <a:cs typeface="Arial"/>
              </a:rPr>
              <a:t>text</a:t>
            </a:r>
            <a:endParaRPr lang="en-GB" sz="2000" b="1" spc="-100" dirty="0" smtClean="0"/>
          </a:p>
          <a:p>
            <a:pPr marL="1485900" lvl="2" indent="38100" eaLnBrk="1" hangingPunct="1">
              <a:buNone/>
              <a:defRPr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524000" lvl="2" indent="-1524000" eaLnBrk="1" hangingPunct="1">
              <a:buNone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marL="1701800" lvl="2" indent="-1620838" eaLnBrk="1" hangingPunct="1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3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US" sz="2000" spc="-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4 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GB" dirty="0"/>
          </a:p>
        </p:txBody>
      </p:sp>
      <p:pic>
        <p:nvPicPr>
          <p:cNvPr id="27" name="Picture 26" descr="Pen2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741515" y="648561"/>
            <a:ext cx="1180800" cy="189620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736203" y="391888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739046" y="1974268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2" name="Picture 31" descr="Time for discussion v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740216" y="4542933"/>
            <a:ext cx="1176670" cy="189723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18691" y="5774431"/>
            <a:ext cx="1180213" cy="79744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1600" i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15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8.19x5.1cm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Camera Image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0.45x0.6cm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Image Location Date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Arial  11 Bold Right Justified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0.7x5.1cm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print"/>
          <a:srcRect t="9253" b="4419"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100341" y="2390837"/>
            <a:ext cx="7441776" cy="29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1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0" indent="0"/>
            <a:endParaRPr lang="en-GB" sz="2000" spc="-100" dirty="0" smtClean="0">
              <a:latin typeface="Arial" pitchFamily="34" charset="0"/>
              <a:cs typeface="Arial" pitchFamily="34" charset="0"/>
            </a:endParaRPr>
          </a:p>
          <a:p>
            <a:pPr marL="890588" lvl="0" indent="-890588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2" eaLnBrk="1" hangingPunct="1">
              <a:buNone/>
              <a:defRPr/>
            </a:pPr>
            <a:endParaRPr lang="en-GB" spc="-100" dirty="0" smtClean="0"/>
          </a:p>
          <a:p>
            <a:pPr marL="0" lvl="0" indent="0"/>
            <a:endParaRPr lang="en-GB" spc="-100" dirty="0" smtClean="0"/>
          </a:p>
          <a:p>
            <a:pPr marL="0" lvl="2" eaLnBrk="1" hangingPunct="1">
              <a:buNone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485900" lvl="2" indent="38100" eaLnBrk="1" hangingPunct="1">
              <a:buNone/>
              <a:defRPr/>
            </a:pPr>
            <a:endParaRPr lang="en-GB" dirty="0"/>
          </a:p>
        </p:txBody>
      </p:sp>
      <p:pic>
        <p:nvPicPr>
          <p:cNvPr id="29" name="Picture 28" descr="Discussion in groups- ECHO blue v03-02-0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732886" y="2593371"/>
            <a:ext cx="1180800" cy="1896203"/>
          </a:xfrm>
          <a:prstGeom prst="rect">
            <a:avLst/>
          </a:prstGeom>
        </p:spPr>
      </p:pic>
      <p:pic>
        <p:nvPicPr>
          <p:cNvPr id="32" name="Picture 31" descr="Pen2-0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731778" y="670176"/>
            <a:ext cx="1180800" cy="1896204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37352" y="392797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40195" y="195335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5" name="Picture 34" descr="Time for discussion v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740004" y="4529823"/>
            <a:ext cx="1176670" cy="1897236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8711620" y="585202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defTabSz="4572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10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:\SC_Hubbers project\SEA Hub\E. Graphics\Icons\hourglass V4 white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29522" y="5569857"/>
            <a:ext cx="322678" cy="4756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9102264" y="5759531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105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80" y="6043713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279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959754" y="982699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prstClr val="black"/>
                </a:solidFill>
              </a:rPr>
              <a:t>Learning objectives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7600" y="2464062"/>
            <a:ext cx="8954748" cy="2948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z="2200" i="1" dirty="0" smtClean="0"/>
              <a:t>Objective 1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2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3   </a:t>
            </a:r>
            <a:r>
              <a:rPr lang="en-US" sz="2200" b="1" dirty="0" smtClean="0"/>
              <a:t>text</a:t>
            </a:r>
            <a:endParaRPr lang="en-US" sz="2200" b="1" dirty="0"/>
          </a:p>
        </p:txBody>
      </p:sp>
      <p:sp>
        <p:nvSpPr>
          <p:cNvPr id="28" name="Subtitle 4"/>
          <p:cNvSpPr txBox="1">
            <a:spLocks/>
          </p:cNvSpPr>
          <p:nvPr userDrawn="1"/>
        </p:nvSpPr>
        <p:spPr>
          <a:xfrm>
            <a:off x="1995054" y="1691364"/>
            <a:ext cx="8112780" cy="4713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prstClr val="black"/>
                </a:solidFill>
                <a:cs typeface="Arial" pitchFamily="34" charset="0"/>
              </a:rPr>
              <a:t>By the end of this session, you will have an understanding of: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 descr="Discussion in groups- ECHO blue v03-02-0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31737" y="2594906"/>
            <a:ext cx="1180800" cy="1896203"/>
          </a:xfrm>
          <a:prstGeom prst="rect">
            <a:avLst/>
          </a:prstGeom>
        </p:spPr>
      </p:pic>
      <p:sp>
        <p:nvSpPr>
          <p:cNvPr id="25" name="Title 4"/>
          <p:cNvSpPr txBox="1">
            <a:spLocks/>
          </p:cNvSpPr>
          <p:nvPr userDrawn="1"/>
        </p:nvSpPr>
        <p:spPr>
          <a:xfrm>
            <a:off x="1971635" y="998936"/>
            <a:ext cx="6807827" cy="6339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793" y="1665387"/>
            <a:ext cx="8355897" cy="2948400"/>
          </a:xfrm>
          <a:prstGeom prst="rect">
            <a:avLst/>
          </a:prstGeom>
        </p:spPr>
        <p:txBody>
          <a:bodyPr/>
          <a:lstStyle>
            <a:lvl1pPr marL="1604963" indent="-1158875">
              <a:buNone/>
              <a:defRPr baseline="0"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marL="1604963" lvl="0" indent="-1524000"/>
            <a:r>
              <a:rPr lang="en-GB" sz="2000" spc="-100" dirty="0" smtClean="0"/>
              <a:t>        Task 1</a:t>
            </a:r>
            <a:r>
              <a:rPr lang="en-GB" sz="2000" b="1" spc="-100" dirty="0" smtClean="0"/>
              <a:t>	</a:t>
            </a:r>
            <a:r>
              <a:rPr lang="en-US" sz="2000" b="1" dirty="0" smtClean="0">
                <a:latin typeface="Arial"/>
                <a:cs typeface="Arial"/>
              </a:rPr>
              <a:t>text</a:t>
            </a:r>
            <a:endParaRPr lang="en-GB" sz="2000" b="1" spc="-100" dirty="0" smtClean="0"/>
          </a:p>
          <a:p>
            <a:pPr marL="1485900" lvl="2" indent="38100" eaLnBrk="1" hangingPunct="1">
              <a:buNone/>
              <a:defRPr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524000" lvl="2" indent="-1524000" eaLnBrk="1" hangingPunct="1">
              <a:buNone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marL="1701800" lvl="2" indent="-1620838" eaLnBrk="1" hangingPunct="1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3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US" sz="2000" spc="-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4 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GB" dirty="0"/>
          </a:p>
        </p:txBody>
      </p:sp>
      <p:pic>
        <p:nvPicPr>
          <p:cNvPr id="27" name="Picture 26" descr="Pen2-0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41515" y="648561"/>
            <a:ext cx="1180800" cy="189620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736203" y="391888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739046" y="1974268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2" name="Picture 31" descr="Time for discussion v3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8740216" y="4542933"/>
            <a:ext cx="1176670" cy="189723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18691" y="5774431"/>
            <a:ext cx="1180213" cy="79744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1600" i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15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100341" y="2390837"/>
            <a:ext cx="7441776" cy="29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1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0" indent="0"/>
            <a:endParaRPr lang="en-GB" sz="2000" spc="-100" dirty="0" smtClean="0">
              <a:latin typeface="Arial" pitchFamily="34" charset="0"/>
              <a:cs typeface="Arial" pitchFamily="34" charset="0"/>
            </a:endParaRPr>
          </a:p>
          <a:p>
            <a:pPr marL="890588" lvl="0" indent="-890588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2" eaLnBrk="1" hangingPunct="1">
              <a:buNone/>
              <a:defRPr/>
            </a:pPr>
            <a:endParaRPr lang="en-GB" spc="-100" dirty="0" smtClean="0"/>
          </a:p>
          <a:p>
            <a:pPr marL="0" lvl="0" indent="0"/>
            <a:endParaRPr lang="en-GB" spc="-100" dirty="0" smtClean="0"/>
          </a:p>
          <a:p>
            <a:pPr marL="0" lvl="2" eaLnBrk="1" hangingPunct="1">
              <a:buNone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485900" lvl="2" indent="38100" eaLnBrk="1" hangingPunct="1">
              <a:buNone/>
              <a:defRPr/>
            </a:pPr>
            <a:endParaRPr lang="en-GB" dirty="0"/>
          </a:p>
        </p:txBody>
      </p:sp>
      <p:pic>
        <p:nvPicPr>
          <p:cNvPr id="29" name="Picture 28" descr="Discussion in groups- ECHO blue v03-02-0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32886" y="2593371"/>
            <a:ext cx="1180800" cy="1896203"/>
          </a:xfrm>
          <a:prstGeom prst="rect">
            <a:avLst/>
          </a:prstGeom>
        </p:spPr>
      </p:pic>
      <p:pic>
        <p:nvPicPr>
          <p:cNvPr id="32" name="Picture 31" descr="Pen2-0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31778" y="670176"/>
            <a:ext cx="1180800" cy="1896204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37352" y="392797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40195" y="195335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5" name="Picture 34" descr="Time for discussion v3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8740004" y="4529823"/>
            <a:ext cx="1176670" cy="1897236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8711620" y="585202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10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sp>
        <p:nvSpPr>
          <p:cNvPr id="28" name="Text Placeholder 10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100341" y="2390837"/>
            <a:ext cx="7441776" cy="29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1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0" indent="0"/>
            <a:endParaRPr lang="en-GB" sz="2000" spc="-100" dirty="0" smtClean="0">
              <a:latin typeface="Arial" pitchFamily="34" charset="0"/>
              <a:cs typeface="Arial" pitchFamily="34" charset="0"/>
            </a:endParaRPr>
          </a:p>
          <a:p>
            <a:pPr marL="890588" lvl="0" indent="-890588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2" eaLnBrk="1" hangingPunct="1">
              <a:buNone/>
              <a:defRPr/>
            </a:pPr>
            <a:endParaRPr lang="en-GB" spc="-100" dirty="0" smtClean="0"/>
          </a:p>
          <a:p>
            <a:pPr marL="0" lvl="0" indent="0"/>
            <a:endParaRPr lang="en-GB" spc="-100" dirty="0" smtClean="0"/>
          </a:p>
          <a:p>
            <a:pPr marL="0" lvl="2" eaLnBrk="1" hangingPunct="1">
              <a:buNone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485900" lvl="2" indent="38100" eaLnBrk="1" hangingPunct="1">
              <a:buNone/>
              <a:defRPr/>
            </a:pPr>
            <a:endParaRPr lang="en-GB" dirty="0"/>
          </a:p>
        </p:txBody>
      </p:sp>
      <p:pic>
        <p:nvPicPr>
          <p:cNvPr id="24" name="Picture 23" descr="case_study_backgroun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616160"/>
            <a:ext cx="9906000" cy="586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360416" y="2483437"/>
            <a:ext cx="9050284" cy="2948400"/>
          </a:xfrm>
          <a:prstGeom prst="rect">
            <a:avLst/>
          </a:prstGeom>
        </p:spPr>
        <p:txBody>
          <a:bodyPr/>
          <a:lstStyle/>
          <a:p>
            <a:pPr marL="1524000" marR="0" lvl="0" indent="-1524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485900" marR="0" lvl="2" indent="38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524000" marR="0" lvl="2" indent="-1524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-13852"/>
            <a:ext cx="9906000" cy="62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Banner-CORE-new-orang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3852"/>
            <a:ext cx="9906000" cy="6219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62813" y="-61912"/>
            <a:ext cx="2262187" cy="3000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7224708" y="14289"/>
            <a:ext cx="2357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download resources from www.coreasia.org</a:t>
            </a:r>
            <a:endParaRPr lang="en-GB" sz="800" b="1" dirty="0"/>
          </a:p>
        </p:txBody>
      </p:sp>
      <p:pic>
        <p:nvPicPr>
          <p:cNvPr id="7" name="Picture 6" descr="Banner CORE new V1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443330"/>
            <a:ext cx="9906000" cy="41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</a:t>
            </a:r>
            <a:r>
              <a:rPr lang="en-GB" sz="1100" b="1" baseline="0" dirty="0" smtClean="0">
                <a:solidFill>
                  <a:srgbClr val="0D3F96"/>
                </a:solidFill>
              </a:rPr>
              <a:t>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31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33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stCxn id="33" idx="3"/>
            <a:endCxn id="33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training delivered by lead partners Habitat for Humanity, </a:t>
            </a:r>
            <a:r>
              <a:rPr lang="en-GB" sz="800" b="1" kern="1200" dirty="0" err="1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RedR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and Shelter Centre on 2</a:t>
            </a:r>
            <a:r>
              <a:rPr lang="en-GB" sz="800" b="1" kern="1200" baseline="300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to 9</a:t>
            </a:r>
            <a:r>
              <a:rPr lang="en-GB" sz="800" b="1" kern="1200" baseline="300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July 2011 in Thailand </a:t>
            </a:r>
            <a:endParaRPr lang="en-GB" sz="800" b="1" kern="1200" dirty="0">
              <a:solidFill>
                <a:srgbClr val="0D3E9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approved by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Advisory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Group members</a:t>
            </a:r>
            <a:endParaRPr lang="en-US" sz="800" b="1" dirty="0">
              <a:solidFill>
                <a:srgbClr val="0D3E9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9"/>
          <p:cNvGrpSpPr/>
          <p:nvPr userDrawn="1"/>
        </p:nvGrpSpPr>
        <p:grpSpPr>
          <a:xfrm>
            <a:off x="9302482" y="6504292"/>
            <a:ext cx="652363" cy="353156"/>
            <a:chOff x="7241635" y="3956287"/>
            <a:chExt cx="652363" cy="353156"/>
          </a:xfrm>
        </p:grpSpPr>
        <p:pic>
          <p:nvPicPr>
            <p:cNvPr id="43" name="Picture 42" descr="blue triangle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 userDrawn="1"/>
          </p:nvSpPr>
          <p:spPr>
            <a:xfrm>
              <a:off x="7241635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pc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spc="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spc="0" dirty="0" smtClean="0">
                  <a:solidFill>
                    <a:schemeClr val="bg1"/>
                  </a:solidFill>
                  <a:cs typeface="Arial" pitchFamily="34" charset="0"/>
                </a:rPr>
                <a:t>            </a:t>
              </a:r>
              <a:r>
                <a:rPr lang="en-US" sz="800" b="1" spc="0" dirty="0" smtClean="0">
                  <a:solidFill>
                    <a:schemeClr val="bg1"/>
                  </a:solidFill>
                  <a:cs typeface="Arial" pitchFamily="34" charset="0"/>
                </a:rPr>
                <a:t>17</a:t>
              </a:r>
              <a:endParaRPr lang="en-US" sz="8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" name="Picture 44" descr="CORE new logo from banner V1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957858" y="865190"/>
            <a:ext cx="7632456" cy="58578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dirty="0" smtClean="0">
                <a:latin typeface="Arial" pitchFamily="34" charset="0"/>
                <a:cs typeface="Arial" pitchFamily="34" charset="0"/>
              </a:rPr>
              <a:t>Objective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24 Arial Bold</a:t>
            </a:r>
            <a:endParaRPr lang="en-GB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 userDrawn="1"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22 Arial</a:t>
            </a:r>
            <a:endParaRPr lang="en-GB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22 Arial</a:t>
            </a:r>
            <a:endParaRPr lang="en-GB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533298" y="2396957"/>
            <a:ext cx="8372702" cy="38079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Bullet Point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4547" y="1669592"/>
            <a:ext cx="8112780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the end of this session, you will have an understanding of: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977600" y="3549600"/>
            <a:ext cx="1836000" cy="28086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977600" y="597600"/>
            <a:ext cx="1836000" cy="29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dirty="0" err="1" smtClean="0"/>
              <a:t>ipicturecon</a:t>
            </a:r>
            <a:r>
              <a:rPr lang="en-US" noProof="0" dirty="0" smtClean="0"/>
              <a:t> to add</a:t>
            </a:r>
            <a:endParaRPr lang="en-GB" noProof="0" dirty="0" smtClean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71058" y="998932"/>
            <a:ext cx="686796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Learning objectives</a:t>
            </a:r>
            <a:endParaRPr lang="en-GB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590108" y="1662232"/>
            <a:ext cx="6867967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360416" y="2483437"/>
            <a:ext cx="9050284" cy="2948400"/>
          </a:xfrm>
          <a:prstGeom prst="rect">
            <a:avLst/>
          </a:prstGeom>
        </p:spPr>
        <p:txBody>
          <a:bodyPr/>
          <a:lstStyle/>
          <a:p>
            <a:pPr marL="1524000" indent="-15240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485900" lvl="2" indent="38100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524000" lvl="2" indent="-15240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200" b="1" dirty="0" smtClean="0">
                <a:solidFill>
                  <a:prstClr val="black"/>
                </a:solidFill>
                <a:cs typeface="Arial" pitchFamily="34" charset="0"/>
              </a:rPr>
              <a:t>       </a:t>
            </a:r>
            <a:endParaRPr lang="en-GB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-13852"/>
            <a:ext cx="9906000" cy="62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 descr="Banner-CORE-new-orang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13852"/>
            <a:ext cx="9906000" cy="6219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62813" y="-61912"/>
            <a:ext cx="2262187" cy="3000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24708" y="14289"/>
            <a:ext cx="2357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prstClr val="black"/>
                </a:solidFill>
              </a:rPr>
              <a:t>download resources from www.coreasia.org</a:t>
            </a:r>
            <a:endParaRPr lang="en-GB" sz="800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Banner CORE new V10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443330"/>
            <a:ext cx="9906000" cy="41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31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33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stCxn id="33" idx="3"/>
            <a:endCxn id="33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session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day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training delivered by lead partners Habitat for Humanity, </a:t>
            </a:r>
            <a:r>
              <a:rPr lang="en-GB" sz="800" b="1" dirty="0" err="1" smtClean="0">
                <a:solidFill>
                  <a:srgbClr val="0D3E96"/>
                </a:solidFill>
                <a:cs typeface="Arial" pitchFamily="34" charset="0"/>
              </a:rPr>
              <a:t>RedR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and Shelter Centre on 2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nd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to 9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th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July 2011 in Thailand </a:t>
            </a:r>
            <a:endParaRPr lang="en-GB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D3E96"/>
                </a:solidFill>
                <a:cs typeface="Arial" pitchFamily="34" charset="0"/>
              </a:rPr>
              <a:t>approved by the Advisory Group members</a:t>
            </a:r>
            <a:endParaRPr lang="en-US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/>
          <p:nvPr userDrawn="1"/>
        </p:nvGrpSpPr>
        <p:grpSpPr>
          <a:xfrm>
            <a:off x="9302482" y="6504292"/>
            <a:ext cx="652363" cy="353156"/>
            <a:chOff x="7241635" y="3956287"/>
            <a:chExt cx="652363" cy="353156"/>
          </a:xfrm>
        </p:grpSpPr>
        <p:pic>
          <p:nvPicPr>
            <p:cNvPr id="43" name="Picture 42" descr="blue triangl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 userDrawn="1"/>
          </p:nvSpPr>
          <p:spPr>
            <a:xfrm>
              <a:off x="7241635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mtClean="0">
                  <a:solidFill>
                    <a:prstClr val="white"/>
                  </a:solidFill>
                  <a:cs typeface="Arial" pitchFamily="34" charset="0"/>
                </a:rPr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           56</a:t>
              </a:r>
              <a:endParaRPr lang="en-US" sz="8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45" name="Picture 44" descr="CORE new logo from banner V11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:\SC_Hubbers project\SEA Hub\E. Graphics\Icons\hourglass V4 white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29522" y="5569857"/>
            <a:ext cx="322678" cy="4756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 userDrawn="1"/>
        </p:nvSpPr>
        <p:spPr>
          <a:xfrm>
            <a:off x="9102264" y="5759531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105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7080" y="6043713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279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959754" y="982699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prstClr val="black"/>
                </a:solidFill>
              </a:rPr>
              <a:t>Learning objectives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7600" y="2464062"/>
            <a:ext cx="8954748" cy="2948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z="2200" i="1" dirty="0" smtClean="0"/>
              <a:t>Objective 1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2   </a:t>
            </a:r>
            <a:r>
              <a:rPr lang="en-US" sz="2200" b="1" dirty="0" smtClean="0"/>
              <a:t>text</a:t>
            </a:r>
          </a:p>
          <a:p>
            <a:endParaRPr lang="en-US" sz="2200" dirty="0" smtClean="0"/>
          </a:p>
          <a:p>
            <a:r>
              <a:rPr lang="en-US" sz="2200" i="1" dirty="0" smtClean="0"/>
              <a:t>Objective 3   </a:t>
            </a:r>
            <a:r>
              <a:rPr lang="en-US" sz="2200" b="1" dirty="0" smtClean="0"/>
              <a:t>text</a:t>
            </a:r>
            <a:endParaRPr lang="en-US" sz="2200" b="1" dirty="0"/>
          </a:p>
        </p:txBody>
      </p:sp>
      <p:sp>
        <p:nvSpPr>
          <p:cNvPr id="28" name="Subtitle 4"/>
          <p:cNvSpPr txBox="1">
            <a:spLocks/>
          </p:cNvSpPr>
          <p:nvPr userDrawn="1"/>
        </p:nvSpPr>
        <p:spPr>
          <a:xfrm>
            <a:off x="1995054" y="1691364"/>
            <a:ext cx="8112780" cy="471368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prstClr val="black"/>
                </a:solidFill>
                <a:cs typeface="Arial" pitchFamily="34" charset="0"/>
              </a:rPr>
              <a:t>By the end of this session, you will have an understanding of: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4" name="Picture 23" descr="Discussion in groups- ECHO blue v03-02-0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31737" y="2594906"/>
            <a:ext cx="1180800" cy="1896203"/>
          </a:xfrm>
          <a:prstGeom prst="rect">
            <a:avLst/>
          </a:prstGeom>
        </p:spPr>
      </p:pic>
      <p:sp>
        <p:nvSpPr>
          <p:cNvPr id="25" name="Title 4"/>
          <p:cNvSpPr txBox="1">
            <a:spLocks/>
          </p:cNvSpPr>
          <p:nvPr userDrawn="1"/>
        </p:nvSpPr>
        <p:spPr>
          <a:xfrm>
            <a:off x="1971635" y="998936"/>
            <a:ext cx="6807827" cy="6339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 Placeholder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62793" y="1665387"/>
            <a:ext cx="8355897" cy="2948400"/>
          </a:xfrm>
          <a:prstGeom prst="rect">
            <a:avLst/>
          </a:prstGeom>
        </p:spPr>
        <p:txBody>
          <a:bodyPr/>
          <a:lstStyle>
            <a:lvl1pPr marL="1604963" indent="-1158875">
              <a:buNone/>
              <a:defRPr baseline="0">
                <a:latin typeface="Arial" pitchFamily="34" charset="0"/>
                <a:cs typeface="Arial" pitchFamily="34" charset="0"/>
              </a:defRPr>
            </a:lvl1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marL="1604963" lvl="0" indent="-1524000"/>
            <a:r>
              <a:rPr lang="en-GB" sz="2000" spc="-100" dirty="0" smtClean="0"/>
              <a:t>        Task 1</a:t>
            </a:r>
            <a:r>
              <a:rPr lang="en-GB" sz="2000" b="1" spc="-100" dirty="0" smtClean="0"/>
              <a:t>	</a:t>
            </a:r>
            <a:r>
              <a:rPr lang="en-US" sz="2000" b="1" dirty="0" smtClean="0">
                <a:latin typeface="Arial"/>
                <a:cs typeface="Arial"/>
              </a:rPr>
              <a:t>text</a:t>
            </a:r>
            <a:endParaRPr lang="en-GB" sz="2000" b="1" spc="-100" dirty="0" smtClean="0"/>
          </a:p>
          <a:p>
            <a:pPr marL="1485900" lvl="2" indent="38100" eaLnBrk="1" hangingPunct="1">
              <a:buNone/>
              <a:defRPr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524000" lvl="2" indent="-1524000" eaLnBrk="1" hangingPunct="1">
              <a:buNone/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marL="1701800" lvl="2" indent="-1620838" eaLnBrk="1" hangingPunct="1">
              <a:buNone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3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US" sz="2000" b="1" spc="-100" dirty="0" smtClean="0">
              <a:latin typeface="Arial" pitchFamily="34" charset="0"/>
              <a:cs typeface="Arial" pitchFamily="34" charset="0"/>
            </a:endParaRPr>
          </a:p>
          <a:p>
            <a:pPr marL="1604963" lvl="2" indent="-1524000" eaLnBrk="1" hangingPunct="1">
              <a:buNone/>
              <a:defRPr/>
            </a:pPr>
            <a:r>
              <a:rPr lang="en-US" sz="2000" spc="-1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4        </a:t>
            </a:r>
            <a:r>
              <a:rPr lang="en-US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1524000" lvl="2" indent="-1524000" eaLnBrk="1" hangingPunct="1">
              <a:buNone/>
              <a:defRPr/>
            </a:pPr>
            <a:endParaRPr lang="en-GB" dirty="0"/>
          </a:p>
        </p:txBody>
      </p:sp>
      <p:pic>
        <p:nvPicPr>
          <p:cNvPr id="27" name="Picture 26" descr="Pen2-0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41515" y="648561"/>
            <a:ext cx="1180800" cy="189620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736203" y="391888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8739046" y="1974268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2" name="Picture 31" descr="Time for discussion v3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8740216" y="4542933"/>
            <a:ext cx="1176670" cy="189723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18691" y="5774431"/>
            <a:ext cx="1180213" cy="79744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1600" i="1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15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pic>
        <p:nvPicPr>
          <p:cNvPr id="19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100341" y="2390837"/>
            <a:ext cx="7441776" cy="29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1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0" indent="0"/>
            <a:endParaRPr lang="en-GB" sz="2000" spc="-100" dirty="0" smtClean="0">
              <a:latin typeface="Arial" pitchFamily="34" charset="0"/>
              <a:cs typeface="Arial" pitchFamily="34" charset="0"/>
            </a:endParaRPr>
          </a:p>
          <a:p>
            <a:pPr marL="890588" lvl="0" indent="-890588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2" eaLnBrk="1" hangingPunct="1">
              <a:buNone/>
              <a:defRPr/>
            </a:pPr>
            <a:endParaRPr lang="en-GB" spc="-100" dirty="0" smtClean="0"/>
          </a:p>
          <a:p>
            <a:pPr marL="0" lvl="0" indent="0"/>
            <a:endParaRPr lang="en-GB" spc="-100" dirty="0" smtClean="0"/>
          </a:p>
          <a:p>
            <a:pPr marL="0" lvl="2" eaLnBrk="1" hangingPunct="1">
              <a:buNone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485900" lvl="2" indent="38100" eaLnBrk="1" hangingPunct="1">
              <a:buNone/>
              <a:defRPr/>
            </a:pPr>
            <a:endParaRPr lang="en-GB" dirty="0"/>
          </a:p>
        </p:txBody>
      </p:sp>
      <p:pic>
        <p:nvPicPr>
          <p:cNvPr id="29" name="Picture 28" descr="Discussion in groups- ECHO blue v03-02-02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8732886" y="2593371"/>
            <a:ext cx="1180800" cy="1896203"/>
          </a:xfrm>
          <a:prstGeom prst="rect">
            <a:avLst/>
          </a:prstGeom>
        </p:spPr>
      </p:pic>
      <p:pic>
        <p:nvPicPr>
          <p:cNvPr id="32" name="Picture 31" descr="Pen2-02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731778" y="670176"/>
            <a:ext cx="1180800" cy="1896204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8737352" y="392797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Discussion in groups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8740195" y="1953351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Write down key points</a:t>
            </a:r>
          </a:p>
        </p:txBody>
      </p:sp>
      <p:pic>
        <p:nvPicPr>
          <p:cNvPr id="35" name="Picture 34" descr="Time for discussion v3.png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8740004" y="4529823"/>
            <a:ext cx="1176670" cy="1897236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8711620" y="5852029"/>
            <a:ext cx="1214579" cy="48224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1600" i="1" dirty="0" smtClean="0">
                <a:solidFill>
                  <a:prstClr val="white"/>
                </a:solidFill>
                <a:cs typeface="Arial" pitchFamily="34" charset="0"/>
              </a:rPr>
              <a:t>10 minutes</a:t>
            </a:r>
          </a:p>
        </p:txBody>
      </p:sp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060" y="998936"/>
            <a:ext cx="680782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CORE 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0110" y="1662232"/>
            <a:ext cx="6807828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At the end of this module, participants will be able to 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34144" y="246406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l">
              <a:buFont typeface="+mj-lt"/>
              <a:buNone/>
              <a:defRPr sz="1100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Explain fundamental values and principles behind humanitarian work, and the resources that provide the framework for humanitarian aid</a:t>
            </a:r>
          </a:p>
          <a:p>
            <a:pPr algn="l"/>
            <a:endParaRPr lang="en-GB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Describe the Humanitarian Charter, Red Cross Code of Conduct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Identify the objectives and initiatives of t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he</a:t>
            </a:r>
            <a:r>
              <a:rPr lang="en-GB" sz="2000" dirty="0" smtClean="0">
                <a:solidFill>
                  <a:schemeClr val="tx1"/>
                </a:solidFill>
                <a:latin typeface="Arial"/>
                <a:cs typeface="Arial"/>
              </a:rPr>
              <a:t> Sphere Project and HAP</a:t>
            </a:r>
          </a:p>
        </p:txBody>
      </p:sp>
      <p:pic>
        <p:nvPicPr>
          <p:cNvPr id="22" name="Picture 21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95325" y="2579512"/>
            <a:ext cx="212713" cy="212713"/>
          </a:xfrm>
          <a:prstGeom prst="rect">
            <a:avLst/>
          </a:prstGeom>
        </p:spPr>
      </p:pic>
      <p:pic>
        <p:nvPicPr>
          <p:cNvPr id="30" name="Picture 29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28135" y="3884664"/>
            <a:ext cx="212713" cy="212713"/>
          </a:xfrm>
          <a:prstGeom prst="rect">
            <a:avLst/>
          </a:prstGeom>
        </p:spPr>
      </p:pic>
      <p:pic>
        <p:nvPicPr>
          <p:cNvPr id="31" name="Picture 30" descr="Triangl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8398" y="4741865"/>
            <a:ext cx="212713" cy="212713"/>
          </a:xfrm>
          <a:prstGeom prst="rect">
            <a:avLst/>
          </a:prstGeom>
        </p:spPr>
      </p:pic>
      <p:sp>
        <p:nvSpPr>
          <p:cNvPr id="28" name="Text Placeholder 10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100341" y="2390837"/>
            <a:ext cx="7441776" cy="294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lvl="0" indent="0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1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0" indent="0"/>
            <a:endParaRPr lang="en-GB" sz="2000" spc="-100" dirty="0" smtClean="0">
              <a:latin typeface="Arial" pitchFamily="34" charset="0"/>
              <a:cs typeface="Arial" pitchFamily="34" charset="0"/>
            </a:endParaRPr>
          </a:p>
          <a:p>
            <a:pPr marL="890588" lvl="0" indent="-890588">
              <a:buNone/>
            </a:pPr>
            <a:r>
              <a:rPr lang="en-GB" sz="2000" spc="-100" dirty="0" smtClean="0">
                <a:latin typeface="Arial" pitchFamily="34" charset="0"/>
                <a:cs typeface="Arial" pitchFamily="34" charset="0"/>
              </a:rPr>
              <a:t>Task 2    </a:t>
            </a:r>
            <a:r>
              <a:rPr lang="en-GB" sz="2000" b="1" spc="-100" dirty="0" smtClean="0">
                <a:latin typeface="Arial" pitchFamily="34" charset="0"/>
                <a:cs typeface="Arial" pitchFamily="34" charset="0"/>
              </a:rPr>
              <a:t>text</a:t>
            </a:r>
          </a:p>
          <a:p>
            <a:pPr marL="0" lvl="2" eaLnBrk="1" hangingPunct="1">
              <a:buNone/>
              <a:defRPr/>
            </a:pPr>
            <a:endParaRPr lang="en-GB" spc="-100" dirty="0" smtClean="0"/>
          </a:p>
          <a:p>
            <a:pPr marL="0" lvl="0" indent="0"/>
            <a:endParaRPr lang="en-GB" spc="-100" dirty="0" smtClean="0"/>
          </a:p>
          <a:p>
            <a:pPr marL="0" lvl="2" eaLnBrk="1" hangingPunct="1">
              <a:buNone/>
              <a:defRPr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485900" lvl="2" indent="38100" eaLnBrk="1" hangingPunct="1">
              <a:buNone/>
              <a:defRPr/>
            </a:pPr>
            <a:endParaRPr lang="en-GB" dirty="0"/>
          </a:p>
        </p:txBody>
      </p:sp>
      <p:pic>
        <p:nvPicPr>
          <p:cNvPr id="24" name="Picture 23" descr="case_study_background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616160"/>
            <a:ext cx="9906000" cy="586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550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1957858" y="865190"/>
            <a:ext cx="7632456" cy="585788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b="1" dirty="0" smtClean="0">
                <a:latin typeface="Arial" pitchFamily="34" charset="0"/>
                <a:cs typeface="Arial" pitchFamily="34" charset="0"/>
              </a:rPr>
              <a:t>Objective 1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solidFill>
                  <a:prstClr val="black"/>
                </a:solidFill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24 Arial Bold</a:t>
            </a:r>
            <a:endParaRPr lang="en-GB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 userDrawn="1"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22 Arial</a:t>
            </a:r>
            <a:endParaRPr lang="en-GB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prstClr val="black"/>
                </a:solidFill>
                <a:cs typeface="Arial" pitchFamily="34" charset="0"/>
              </a:rPr>
              <a:t>22 Arial</a:t>
            </a:r>
            <a:endParaRPr lang="en-GB" sz="11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533298" y="2396957"/>
            <a:ext cx="8372702" cy="38079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 Bullet Point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4547" y="1669592"/>
            <a:ext cx="8112780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the end of this session, you will have an understanding of: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01800" y="2668775"/>
            <a:ext cx="6807827" cy="552890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4000" b="1" spc="-15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MASTER TITLE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21749" y="3221669"/>
            <a:ext cx="6807828" cy="3934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i="0" spc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 userDrawn="1">
            <p:ph type="body" sz="quarter" idx="4294967295"/>
          </p:nvPr>
        </p:nvSpPr>
        <p:spPr bwMode="auto">
          <a:xfrm>
            <a:off x="1228060" y="5145730"/>
            <a:ext cx="3102251" cy="323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105 minutes</a:t>
            </a:r>
          </a:p>
        </p:txBody>
      </p:sp>
      <p:pic>
        <p:nvPicPr>
          <p:cNvPr id="5" name="Picture 4" descr="hourglass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16639" y="4945062"/>
            <a:ext cx="296173" cy="5342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7977600" y="3549600"/>
            <a:ext cx="1836000" cy="28086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 smtClean="0"/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7977600" y="597600"/>
            <a:ext cx="1836000" cy="2952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</a:t>
            </a:r>
            <a:r>
              <a:rPr lang="en-US" noProof="0" dirty="0" err="1" smtClean="0"/>
              <a:t>ipicturecon</a:t>
            </a:r>
            <a:r>
              <a:rPr lang="en-US" noProof="0" dirty="0" smtClean="0"/>
              <a:t> to add</a:t>
            </a:r>
            <a:endParaRPr lang="en-GB" noProof="0" dirty="0" smtClean="0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71058" y="998932"/>
            <a:ext cx="6867967" cy="633925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Learning objectives</a:t>
            </a:r>
            <a:endParaRPr lang="en-GB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>
          <a:xfrm>
            <a:off x="590108" y="1662232"/>
            <a:ext cx="6867967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 txBox="1">
            <a:spLocks/>
          </p:cNvSpPr>
          <p:nvPr userDrawn="1"/>
        </p:nvSpPr>
        <p:spPr>
          <a:xfrm>
            <a:off x="360416" y="2483437"/>
            <a:ext cx="9050284" cy="2948400"/>
          </a:xfrm>
          <a:prstGeom prst="rect">
            <a:avLst/>
          </a:prstGeom>
        </p:spPr>
        <p:txBody>
          <a:bodyPr/>
          <a:lstStyle/>
          <a:p>
            <a:pPr marL="1524000" indent="-15240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485900" lvl="2" indent="38100">
              <a:spcBef>
                <a:spcPct val="20000"/>
              </a:spcBef>
              <a:buFont typeface="Arial" pitchFamily="34" charset="0"/>
              <a:buNone/>
              <a:defRPr/>
            </a:pPr>
            <a:endParaRPr lang="en-GB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1524000" lvl="2" indent="-15240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GB" sz="2200" b="1" dirty="0" smtClean="0">
                <a:solidFill>
                  <a:prstClr val="black"/>
                </a:solidFill>
                <a:cs typeface="Arial" pitchFamily="34" charset="0"/>
              </a:rPr>
              <a:t>       </a:t>
            </a:r>
            <a:endParaRPr lang="en-GB" sz="22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-13852"/>
            <a:ext cx="9906000" cy="621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4" name="Picture 13" descr="Banner-CORE-new-orang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13852"/>
            <a:ext cx="9906000" cy="62198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262813" y="-61912"/>
            <a:ext cx="2262187" cy="30003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224708" y="14289"/>
            <a:ext cx="2357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prstClr val="black"/>
                </a:solidFill>
              </a:rPr>
              <a:t>download resources from www.coreasia.org</a:t>
            </a:r>
            <a:endParaRPr lang="en-GB" sz="800" b="1" dirty="0">
              <a:solidFill>
                <a:prstClr val="black"/>
              </a:solidFill>
            </a:endParaRPr>
          </a:p>
        </p:txBody>
      </p:sp>
      <p:pic>
        <p:nvPicPr>
          <p:cNvPr id="7" name="Picture 6" descr="Banner CORE new V10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0" y="6443330"/>
            <a:ext cx="9906000" cy="414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31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33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34" name="Straight Connector 33"/>
          <p:cNvCxnSpPr>
            <a:stCxn id="33" idx="3"/>
            <a:endCxn id="33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session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day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training delivered by lead partners Habitat for Humanity, </a:t>
            </a:r>
            <a:r>
              <a:rPr lang="en-GB" sz="800" b="1" dirty="0" err="1" smtClean="0">
                <a:solidFill>
                  <a:srgbClr val="0D3E96"/>
                </a:solidFill>
                <a:cs typeface="Arial" pitchFamily="34" charset="0"/>
              </a:rPr>
              <a:t>RedR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and Shelter Centre on 2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nd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to 9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th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July 2011 in Thailand </a:t>
            </a:r>
            <a:endParaRPr lang="en-GB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D3E96"/>
                </a:solidFill>
                <a:cs typeface="Arial" pitchFamily="34" charset="0"/>
              </a:rPr>
              <a:t>approved by the Advisory Group members</a:t>
            </a:r>
            <a:endParaRPr lang="en-US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/>
          <p:nvPr userDrawn="1"/>
        </p:nvGrpSpPr>
        <p:grpSpPr>
          <a:xfrm>
            <a:off x="9302482" y="6504292"/>
            <a:ext cx="652363" cy="353156"/>
            <a:chOff x="7241635" y="3956287"/>
            <a:chExt cx="652363" cy="353156"/>
          </a:xfrm>
        </p:grpSpPr>
        <p:pic>
          <p:nvPicPr>
            <p:cNvPr id="43" name="Picture 42" descr="blue triangle.png"/>
            <p:cNvPicPr>
              <a:picLocks noChangeAspect="1"/>
            </p:cNvPicPr>
            <p:nvPr userDrawn="1"/>
          </p:nvPicPr>
          <p:blipFill>
            <a:blip r:embed="rId4" cstate="screen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 userDrawn="1"/>
          </p:nvSpPr>
          <p:spPr>
            <a:xfrm>
              <a:off x="7241635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mtClean="0">
                  <a:solidFill>
                    <a:prstClr val="white"/>
                  </a:solidFill>
                  <a:cs typeface="Arial" pitchFamily="34" charset="0"/>
                </a:rPr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           56</a:t>
              </a:r>
              <a:endParaRPr lang="en-US" sz="8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45" name="Picture 44" descr="CORE new logo from banner V11.pn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Z:\SC_Hubbers project\SEA Hub\E. Graphics\Maps and banners\Map for powerpoint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" y="606096"/>
            <a:ext cx="9912575" cy="586884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3" y="601669"/>
            <a:ext cx="1984741" cy="5873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1" y="1026547"/>
            <a:ext cx="1984745" cy="546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525126" y="42647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25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239376" y="766724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191751" y="2729556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Dimension: 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9905999" y="3086739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389147" y="2479722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buFont typeface="+mj-lt"/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84298" y="2479722"/>
            <a:ext cx="704849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 algn="r">
              <a:lnSpc>
                <a:spcPct val="100000"/>
              </a:lnSpc>
              <a:buFont typeface="+mj-lt"/>
              <a:buNone/>
              <a:defRPr sz="2200" b="0" baseline="0">
                <a:solidFill>
                  <a:srgbClr val="0D3F96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1.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2.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3.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4.</a:t>
            </a:r>
          </a:p>
          <a:p>
            <a:pPr lvl="0"/>
            <a:endParaRPr lang="en-US" dirty="0" smtClean="0"/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1986697" y="1493838"/>
            <a:ext cx="8112016" cy="471487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latin typeface="Arial" pitchFamily="34" charset="0"/>
                <a:cs typeface="Arial" pitchFamily="34" charset="0"/>
              </a:defRPr>
            </a:lvl1pPr>
            <a:lvl2pPr>
              <a:buNone/>
              <a:defRPr sz="2200">
                <a:latin typeface="Arial" pitchFamily="34" charset="0"/>
                <a:cs typeface="Arial" pitchFamily="34" charset="0"/>
              </a:defRPr>
            </a:lvl2pPr>
            <a:lvl3pPr>
              <a:buNone/>
              <a:defRPr sz="2200">
                <a:latin typeface="Arial" pitchFamily="34" charset="0"/>
                <a:cs typeface="Arial" pitchFamily="34" charset="0"/>
              </a:defRPr>
            </a:lvl3pPr>
            <a:lvl4pPr>
              <a:buNone/>
              <a:defRPr sz="2200">
                <a:latin typeface="Arial" pitchFamily="34" charset="0"/>
                <a:cs typeface="Arial" pitchFamily="34" charset="0"/>
              </a:defRPr>
            </a:lvl4pPr>
            <a:lvl5pPr>
              <a:buNone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1986697" y="850098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1594086" y="606096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24 Arial Bold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 userDrawn="1"/>
        </p:nvCxnSpPr>
        <p:spPr>
          <a:xfrm>
            <a:off x="-454261" y="906134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-1594086" y="1493223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4" name="Straight Arrow Connector 23"/>
          <p:cNvCxnSpPr>
            <a:stCxn id="23" idx="3"/>
          </p:cNvCxnSpPr>
          <p:nvPr userDrawn="1"/>
        </p:nvCxnSpPr>
        <p:spPr>
          <a:xfrm>
            <a:off x="-454261" y="1793261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1594086" y="2513652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Text Dimension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cs typeface="Arial" pitchFamily="34" charset="0"/>
              </a:rPr>
              <a:t>22 Arial</a:t>
            </a:r>
            <a:endParaRPr lang="en-GB" sz="1100" b="1" dirty="0"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 userDrawn="1"/>
        </p:nvCxnSpPr>
        <p:spPr>
          <a:xfrm>
            <a:off x="-454261" y="2813690"/>
            <a:ext cx="249545" cy="15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32844" y="2492178"/>
            <a:ext cx="5114705" cy="29484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buFontTx/>
              <a:buBlip>
                <a:blip r:embed="rId2"/>
              </a:buBlip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429" y="1691364"/>
            <a:ext cx="8112780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the end of this session, you will have an understanding of:</a:t>
            </a:r>
            <a:endParaRPr lang="en-GB" dirty="0"/>
          </a:p>
        </p:txBody>
      </p: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737338" y="850098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Objective 1: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16072" y="2483437"/>
            <a:ext cx="6807828" cy="2948400"/>
          </a:xfrm>
          <a:prstGeom prst="rect">
            <a:avLst/>
          </a:prstGeo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buFont typeface="+mj-lt"/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16072" y="1695865"/>
            <a:ext cx="8112016" cy="471487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latin typeface="Arial" pitchFamily="34" charset="0"/>
                <a:cs typeface="Arial" pitchFamily="34" charset="0"/>
              </a:defRPr>
            </a:lvl1pPr>
            <a:lvl2pPr>
              <a:buNone/>
              <a:defRPr sz="2200">
                <a:latin typeface="Arial" pitchFamily="34" charset="0"/>
                <a:cs typeface="Arial" pitchFamily="34" charset="0"/>
              </a:defRPr>
            </a:lvl2pPr>
            <a:lvl3pPr>
              <a:buNone/>
              <a:defRPr sz="2200">
                <a:latin typeface="Arial" pitchFamily="34" charset="0"/>
                <a:cs typeface="Arial" pitchFamily="34" charset="0"/>
              </a:defRPr>
            </a:lvl3pPr>
            <a:lvl4pPr>
              <a:buNone/>
              <a:defRPr sz="2200">
                <a:latin typeface="Arial" pitchFamily="34" charset="0"/>
                <a:cs typeface="Arial" pitchFamily="34" charset="0"/>
              </a:defRPr>
            </a:lvl4pPr>
            <a:lvl5pPr>
              <a:buNone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716072" y="850098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31071" y="2483437"/>
            <a:ext cx="5114705" cy="29484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buFontTx/>
              <a:buBlip>
                <a:blip r:embed="rId2"/>
              </a:buBlip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716072" y="1695865"/>
            <a:ext cx="8112016" cy="471487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latin typeface="Arial" pitchFamily="34" charset="0"/>
                <a:cs typeface="Arial" pitchFamily="34" charset="0"/>
              </a:defRPr>
            </a:lvl1pPr>
            <a:lvl2pPr>
              <a:buNone/>
              <a:defRPr sz="2200">
                <a:latin typeface="Arial" pitchFamily="34" charset="0"/>
                <a:cs typeface="Arial" pitchFamily="34" charset="0"/>
              </a:defRPr>
            </a:lvl2pPr>
            <a:lvl3pPr>
              <a:buNone/>
              <a:defRPr sz="2200">
                <a:latin typeface="Arial" pitchFamily="34" charset="0"/>
                <a:cs typeface="Arial" pitchFamily="34" charset="0"/>
              </a:defRPr>
            </a:lvl3pPr>
            <a:lvl4pPr>
              <a:buNone/>
              <a:defRPr sz="2200">
                <a:latin typeface="Arial" pitchFamily="34" charset="0"/>
                <a:cs typeface="Arial" pitchFamily="34" charset="0"/>
              </a:defRPr>
            </a:lvl4pPr>
            <a:lvl5pPr>
              <a:buNone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716072" y="850098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32844" y="2492178"/>
            <a:ext cx="5114705" cy="2948400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>
              <a:lnSpc>
                <a:spcPct val="100000"/>
              </a:lnSpc>
              <a:buFontTx/>
              <a:buBlip>
                <a:blip r:embed="rId2"/>
              </a:buBlip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Bullet Point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ining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810875" y="5257804"/>
            <a:ext cx="1143000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8.19x5.1cm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10596563" y="5557842"/>
            <a:ext cx="214312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10877" y="3643317"/>
            <a:ext cx="1139825" cy="6000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Camera Image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0.45x0.6cm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H-22.29	V-10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525125" y="3929063"/>
            <a:ext cx="285750" cy="142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810877" y="4357692"/>
            <a:ext cx="2214563" cy="76993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Image Location 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Arial  11 Bold Right Justified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cs typeface="Arial" pitchFamily="34" charset="0"/>
              </a:rPr>
              <a:t>0.7x5.1cm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542925" algn="l"/>
              </a:tabLst>
              <a:defRPr/>
            </a:pPr>
            <a:r>
              <a:rPr lang="en-GB" sz="1100" b="1" dirty="0">
                <a:cs typeface="Arial" pitchFamily="34" charset="0"/>
              </a:rPr>
              <a:t>H-22.16	V-9.86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0525125" y="4714875"/>
            <a:ext cx="285750" cy="26988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347636" y="2133600"/>
            <a:ext cx="3558363" cy="42306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picture icon to add           </a:t>
            </a:r>
            <a:endParaRPr lang="en-GB" noProof="0" dirty="0" smtClean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716072" y="850098"/>
            <a:ext cx="6844105" cy="396303"/>
          </a:xfrm>
          <a:prstGeom prst="rect">
            <a:avLst/>
          </a:prstGeom>
        </p:spPr>
        <p:txBody>
          <a:bodyPr tIns="0" bIns="0">
            <a:noAutofit/>
          </a:bodyPr>
          <a:lstStyle>
            <a:lvl1pPr algn="l">
              <a:defRPr sz="2400" b="1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4429" y="1691364"/>
            <a:ext cx="8112780" cy="471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spc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</a:t>
            </a:r>
            <a:r>
              <a:rPr lang="en-GB" sz="1100" b="1" baseline="0" dirty="0" smtClean="0">
                <a:solidFill>
                  <a:srgbClr val="0D3F96"/>
                </a:solidFill>
              </a:rPr>
              <a:t>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46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DE891B"/>
            </a:solidFill>
            <a:round/>
            <a:headEnd/>
            <a:tailEnd/>
          </a:ln>
        </p:spPr>
      </p:cxnSp>
      <p:sp>
        <p:nvSpPr>
          <p:cNvPr id="49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DE891B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0" name="Straight Connector 49"/>
          <p:cNvCxnSpPr>
            <a:stCxn id="49" idx="3"/>
            <a:endCxn id="49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training delivered by lead partners Habitat for Humanity, </a:t>
            </a:r>
            <a:r>
              <a:rPr lang="en-GB" sz="800" b="1" kern="1200" dirty="0" err="1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RedR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and Shelter Centre on 2</a:t>
            </a:r>
            <a:r>
              <a:rPr lang="en-GB" sz="800" b="1" kern="1200" baseline="300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to 9</a:t>
            </a:r>
            <a:r>
              <a:rPr lang="en-GB" sz="800" b="1" kern="1200" baseline="300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July 2011 in Thailand </a:t>
            </a:r>
            <a:endParaRPr lang="en-GB" sz="800" b="1" kern="1200" dirty="0">
              <a:solidFill>
                <a:srgbClr val="0D3E9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approved by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Advisory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Group members</a:t>
            </a:r>
            <a:endParaRPr lang="en-US" sz="800" b="1" dirty="0">
              <a:solidFill>
                <a:srgbClr val="0D3E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CORE new logo from banner V1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9501202" y="6509604"/>
            <a:ext cx="402417" cy="343362"/>
            <a:chOff x="8378452" y="5819674"/>
            <a:chExt cx="402417" cy="343362"/>
          </a:xfrm>
        </p:grpSpPr>
        <p:sp>
          <p:nvSpPr>
            <p:cNvPr id="22" name="Rectangle 21"/>
            <p:cNvSpPr/>
            <p:nvPr userDrawn="1"/>
          </p:nvSpPr>
          <p:spPr>
            <a:xfrm>
              <a:off x="8378452" y="5819674"/>
              <a:ext cx="402417" cy="343362"/>
            </a:xfrm>
            <a:prstGeom prst="rect">
              <a:avLst/>
            </a:prstGeom>
            <a:solidFill>
              <a:srgbClr val="DE8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 flipV="1">
              <a:off x="8378452" y="5819674"/>
              <a:ext cx="402417" cy="3433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 userDrawn="1"/>
        </p:nvSpPr>
        <p:spPr>
          <a:xfrm>
            <a:off x="9467868" y="6504466"/>
            <a:ext cx="352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fld id="{E9273335-811A-4A40-AA21-6889A5B251EB}" type="slidenum">
              <a:rPr lang="en-US" sz="800" b="1" spc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marL="0" indent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800" b="1" spc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spc="0" dirty="0" smtClean="0">
                <a:solidFill>
                  <a:schemeClr val="bg1"/>
                </a:solidFill>
                <a:cs typeface="Arial" pitchFamily="34" charset="0"/>
              </a:rPr>
              <a:t>             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9596433" y="6625702"/>
            <a:ext cx="342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b="1" baseline="0" dirty="0" smtClean="0">
                <a:solidFill>
                  <a:schemeClr val="bg1"/>
                </a:solidFill>
              </a:rPr>
              <a:t>17</a:t>
            </a:r>
            <a:endParaRPr lang="en-GB" sz="800" b="1" baseline="0" dirty="0">
              <a:solidFill>
                <a:schemeClr val="bg1"/>
              </a:solidFill>
            </a:endParaRPr>
          </a:p>
        </p:txBody>
      </p:sp>
      <p:pic>
        <p:nvPicPr>
          <p:cNvPr id="29" name="Picture 28" descr="Banner-CORE-new-orang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3175" y="726"/>
            <a:ext cx="9906000" cy="621983"/>
          </a:xfrm>
          <a:prstGeom prst="rect">
            <a:avLst/>
          </a:prstGeom>
        </p:spPr>
      </p:pic>
      <p:sp>
        <p:nvSpPr>
          <p:cNvPr id="30" name="Text Placeholder 13"/>
          <p:cNvSpPr txBox="1">
            <a:spLocks/>
          </p:cNvSpPr>
          <p:nvPr userDrawn="1"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en-GB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Training of trainers break</a:t>
            </a:r>
            <a:endParaRPr lang="en-GB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262813" y="0"/>
            <a:ext cx="2262187" cy="25241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4708" y="14289"/>
            <a:ext cx="2357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download resources from www.coreasia.org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xmlns="" val="35438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6" r:id="rId1"/>
    <p:sldLayoutId id="2147484948" r:id="rId2"/>
    <p:sldLayoutId id="2147484949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0" dirty="0" smtClean="0">
                <a:solidFill>
                  <a:schemeClr val="bg1"/>
                </a:solidFill>
              </a:rPr>
              <a:t>session</a:t>
            </a:r>
            <a:endParaRPr lang="en-US" sz="800" b="1" spc="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0" dirty="0" smtClean="0">
                <a:solidFill>
                  <a:schemeClr val="bg1"/>
                </a:solidFill>
              </a:rPr>
              <a:t>1</a:t>
            </a:r>
            <a:endParaRPr lang="en-US" sz="800" b="1" spc="0" dirty="0">
              <a:solidFill>
                <a:schemeClr val="bg1"/>
              </a:solidFill>
            </a:endParaRPr>
          </a:p>
        </p:txBody>
      </p:sp>
      <p:pic>
        <p:nvPicPr>
          <p:cNvPr id="19" name="Picture 18" descr="Banner CORE new V10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</a:t>
            </a:r>
            <a:r>
              <a:rPr lang="en-GB" sz="1100" b="1" baseline="0" dirty="0" smtClean="0">
                <a:solidFill>
                  <a:srgbClr val="0D3F96"/>
                </a:solidFill>
              </a:rPr>
              <a:t>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21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24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1" name="Straight Connector 40"/>
          <p:cNvCxnSpPr>
            <a:stCxn id="24" idx="3"/>
            <a:endCxn id="24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session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day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 userDrawn="1"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training delivered by lead partners Habitat for Humanity, </a:t>
            </a:r>
            <a:r>
              <a:rPr lang="en-GB" sz="800" b="1" kern="1200" dirty="0" err="1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RedR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and Shelter Centre on 2</a:t>
            </a:r>
            <a:r>
              <a:rPr lang="en-GB" sz="800" b="1" kern="1200" baseline="300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nd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to 9</a:t>
            </a:r>
            <a:r>
              <a:rPr lang="en-GB" sz="800" b="1" kern="1200" baseline="300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lang="en-GB" sz="800" b="1" kern="1200" dirty="0" smtClean="0">
                <a:solidFill>
                  <a:srgbClr val="0D3E96"/>
                </a:solidFill>
                <a:latin typeface="Arial" pitchFamily="34" charset="0"/>
                <a:ea typeface="+mn-ea"/>
                <a:cs typeface="Arial" pitchFamily="34" charset="0"/>
              </a:rPr>
              <a:t> July 2011 in Thailand </a:t>
            </a:r>
            <a:endParaRPr lang="en-GB" sz="800" b="1" kern="1200" dirty="0">
              <a:solidFill>
                <a:srgbClr val="0D3E9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 userDrawn="1"/>
        </p:nvSpPr>
        <p:spPr>
          <a:xfrm>
            <a:off x="756540" y="6653189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approved by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Advisory</a:t>
            </a:r>
            <a:r>
              <a:rPr lang="en-US" sz="800" b="1" baseline="0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 smtClean="0">
                <a:solidFill>
                  <a:srgbClr val="0D3E96"/>
                </a:solidFill>
                <a:latin typeface="Arial" pitchFamily="34" charset="0"/>
                <a:cs typeface="Arial" pitchFamily="34" charset="0"/>
              </a:rPr>
              <a:t>Group members</a:t>
            </a:r>
            <a:endParaRPr lang="en-US" sz="800" b="1" dirty="0">
              <a:solidFill>
                <a:srgbClr val="0D3E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1944560" y="-31899"/>
            <a:ext cx="4634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Government</a:t>
            </a:r>
            <a:r>
              <a:rPr lang="en-GB" sz="2400" b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cultural context</a:t>
            </a:r>
            <a:endParaRPr lang="en-GB" sz="2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9"/>
          <p:cNvGrpSpPr/>
          <p:nvPr userDrawn="1"/>
        </p:nvGrpSpPr>
        <p:grpSpPr>
          <a:xfrm>
            <a:off x="9302482" y="6504292"/>
            <a:ext cx="652363" cy="353156"/>
            <a:chOff x="7241635" y="3956287"/>
            <a:chExt cx="652363" cy="353156"/>
          </a:xfrm>
        </p:grpSpPr>
        <p:pic>
          <p:nvPicPr>
            <p:cNvPr id="51" name="Picture 50" descr="blue triangle.png"/>
            <p:cNvPicPr>
              <a:picLocks noChangeAspect="1"/>
            </p:cNvPicPr>
            <p:nvPr userDrawn="1"/>
          </p:nvPicPr>
          <p:blipFill>
            <a:blip r:embed="rId15" cstate="screen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 userDrawn="1"/>
          </p:nvSpPr>
          <p:spPr>
            <a:xfrm>
              <a:off x="7241635" y="3967459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pc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spc="0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indent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spc="0" dirty="0" smtClean="0">
                  <a:solidFill>
                    <a:schemeClr val="bg1"/>
                  </a:solidFill>
                  <a:cs typeface="Arial" pitchFamily="34" charset="0"/>
                </a:rPr>
                <a:t>            </a:t>
              </a:r>
              <a:r>
                <a:rPr lang="en-US" sz="800" b="1" spc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8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3" name="Picture 52" descr="CORE new logo from banner V11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  <p:sldLayoutId id="21474849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nner CORE new V10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rgbClr val="0D3F96"/>
                </a:solidFill>
                <a:latin typeface="Calibri"/>
              </a:rPr>
              <a:t>S3.1</a:t>
            </a:r>
            <a:endParaRPr lang="en-GB" sz="1100" b="1" dirty="0">
              <a:solidFill>
                <a:srgbClr val="0D3F96"/>
              </a:solidFill>
              <a:latin typeface="Calibri"/>
            </a:endParaRPr>
          </a:p>
        </p:txBody>
      </p:sp>
      <p:cxnSp>
        <p:nvCxnSpPr>
          <p:cNvPr id="46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49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50" name="Straight Connector 49"/>
          <p:cNvCxnSpPr>
            <a:stCxn id="49" idx="3"/>
            <a:endCxn id="49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session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day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1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training delivered by lead partners Habitat for Humanity, </a:t>
            </a:r>
            <a:r>
              <a:rPr lang="en-GB" sz="800" b="1" dirty="0" err="1" smtClean="0">
                <a:solidFill>
                  <a:srgbClr val="0D3E96"/>
                </a:solidFill>
                <a:cs typeface="Arial" pitchFamily="34" charset="0"/>
              </a:rPr>
              <a:t>RedR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and Shelter Centre on 2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nd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to 9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th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July 2011 in Thailand </a:t>
            </a:r>
            <a:endParaRPr lang="en-GB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D3E96"/>
                </a:solidFill>
                <a:cs typeface="Arial" pitchFamily="34" charset="0"/>
              </a:rPr>
              <a:t>approved by the Advisory Group members</a:t>
            </a:r>
            <a:endParaRPr lang="en-US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44560" y="-31899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cs typeface="Arial" pitchFamily="34" charset="0"/>
              </a:rPr>
              <a:t>Participant led Session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/>
          <p:nvPr userDrawn="1"/>
        </p:nvGrpSpPr>
        <p:grpSpPr>
          <a:xfrm>
            <a:off x="9323748" y="6504292"/>
            <a:ext cx="652363" cy="353156"/>
            <a:chOff x="7262901" y="3956287"/>
            <a:chExt cx="652363" cy="353156"/>
          </a:xfrm>
        </p:grpSpPr>
        <p:pic>
          <p:nvPicPr>
            <p:cNvPr id="18" name="Picture 17" descr="blue triangle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7262901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mtClean="0">
                  <a:solidFill>
                    <a:prstClr val="white"/>
                  </a:solidFill>
                  <a:cs typeface="Arial" pitchFamily="34" charset="0"/>
                </a:rPr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            </a:t>
              </a:r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8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26" name="Picture 25" descr="CORE new logo from banner V11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8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nner CORE new V10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 smtClean="0">
                <a:solidFill>
                  <a:srgbClr val="0D3F96"/>
                </a:solidFill>
                <a:latin typeface="Calibri"/>
              </a:rPr>
              <a:t>S3.1</a:t>
            </a:r>
            <a:endParaRPr lang="en-GB" sz="1100" b="1" dirty="0">
              <a:solidFill>
                <a:srgbClr val="0D3F96"/>
              </a:solidFill>
              <a:latin typeface="Calibri"/>
            </a:endParaRPr>
          </a:p>
        </p:txBody>
      </p:sp>
      <p:cxnSp>
        <p:nvCxnSpPr>
          <p:cNvPr id="46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49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50" name="Straight Connector 49"/>
          <p:cNvCxnSpPr>
            <a:stCxn id="49" idx="3"/>
            <a:endCxn id="49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session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day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training delivered by lead partners Habitat for Humanity, </a:t>
            </a:r>
            <a:r>
              <a:rPr lang="en-GB" sz="800" b="1" dirty="0" err="1" smtClean="0">
                <a:solidFill>
                  <a:srgbClr val="0D3E96"/>
                </a:solidFill>
                <a:cs typeface="Arial" pitchFamily="34" charset="0"/>
              </a:rPr>
              <a:t>RedR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and Shelter Centre on 2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nd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to 9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th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July 2011 in Thailand </a:t>
            </a:r>
            <a:endParaRPr lang="en-GB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D3E96"/>
                </a:solidFill>
                <a:cs typeface="Arial" pitchFamily="34" charset="0"/>
              </a:rPr>
              <a:t>approved by the Advisory Group members</a:t>
            </a:r>
            <a:endParaRPr lang="en-US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44560" y="-31899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white"/>
                </a:solidFill>
                <a:cs typeface="Arial" pitchFamily="34" charset="0"/>
              </a:rPr>
              <a:t>Participant led sessions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/>
          <p:nvPr userDrawn="1"/>
        </p:nvGrpSpPr>
        <p:grpSpPr>
          <a:xfrm>
            <a:off x="9323748" y="6504292"/>
            <a:ext cx="652363" cy="353156"/>
            <a:chOff x="7262901" y="3956287"/>
            <a:chExt cx="652363" cy="353156"/>
          </a:xfrm>
        </p:grpSpPr>
        <p:pic>
          <p:nvPicPr>
            <p:cNvPr id="18" name="Picture 17" descr="blue triangle.png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7262901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mtClean="0">
                  <a:solidFill>
                    <a:prstClr val="white"/>
                  </a:solidFill>
                  <a:cs typeface="Arial" pitchFamily="34" charset="0"/>
                </a:rPr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             </a:t>
              </a:r>
              <a:r>
                <a:rPr lang="en-US" sz="8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17</a:t>
              </a:r>
              <a:endParaRPr lang="en-US" sz="8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26" name="Picture 25" descr="CORE new logo from banner V11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8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4970" r:id="rId2"/>
    <p:sldLayoutId id="2147484971" r:id="rId3"/>
    <p:sldLayoutId id="214748497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nner CORE new V10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46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49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50" name="Straight Connector 49"/>
          <p:cNvCxnSpPr>
            <a:stCxn id="49" idx="3"/>
            <a:endCxn id="49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session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day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training delivered by lead partners Habitat for Humanity, </a:t>
            </a:r>
            <a:r>
              <a:rPr lang="en-GB" sz="800" b="1" dirty="0" err="1" smtClean="0">
                <a:solidFill>
                  <a:srgbClr val="0D3E96"/>
                </a:solidFill>
                <a:cs typeface="Arial" pitchFamily="34" charset="0"/>
              </a:rPr>
              <a:t>RedR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and Shelter Centre on 2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nd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to 9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th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July 2011 in Thailand </a:t>
            </a:r>
            <a:endParaRPr lang="en-GB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D3E96"/>
                </a:solidFill>
                <a:cs typeface="Arial" pitchFamily="34" charset="0"/>
              </a:rPr>
              <a:t>approved by the Advisory Group members</a:t>
            </a:r>
            <a:endParaRPr lang="en-US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44560" y="-31899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Disaster risk reduction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/>
          <p:nvPr userDrawn="1"/>
        </p:nvGrpSpPr>
        <p:grpSpPr>
          <a:xfrm>
            <a:off x="9323748" y="6504292"/>
            <a:ext cx="652363" cy="353156"/>
            <a:chOff x="7262901" y="3956287"/>
            <a:chExt cx="652363" cy="353156"/>
          </a:xfrm>
        </p:grpSpPr>
        <p:pic>
          <p:nvPicPr>
            <p:cNvPr id="18" name="Picture 17" descr="blue triangle.png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7262901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mtClean="0">
                  <a:solidFill>
                    <a:prstClr val="white"/>
                  </a:solidFill>
                  <a:cs typeface="Arial" pitchFamily="34" charset="0"/>
                </a:rPr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           17</a:t>
              </a:r>
              <a:endParaRPr lang="en-US" sz="8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26" name="Picture 25" descr="CORE new logo from banner V11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8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4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nner CORE new V10.png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>
            <a:off x="8498" y="-8727"/>
            <a:ext cx="9902972" cy="621793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61550" y="6476576"/>
            <a:ext cx="52152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41275" algn="ctr">
              <a:defRPr/>
            </a:pPr>
            <a:r>
              <a:rPr lang="en-GB" sz="1100" b="1" dirty="0" smtClean="0">
                <a:solidFill>
                  <a:srgbClr val="0D3F96"/>
                </a:solidFill>
              </a:rPr>
              <a:t>S3.1</a:t>
            </a:r>
            <a:endParaRPr lang="en-GB" sz="1100" b="1" dirty="0">
              <a:solidFill>
                <a:srgbClr val="0D3F96"/>
              </a:solidFill>
            </a:endParaRPr>
          </a:p>
        </p:txBody>
      </p:sp>
      <p:cxnSp>
        <p:nvCxnSpPr>
          <p:cNvPr id="46" name="Straight Connector 10"/>
          <p:cNvCxnSpPr>
            <a:cxnSpLocks noChangeShapeType="1"/>
          </p:cNvCxnSpPr>
          <p:nvPr userDrawn="1"/>
        </p:nvCxnSpPr>
        <p:spPr bwMode="auto">
          <a:xfrm>
            <a:off x="704850" y="6497638"/>
            <a:ext cx="9107488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Straight Connector 10"/>
          <p:cNvCxnSpPr>
            <a:cxnSpLocks noChangeShapeType="1"/>
          </p:cNvCxnSpPr>
          <p:nvPr userDrawn="1"/>
        </p:nvCxnSpPr>
        <p:spPr bwMode="auto">
          <a:xfrm>
            <a:off x="-3175" y="6496050"/>
            <a:ext cx="9912320" cy="0"/>
          </a:xfrm>
          <a:prstGeom prst="line">
            <a:avLst/>
          </a:prstGeom>
          <a:noFill/>
          <a:ln w="19050" algn="ctr">
            <a:solidFill>
              <a:srgbClr val="0D3E96"/>
            </a:solidFill>
            <a:round/>
            <a:headEnd/>
            <a:tailEnd/>
          </a:ln>
        </p:spPr>
      </p:cxnSp>
      <p:sp>
        <p:nvSpPr>
          <p:cNvPr id="49" name="Rectangle 2"/>
          <p:cNvSpPr>
            <a:spLocks noChangeArrowheads="1"/>
          </p:cNvSpPr>
          <p:nvPr userDrawn="1"/>
        </p:nvSpPr>
        <p:spPr bwMode="auto">
          <a:xfrm>
            <a:off x="-3175" y="6514638"/>
            <a:ext cx="708540" cy="338328"/>
          </a:xfrm>
          <a:prstGeom prst="rect">
            <a:avLst/>
          </a:prstGeom>
          <a:solidFill>
            <a:srgbClr val="0D3E96"/>
          </a:soli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prstClr val="white"/>
              </a:solidFill>
              <a:cs typeface="Arial" pitchFamily="34" charset="0"/>
            </a:endParaRPr>
          </a:p>
        </p:txBody>
      </p:sp>
      <p:cxnSp>
        <p:nvCxnSpPr>
          <p:cNvPr id="50" name="Straight Connector 49"/>
          <p:cNvCxnSpPr>
            <a:stCxn id="49" idx="3"/>
            <a:endCxn id="49" idx="1"/>
          </p:cNvCxnSpPr>
          <p:nvPr userDrawn="1"/>
        </p:nvCxnSpPr>
        <p:spPr>
          <a:xfrm flipH="1">
            <a:off x="-3175" y="6683802"/>
            <a:ext cx="708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 rot="5400000">
            <a:off x="340663" y="6684765"/>
            <a:ext cx="345292" cy="11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 userDrawn="1"/>
        </p:nvSpPr>
        <p:spPr>
          <a:xfrm>
            <a:off x="-63500" y="6664948"/>
            <a:ext cx="657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session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-60323" y="6489795"/>
            <a:ext cx="513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day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2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13900" y="6492169"/>
            <a:ext cx="191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6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6538" y="6497206"/>
            <a:ext cx="7855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training delivered by lead partners Habitat for Humanity, </a:t>
            </a:r>
            <a:r>
              <a:rPr lang="en-GB" sz="800" b="1" dirty="0" err="1" smtClean="0">
                <a:solidFill>
                  <a:srgbClr val="0D3E96"/>
                </a:solidFill>
                <a:cs typeface="Arial" pitchFamily="34" charset="0"/>
              </a:rPr>
              <a:t>RedR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and Shelter Centre on 2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nd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to 9</a:t>
            </a:r>
            <a:r>
              <a:rPr lang="en-GB" sz="800" b="1" baseline="30000" dirty="0" smtClean="0">
                <a:solidFill>
                  <a:srgbClr val="0D3E96"/>
                </a:solidFill>
                <a:cs typeface="Arial" pitchFamily="34" charset="0"/>
              </a:rPr>
              <a:t>th</a:t>
            </a:r>
            <a:r>
              <a:rPr lang="en-GB" sz="800" b="1" dirty="0" smtClean="0">
                <a:solidFill>
                  <a:srgbClr val="0D3E96"/>
                </a:solidFill>
                <a:cs typeface="Arial" pitchFamily="34" charset="0"/>
              </a:rPr>
              <a:t> July 2011 in Thailand </a:t>
            </a:r>
            <a:endParaRPr lang="en-GB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56538" y="6658118"/>
            <a:ext cx="22524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0D3E96"/>
                </a:solidFill>
                <a:cs typeface="Arial" pitchFamily="34" charset="0"/>
              </a:rPr>
              <a:t>approved by the Advisory Group members</a:t>
            </a:r>
            <a:endParaRPr lang="en-US" sz="800" b="1" dirty="0">
              <a:solidFill>
                <a:srgbClr val="0D3E96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44560" y="-31899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Disaster risk reduction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2" name="Group 19"/>
          <p:cNvGrpSpPr/>
          <p:nvPr userDrawn="1"/>
        </p:nvGrpSpPr>
        <p:grpSpPr>
          <a:xfrm>
            <a:off x="9323748" y="6504292"/>
            <a:ext cx="652363" cy="353156"/>
            <a:chOff x="7262901" y="3956287"/>
            <a:chExt cx="652363" cy="353156"/>
          </a:xfrm>
        </p:grpSpPr>
        <p:pic>
          <p:nvPicPr>
            <p:cNvPr id="18" name="Picture 17" descr="blue triangle.png"/>
            <p:cNvPicPr>
              <a:picLocks noChangeAspect="1"/>
            </p:cNvPicPr>
            <p:nvPr userDrawn="1"/>
          </p:nvPicPr>
          <p:blipFill>
            <a:blip r:embed="rId12" cstate="screen"/>
            <a:stretch>
              <a:fillRect/>
            </a:stretch>
          </p:blipFill>
          <p:spPr>
            <a:xfrm>
              <a:off x="7442736" y="3956287"/>
              <a:ext cx="407887" cy="35315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7262901" y="3956826"/>
              <a:ext cx="65236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fld id="{E9273335-811A-4A40-AA21-6889A5B251EB}" type="slidenum">
                <a:rPr lang="en-US" sz="800" b="1" smtClean="0">
                  <a:solidFill>
                    <a:prstClr val="white"/>
                  </a:solidFill>
                  <a:cs typeface="Arial" pitchFamily="34" charset="0"/>
                </a:rPr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t>‹#›</a:t>
              </a:fld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 smtClean="0">
                  <a:solidFill>
                    <a:prstClr val="white"/>
                  </a:solidFill>
                  <a:cs typeface="Arial" pitchFamily="34" charset="0"/>
                </a:rPr>
                <a:t>            17</a:t>
              </a:r>
              <a:endParaRPr lang="en-US" sz="8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26" name="Picture 25" descr="CORE new logo from banner V11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977114" y="6666211"/>
            <a:ext cx="6511685" cy="193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88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day 6</a:t>
            </a:r>
            <a:endParaRPr lang="en-GB" dirty="0"/>
          </a:p>
        </p:txBody>
      </p:sp>
      <p:pic>
        <p:nvPicPr>
          <p:cNvPr id="1026" name="Picture 2" descr="Z:\GSC_Training\Shelter Training Toolkit\A Project management\A1 Training development\A1.4 Photos\A1.4.1 Used Pictures\Thailand 2007 D1.02a-.jpg"/>
          <p:cNvPicPr>
            <a:picLocks noChangeAspect="1" noChangeArrowheads="1"/>
          </p:cNvPicPr>
          <p:nvPr/>
        </p:nvPicPr>
        <p:blipFill>
          <a:blip r:embed="rId3" cstate="print"/>
          <a:srcRect r="18685"/>
          <a:stretch>
            <a:fillRect/>
          </a:stretch>
        </p:blipFill>
        <p:spPr bwMode="auto">
          <a:xfrm flipH="1">
            <a:off x="1974823" y="3517429"/>
            <a:ext cx="7931177" cy="295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nife&amp;f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0003" y="643200"/>
            <a:ext cx="2190540" cy="5819041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Lunch break</a:t>
            </a:r>
            <a:endParaRPr lang="en-GB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/>
            <a:r>
              <a:rPr lang="en-GB" sz="2400" kern="0" dirty="0" smtClean="0"/>
              <a:t>Please be back in time for</a:t>
            </a:r>
          </a:p>
          <a:p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720002" y="4831025"/>
            <a:ext cx="2185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Back at</a:t>
            </a: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14:00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2159" y="2354499"/>
            <a:ext cx="218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30 min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Agenda-vs5.png"/>
          <p:cNvPicPr>
            <a:picLocks noChangeAspect="1"/>
          </p:cNvPicPr>
          <p:nvPr/>
        </p:nvPicPr>
        <p:blipFill>
          <a:blip r:embed="rId4" cstate="print"/>
          <a:srcRect l="83720" t="47215" r="12" b="37240"/>
          <a:stretch>
            <a:fillRect/>
          </a:stretch>
        </p:blipFill>
        <p:spPr>
          <a:xfrm>
            <a:off x="2097733" y="2322225"/>
            <a:ext cx="3281083" cy="190553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 descr="Energiser icon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283" y="799383"/>
            <a:ext cx="4801205" cy="5488729"/>
          </a:xfrm>
          <a:prstGeom prst="rect">
            <a:avLst/>
          </a:prstGeom>
        </p:spPr>
      </p:pic>
      <p:sp>
        <p:nvSpPr>
          <p:cNvPr id="8" name="Title 17"/>
          <p:cNvSpPr txBox="1">
            <a:spLocks/>
          </p:cNvSpPr>
          <p:nvPr/>
        </p:nvSpPr>
        <p:spPr>
          <a:xfrm>
            <a:off x="685626" y="909473"/>
            <a:ext cx="6354116" cy="728827"/>
          </a:xfrm>
          <a:prstGeom prst="rect">
            <a:avLst/>
          </a:prstGeom>
        </p:spPr>
        <p:txBody>
          <a:bodyPr/>
          <a:lstStyle/>
          <a:p>
            <a:r>
              <a:rPr lang="en-GB" sz="3600" b="1" dirty="0" smtClean="0">
                <a:solidFill>
                  <a:srgbClr val="0D3E96"/>
                </a:solidFill>
              </a:rPr>
              <a:t>Energiser session</a:t>
            </a:r>
            <a:endParaRPr lang="en-GB" sz="3600" b="1" dirty="0">
              <a:solidFill>
                <a:srgbClr val="0D3E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SC_Missions\MISSIONS Philippines\FACT PHOTOS\Los Banos\PA1501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" y="613611"/>
            <a:ext cx="9906000" cy="5859365"/>
          </a:xfrm>
          <a:prstGeom prst="rect">
            <a:avLst/>
          </a:prstGeom>
          <a:noFill/>
        </p:spPr>
      </p:pic>
      <p:sp>
        <p:nvSpPr>
          <p:cNvPr id="4" name="Title 6"/>
          <p:cNvSpPr txBox="1">
            <a:spLocks/>
          </p:cNvSpPr>
          <p:nvPr/>
        </p:nvSpPr>
        <p:spPr bwMode="auto">
          <a:xfrm>
            <a:off x="1903879" y="745074"/>
            <a:ext cx="9006088" cy="1258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en-US" sz="2400" b="1" i="1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7" name="Picture 6" descr="Z:\SC_Hubbers project\SEA Hub\E. Graphics\Icons\hourglass V4 whit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29522" y="5569857"/>
            <a:ext cx="322678" cy="475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14139" y="5759531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smtClean="0">
                <a:solidFill>
                  <a:prstClr val="white"/>
                </a:solidFill>
                <a:cs typeface="Arial" pitchFamily="34" charset="0"/>
              </a:rPr>
              <a:t>  90</a:t>
            </a:r>
            <a:endParaRPr lang="en-GB" b="1" dirty="0" smtClean="0">
              <a:solidFill>
                <a:prstClr val="white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080" y="6043713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Wrap up session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3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1989646" y="3690199"/>
            <a:ext cx="6953634" cy="1258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prstClr val="white"/>
                </a:solidFill>
                <a:cs typeface="Arial" pitchFamily="34" charset="0"/>
              </a:rPr>
              <a:t>Wrap up session</a:t>
            </a:r>
            <a:r>
              <a:rPr lang="en-US" sz="44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4400" dirty="0" smtClean="0">
                <a:solidFill>
                  <a:prstClr val="white"/>
                </a:solidFill>
                <a:latin typeface="Calibri"/>
              </a:rPr>
            </a:br>
            <a:endParaRPr lang="en-US" sz="2400" i="1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genda-vs5.png"/>
          <p:cNvPicPr>
            <a:picLocks noChangeAspect="1"/>
          </p:cNvPicPr>
          <p:nvPr/>
        </p:nvPicPr>
        <p:blipFill>
          <a:blip r:embed="rId3" cstate="print"/>
          <a:srcRect l="3068" t="14049" r="3301" b="5355"/>
          <a:stretch>
            <a:fillRect/>
          </a:stretch>
        </p:blipFill>
        <p:spPr>
          <a:xfrm>
            <a:off x="243840" y="701039"/>
            <a:ext cx="9494520" cy="5779273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88" y="1285540"/>
            <a:ext cx="1635694" cy="417396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25242" y="1270300"/>
            <a:ext cx="1578778" cy="516098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994050" y="1268274"/>
            <a:ext cx="1578778" cy="524279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569576" y="1215614"/>
            <a:ext cx="1578778" cy="52512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8149445" y="3363326"/>
            <a:ext cx="1627459" cy="937678"/>
          </a:xfrm>
          <a:prstGeom prst="rect">
            <a:avLst/>
          </a:prstGeom>
          <a:noFill/>
          <a:ln w="63500">
            <a:solidFill>
              <a:srgbClr val="0D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02345" y="1310640"/>
            <a:ext cx="1578778" cy="51663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158070" y="1215612"/>
            <a:ext cx="1578778" cy="211925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Wrap up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Coffee break</a:t>
            </a:r>
            <a:endParaRPr lang="en-GB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GB" sz="2400" kern="0" dirty="0" smtClean="0"/>
              <a:t>Please be back in time for</a:t>
            </a:r>
          </a:p>
          <a:p>
            <a:endParaRPr lang="en-GB" dirty="0"/>
          </a:p>
        </p:txBody>
      </p:sp>
      <p:pic>
        <p:nvPicPr>
          <p:cNvPr id="29" name="Picture 28" descr="coffee-cu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1142" y="652463"/>
            <a:ext cx="2193014" cy="582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15310" y="4831025"/>
            <a:ext cx="2190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Back at</a:t>
            </a: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16:00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2159" y="2354499"/>
            <a:ext cx="218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30 min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Agenda-vs5.png"/>
          <p:cNvPicPr>
            <a:picLocks noChangeAspect="1"/>
          </p:cNvPicPr>
          <p:nvPr/>
        </p:nvPicPr>
        <p:blipFill>
          <a:blip r:embed="rId4" cstate="print"/>
          <a:srcRect l="83698" t="65941" r="140" b="18699"/>
          <a:stretch>
            <a:fillRect/>
          </a:stretch>
        </p:blipFill>
        <p:spPr>
          <a:xfrm>
            <a:off x="2108494" y="2323652"/>
            <a:ext cx="3259572" cy="188258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SC_Missions\MISSIONS Philippines\FACT PHOTOS\Los Banos\PA15017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" y="613611"/>
            <a:ext cx="9906000" cy="5859365"/>
          </a:xfrm>
          <a:prstGeom prst="rect">
            <a:avLst/>
          </a:prstGeom>
          <a:noFill/>
        </p:spPr>
      </p:pic>
      <p:pic>
        <p:nvPicPr>
          <p:cNvPr id="7" name="Picture 6" descr="Z:\SC_Hubbers project\SEA Hub\E. Graphics\Icons\hourglass V4 whit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729522" y="5569857"/>
            <a:ext cx="322678" cy="47565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14139" y="5759531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smtClean="0">
                <a:solidFill>
                  <a:prstClr val="white"/>
                </a:solidFill>
                <a:cs typeface="Arial" pitchFamily="34" charset="0"/>
              </a:rPr>
              <a:t>  90</a:t>
            </a:r>
            <a:endParaRPr lang="en-GB" b="1" dirty="0" smtClean="0">
              <a:solidFill>
                <a:prstClr val="white"/>
              </a:solidFill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7080" y="6043713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13"/>
          <p:cNvSpPr txBox="1">
            <a:spLocks/>
          </p:cNvSpPr>
          <p:nvPr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Feedback session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  <a:cs typeface="Arial" pitchFamily="34" charset="0"/>
              </a:rPr>
              <a:t>4</a:t>
            </a:r>
            <a:endParaRPr lang="en-US" sz="8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 bwMode="auto">
          <a:xfrm>
            <a:off x="1989646" y="3690199"/>
            <a:ext cx="6953634" cy="1258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rIns="9144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solidFill>
                  <a:prstClr val="white"/>
                </a:solidFill>
                <a:cs typeface="Arial" pitchFamily="34" charset="0"/>
              </a:rPr>
              <a:t>Feedback session</a:t>
            </a:r>
            <a:r>
              <a:rPr lang="en-US" sz="4400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en-US" sz="4400" dirty="0" smtClean="0">
                <a:solidFill>
                  <a:prstClr val="white"/>
                </a:solidFill>
                <a:latin typeface="Calibri"/>
              </a:rPr>
            </a:br>
            <a:endParaRPr lang="en-US" sz="2400" i="1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genda-vs5.png"/>
          <p:cNvPicPr>
            <a:picLocks noChangeAspect="1"/>
          </p:cNvPicPr>
          <p:nvPr/>
        </p:nvPicPr>
        <p:blipFill>
          <a:blip r:embed="rId3" cstate="print"/>
          <a:srcRect l="3068" t="14049" r="3301" b="5355"/>
          <a:stretch>
            <a:fillRect/>
          </a:stretch>
        </p:blipFill>
        <p:spPr>
          <a:xfrm>
            <a:off x="243840" y="701039"/>
            <a:ext cx="9494520" cy="5779273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8" y="1255059"/>
            <a:ext cx="1654744" cy="428277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40482" y="1280160"/>
            <a:ext cx="1578778" cy="520160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994050" y="1310640"/>
            <a:ext cx="1578778" cy="51616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aseline="-25000" dirty="0" smtClean="0"/>
              <a:t>0</a:t>
            </a:r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569576" y="1280160"/>
            <a:ext cx="1578778" cy="518672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8149445" y="4471364"/>
            <a:ext cx="1627459" cy="937678"/>
          </a:xfrm>
          <a:prstGeom prst="rect">
            <a:avLst/>
          </a:prstGeom>
          <a:noFill/>
          <a:ln w="63500">
            <a:solidFill>
              <a:srgbClr val="0D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17585" y="1280160"/>
            <a:ext cx="1578778" cy="518731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143781" y="1295400"/>
            <a:ext cx="1619344" cy="314750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Feedback session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Don’t forget to fill in your feedback form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26" name="Picture 2" descr="Z:\GSC_Training\Shelter Training Toolkit\A Project management\A1 Training development\A1.4 Photos\A1.4.1 Used Pictures\Thailand 2007 D1.02a-.jpg"/>
          <p:cNvPicPr>
            <a:picLocks noChangeAspect="1" noChangeArrowheads="1"/>
          </p:cNvPicPr>
          <p:nvPr/>
        </p:nvPicPr>
        <p:blipFill>
          <a:blip r:embed="rId3" cstate="print"/>
          <a:srcRect r="18685"/>
          <a:stretch>
            <a:fillRect/>
          </a:stretch>
        </p:blipFill>
        <p:spPr bwMode="auto">
          <a:xfrm flipH="1">
            <a:off x="1974823" y="3517429"/>
            <a:ext cx="7931177" cy="295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0950" y="4286725"/>
            <a:ext cx="1578778" cy="218015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376111" y="4286725"/>
            <a:ext cx="1578778" cy="218015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15" name="Picture 14" descr="Agenda-vs5.png"/>
          <p:cNvPicPr>
            <a:picLocks noChangeAspect="1"/>
          </p:cNvPicPr>
          <p:nvPr/>
        </p:nvPicPr>
        <p:blipFill>
          <a:blip r:embed="rId3" cstate="print"/>
          <a:srcRect l="3068" t="14049" r="3301" b="5355"/>
          <a:stretch>
            <a:fillRect/>
          </a:stretch>
        </p:blipFill>
        <p:spPr>
          <a:xfrm>
            <a:off x="289560" y="701039"/>
            <a:ext cx="9494520" cy="57792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84323" y="956198"/>
            <a:ext cx="1594380" cy="4422626"/>
          </a:xfrm>
          <a:prstGeom prst="rect">
            <a:avLst/>
          </a:prstGeom>
          <a:noFill/>
          <a:ln w="63500">
            <a:solidFill>
              <a:srgbClr val="0D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3F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2089740" y="3085658"/>
            <a:ext cx="9006088" cy="1258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prstClr val="white"/>
                </a:solidFill>
                <a:cs typeface="Arial" pitchFamily="34" charset="0"/>
              </a:rPr>
              <a:t>Participant led sessions</a:t>
            </a:r>
          </a:p>
          <a:p>
            <a:pPr>
              <a:defRPr/>
            </a:pPr>
            <a:r>
              <a:rPr lang="en-US" sz="2400" i="1" dirty="0" smtClean="0">
                <a:solidFill>
                  <a:prstClr val="white"/>
                </a:solidFill>
                <a:cs typeface="Arial" pitchFamily="34" charset="0"/>
              </a:rPr>
              <a:t>Protection principles</a:t>
            </a:r>
          </a:p>
          <a:p>
            <a:pPr>
              <a:defRPr/>
            </a:pPr>
            <a:endParaRPr lang="en-US" sz="2400" b="1" i="1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 descr="participant_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388" y="585969"/>
            <a:ext cx="1792612" cy="1792612"/>
          </a:xfrm>
          <a:prstGeom prst="rect">
            <a:avLst/>
          </a:prstGeom>
        </p:spPr>
      </p:pic>
      <p:pic>
        <p:nvPicPr>
          <p:cNvPr id="6" name="Picture 5" descr="Z:\SC_Hubbers project\SEA Hub\E. Graphics\Icons\hourglass V4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8627" y="5743922"/>
            <a:ext cx="322678" cy="475659"/>
          </a:xfrm>
          <a:prstGeom prst="rect">
            <a:avLst/>
          </a:prstGeom>
          <a:noFill/>
        </p:spPr>
      </p:pic>
      <p:sp>
        <p:nvSpPr>
          <p:cNvPr id="7" name="TextBox 11"/>
          <p:cNvSpPr txBox="1"/>
          <p:nvPr/>
        </p:nvSpPr>
        <p:spPr>
          <a:xfrm>
            <a:off x="9176171" y="5933596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105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8726185" y="6217778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genda-vs5.png"/>
          <p:cNvPicPr>
            <a:picLocks noChangeAspect="1"/>
          </p:cNvPicPr>
          <p:nvPr/>
        </p:nvPicPr>
        <p:blipFill>
          <a:blip r:embed="rId3" cstate="print"/>
          <a:srcRect l="3068" t="14049" r="3301" b="5355"/>
          <a:stretch>
            <a:fillRect/>
          </a:stretch>
        </p:blipFill>
        <p:spPr>
          <a:xfrm>
            <a:off x="243840" y="701039"/>
            <a:ext cx="9494520" cy="5779273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553" y="1285540"/>
            <a:ext cx="1626169" cy="417396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55722" y="1310640"/>
            <a:ext cx="1578778" cy="51591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978810" y="1310640"/>
            <a:ext cx="1578778" cy="515470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558818" y="1295399"/>
            <a:ext cx="1578778" cy="323088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8134205" y="1281721"/>
            <a:ext cx="1627459" cy="937678"/>
          </a:xfrm>
          <a:prstGeom prst="rect">
            <a:avLst/>
          </a:prstGeom>
          <a:noFill/>
          <a:ln w="63500">
            <a:solidFill>
              <a:srgbClr val="0D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3"/>
          <p:cNvSpPr txBox="1">
            <a:spLocks/>
          </p:cNvSpPr>
          <p:nvPr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Participant led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session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02345" y="3276600"/>
            <a:ext cx="1578778" cy="318131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162833" y="3227293"/>
            <a:ext cx="1578778" cy="219456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8065" y="1295400"/>
            <a:ext cx="1578778" cy="10515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26156" y="2796363"/>
            <a:ext cx="10110976" cy="2948400"/>
          </a:xfrm>
        </p:spPr>
        <p:txBody>
          <a:bodyPr/>
          <a:lstStyle/>
          <a:p>
            <a:r>
              <a:rPr lang="en-GB" sz="2200" b="1" dirty="0" smtClean="0"/>
              <a:t>Refer to preparation sessions 3.2 and 5.4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Present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Ask questions</a:t>
            </a:r>
          </a:p>
          <a:p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6263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Coffee break</a:t>
            </a:r>
            <a:endParaRPr lang="en-GB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GB" sz="2400" kern="0" dirty="0" smtClean="0"/>
              <a:t>Please be back in time for</a:t>
            </a:r>
          </a:p>
          <a:p>
            <a:endParaRPr lang="en-GB" dirty="0"/>
          </a:p>
        </p:txBody>
      </p:sp>
      <p:pic>
        <p:nvPicPr>
          <p:cNvPr id="29" name="Picture 28" descr="coffee-cup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1142" y="641705"/>
            <a:ext cx="2193014" cy="582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21142" y="4831025"/>
            <a:ext cx="2184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Back at</a:t>
            </a:r>
          </a:p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11:00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2159" y="2354499"/>
            <a:ext cx="218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30 min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" name="Picture 9" descr="Agenda-vs5.png"/>
          <p:cNvPicPr>
            <a:picLocks noChangeAspect="1"/>
          </p:cNvPicPr>
          <p:nvPr/>
        </p:nvPicPr>
        <p:blipFill>
          <a:blip r:embed="rId4" cstate="print"/>
          <a:srcRect l="80842" t="22159" r="3456" b="65180"/>
          <a:stretch>
            <a:fillRect/>
          </a:stretch>
        </p:blipFill>
        <p:spPr>
          <a:xfrm>
            <a:off x="2164080" y="2148840"/>
            <a:ext cx="3394364" cy="19354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 bwMode="auto">
          <a:xfrm>
            <a:off x="2089740" y="3085658"/>
            <a:ext cx="9006088" cy="1258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prstClr val="white"/>
                </a:solidFill>
                <a:cs typeface="Arial" pitchFamily="34" charset="0"/>
              </a:rPr>
              <a:t>Participant led sessions</a:t>
            </a:r>
          </a:p>
          <a:p>
            <a:pPr>
              <a:defRPr/>
            </a:pPr>
            <a:r>
              <a:rPr lang="en-US" sz="2400" i="1" dirty="0" smtClean="0">
                <a:solidFill>
                  <a:prstClr val="white"/>
                </a:solidFill>
                <a:cs typeface="Arial" pitchFamily="34" charset="0"/>
              </a:rPr>
              <a:t>Non-food items distribution</a:t>
            </a:r>
          </a:p>
          <a:p>
            <a:pPr>
              <a:defRPr/>
            </a:pPr>
            <a:endParaRPr lang="en-US" sz="2400" b="1" i="1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8" name="Picture 7" descr="participant_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388" y="585969"/>
            <a:ext cx="1792612" cy="1792612"/>
          </a:xfrm>
          <a:prstGeom prst="rect">
            <a:avLst/>
          </a:prstGeom>
        </p:spPr>
      </p:pic>
      <p:pic>
        <p:nvPicPr>
          <p:cNvPr id="6" name="Picture 5" descr="Z:\SC_Hubbers project\SEA Hub\E. Graphics\Icons\hourglass V4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8627" y="5711264"/>
            <a:ext cx="322678" cy="475659"/>
          </a:xfrm>
          <a:prstGeom prst="rect">
            <a:avLst/>
          </a:prstGeom>
          <a:noFill/>
        </p:spPr>
      </p:pic>
      <p:sp>
        <p:nvSpPr>
          <p:cNvPr id="7" name="TextBox 11"/>
          <p:cNvSpPr txBox="1"/>
          <p:nvPr/>
        </p:nvSpPr>
        <p:spPr>
          <a:xfrm>
            <a:off x="9176171" y="5900938"/>
            <a:ext cx="729829" cy="322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90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sz="22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8726185" y="6185120"/>
            <a:ext cx="1179815" cy="270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GB" b="1" dirty="0" smtClean="0">
                <a:solidFill>
                  <a:prstClr val="white"/>
                </a:solidFill>
                <a:cs typeface="Arial" pitchFamily="34" charset="0"/>
              </a:rPr>
              <a:t>Minutes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endParaRPr lang="en-GB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7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genda-vs5.png"/>
          <p:cNvPicPr>
            <a:picLocks noChangeAspect="1"/>
          </p:cNvPicPr>
          <p:nvPr/>
        </p:nvPicPr>
        <p:blipFill>
          <a:blip r:embed="rId3" cstate="print"/>
          <a:srcRect l="3068" t="14049" r="3301" b="5355"/>
          <a:stretch>
            <a:fillRect/>
          </a:stretch>
        </p:blipFill>
        <p:spPr>
          <a:xfrm>
            <a:off x="243840" y="701039"/>
            <a:ext cx="9494520" cy="5779273"/>
          </a:xfrm>
          <a:prstGeom prst="rect">
            <a:avLst/>
          </a:prstGeom>
        </p:spPr>
      </p:pic>
      <p:sp>
        <p:nvSpPr>
          <p:cNvPr id="12" name="Text Placeholder 8"/>
          <p:cNvSpPr txBox="1">
            <a:spLocks/>
          </p:cNvSpPr>
          <p:nvPr/>
        </p:nvSpPr>
        <p:spPr>
          <a:xfrm>
            <a:off x="368126" y="2507187"/>
            <a:ext cx="6798760" cy="3967754"/>
          </a:xfrm>
          <a:prstGeom prst="rect">
            <a:avLst/>
          </a:prstGeom>
        </p:spPr>
        <p:txBody>
          <a:bodyPr>
            <a:noAutofit/>
          </a:bodyPr>
          <a:lstStyle>
            <a:lvl1pPr marL="1887538" indent="-1887538">
              <a:lnSpc>
                <a:spcPct val="100000"/>
              </a:lnSpc>
              <a:buFont typeface="+mj-lt"/>
              <a:buNone/>
              <a:defRPr sz="2200" u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100">
                <a:latin typeface="Arial" pitchFamily="34" charset="0"/>
                <a:cs typeface="Arial" pitchFamily="34" charset="0"/>
              </a:defRPr>
            </a:lvl2pPr>
          </a:lstStyle>
          <a:p>
            <a:pPr eaLnBrk="0" hangingPunct="0"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362" y="1270300"/>
            <a:ext cx="1638535" cy="417396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1855722" y="1316019"/>
            <a:ext cx="1578778" cy="510002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4994050" y="1231135"/>
            <a:ext cx="1578778" cy="5238975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6558818" y="1215614"/>
            <a:ext cx="1578778" cy="525126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8141289" y="2276803"/>
            <a:ext cx="1627459" cy="937678"/>
          </a:xfrm>
          <a:prstGeom prst="rect">
            <a:avLst/>
          </a:prstGeom>
          <a:noFill/>
          <a:ln w="63500">
            <a:solidFill>
              <a:srgbClr val="0D3E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448065" y="3276600"/>
            <a:ext cx="1578778" cy="32004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8165296" y="3247577"/>
            <a:ext cx="1578778" cy="214077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2716" y="6666211"/>
            <a:ext cx="192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en-US" sz="800" b="1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1983181" y="-35625"/>
            <a:ext cx="5403850" cy="522019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400">
                <a:latin typeface="Arial" pitchFamily="34" charset="0"/>
                <a:cs typeface="Arial" pitchFamily="34" charset="0"/>
              </a:defRPr>
            </a:lvl2pPr>
            <a:lvl3pPr>
              <a:buNone/>
              <a:defRPr sz="2400">
                <a:latin typeface="Arial" pitchFamily="34" charset="0"/>
                <a:cs typeface="Arial" pitchFamily="34" charset="0"/>
              </a:defRPr>
            </a:lvl3pPr>
            <a:lvl4pPr>
              <a:buNone/>
              <a:defRPr sz="2400">
                <a:latin typeface="Arial" pitchFamily="34" charset="0"/>
                <a:cs typeface="Arial" pitchFamily="34" charset="0"/>
              </a:defRPr>
            </a:lvl4pPr>
            <a:lvl5pPr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Disaster risk reduction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48065" y="1295400"/>
            <a:ext cx="1578778" cy="105156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926156" y="2796363"/>
            <a:ext cx="10110976" cy="2948400"/>
          </a:xfrm>
        </p:spPr>
        <p:txBody>
          <a:bodyPr/>
          <a:lstStyle/>
          <a:p>
            <a:r>
              <a:rPr lang="en-GB" sz="2200" b="1" dirty="0" smtClean="0"/>
              <a:t>Refer to preparation sessions 3.2 and 5.4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Present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Ask questions</a:t>
            </a:r>
          </a:p>
          <a:p>
            <a:endParaRPr lang="en-GB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263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helter Training Toolkit Template A1.2.5 ver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elter Training Toolkit Template A1.2.5 ver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Shelter Training Toolkit Template A1.2.5 ver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helter Training Toolkit Template A1.2.5 ver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helter Training Toolkit Template A1.2.5 ver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D3E96"/>
          </a:solidFill>
        </a:ln>
      </a:spPr>
      <a:bodyPr rtlCol="0" anchor="ctr"/>
      <a:lstStyle>
        <a:defPPr algn="ctr">
          <a:defRPr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Shelter Training Toolkit Template A1.2.5 ver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D3E96"/>
          </a:solidFill>
        </a:ln>
      </a:spPr>
      <a:bodyPr rtlCol="0" anchor="ctr"/>
      <a:lstStyle>
        <a:defPPr algn="ctr">
          <a:defRPr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Shelter Training Toolkit Template A1.2.5 ver9</Template>
  <TotalTime>13057</TotalTime>
  <Words>666</Words>
  <Application>Microsoft Office PowerPoint</Application>
  <PresentationFormat>A4 Paper (210x297 mm)</PresentationFormat>
  <Paragraphs>132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2_Shelter Training Toolkit Template A1.2.5 ver9</vt:lpstr>
      <vt:lpstr>Shelter Training Toolkit Template A1.2.5 ver9</vt:lpstr>
      <vt:lpstr>1_Shelter Training Toolkit Template A1.2.5 ver9</vt:lpstr>
      <vt:lpstr>3_Shelter Training Toolkit Template A1.2.5 ver9</vt:lpstr>
      <vt:lpstr>4_Shelter Training Toolkit Template A1.2.5 ver9</vt:lpstr>
      <vt:lpstr>5_Shelter Training Toolkit Template A1.2.5 ver9</vt:lpstr>
      <vt:lpstr>Welcome to day 6</vt:lpstr>
      <vt:lpstr>Slide 2</vt:lpstr>
      <vt:lpstr>Slide 3</vt:lpstr>
      <vt:lpstr>Slide 4</vt:lpstr>
      <vt:lpstr>Slide 5</vt:lpstr>
      <vt:lpstr>Coffee break</vt:lpstr>
      <vt:lpstr>Slide 7</vt:lpstr>
      <vt:lpstr>Slide 8</vt:lpstr>
      <vt:lpstr>Slide 9</vt:lpstr>
      <vt:lpstr>Lunch break</vt:lpstr>
      <vt:lpstr>Slide 11</vt:lpstr>
      <vt:lpstr>Slide 12</vt:lpstr>
      <vt:lpstr>Slide 13</vt:lpstr>
      <vt:lpstr>Coffee break</vt:lpstr>
      <vt:lpstr>Slide 15</vt:lpstr>
      <vt:lpstr>Slide 16</vt:lpstr>
      <vt:lpstr>Thank you   Don’t forget to fill in your feedback form </vt:lpstr>
    </vt:vector>
  </TitlesOfParts>
  <Company>Shelter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Ciaran Malik</dc:creator>
  <cp:lastModifiedBy>Phil Barritt</cp:lastModifiedBy>
  <cp:revision>711</cp:revision>
  <dcterms:created xsi:type="dcterms:W3CDTF">2010-04-26T10:45:30Z</dcterms:created>
  <dcterms:modified xsi:type="dcterms:W3CDTF">2011-07-01T16:07:55Z</dcterms:modified>
</cp:coreProperties>
</file>