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47" r:id="rId1"/>
    <p:sldMasterId id="2147484950" r:id="rId2"/>
    <p:sldMasterId id="2147484963" r:id="rId3"/>
    <p:sldMasterId id="2147484972" r:id="rId4"/>
  </p:sldMasterIdLst>
  <p:notesMasterIdLst>
    <p:notesMasterId r:id="rId59"/>
  </p:notesMasterIdLst>
  <p:handoutMasterIdLst>
    <p:handoutMasterId r:id="rId60"/>
  </p:handoutMasterIdLst>
  <p:sldIdLst>
    <p:sldId id="348" r:id="rId5"/>
    <p:sldId id="361" r:id="rId6"/>
    <p:sldId id="375" r:id="rId7"/>
    <p:sldId id="363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62" r:id="rId27"/>
    <p:sldId id="372" r:id="rId28"/>
    <p:sldId id="394" r:id="rId29"/>
    <p:sldId id="351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350" r:id="rId51"/>
    <p:sldId id="417" r:id="rId52"/>
    <p:sldId id="373" r:id="rId53"/>
    <p:sldId id="359" r:id="rId54"/>
    <p:sldId id="415" r:id="rId55"/>
    <p:sldId id="374" r:id="rId56"/>
    <p:sldId id="416" r:id="rId57"/>
    <p:sldId id="367" r:id="rId58"/>
  </p:sldIdLst>
  <p:sldSz cx="9906000" cy="6858000" type="A4"/>
  <p:notesSz cx="9928225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F96"/>
    <a:srgbClr val="0D3E96"/>
    <a:srgbClr val="DE891B"/>
    <a:srgbClr val="F57B17"/>
    <a:srgbClr val="F68D36"/>
    <a:srgbClr val="4B92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2" autoAdjust="0"/>
    <p:restoredTop sz="97139" autoAdjust="0"/>
  </p:normalViewPr>
  <p:slideViewPr>
    <p:cSldViewPr snapToGrid="0">
      <p:cViewPr varScale="1">
        <p:scale>
          <a:sx n="93" d="100"/>
          <a:sy n="93" d="100"/>
        </p:scale>
        <p:origin x="-798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1434" y="-114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72528F-342F-45B4-B10C-D96C4124D27E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91D070-F3F3-463A-A200-BFDEF565BC5F}">
      <dgm:prSet phldrT="[Text]" custT="1"/>
      <dgm:spPr>
        <a:solidFill>
          <a:srgbClr val="0D3E96"/>
        </a:solidFill>
      </dgm:spPr>
      <dgm:t>
        <a:bodyPr/>
        <a:lstStyle/>
        <a:p>
          <a:pPr algn="l"/>
          <a:r>
            <a:rPr lang="en-US" sz="1800" b="1" dirty="0" smtClean="0">
              <a:latin typeface="Arial" pitchFamily="34" charset="0"/>
              <a:cs typeface="Arial" pitchFamily="34" charset="0"/>
            </a:rPr>
            <a:t>Risk assessment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61C19A64-C63A-4612-A25B-778539BAD59F}" type="parTrans" cxnId="{69CA89E3-A2F2-4F8F-A138-5C1C232E111D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14972EF-A6A1-465B-A05F-82CA00567A42}" type="sibTrans" cxnId="{69CA89E3-A2F2-4F8F-A138-5C1C232E111D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24ECDB3-3168-43C7-BE33-07E258825005}">
      <dgm:prSet phldrT="[Text]" custT="1"/>
      <dgm:spPr>
        <a:solidFill>
          <a:srgbClr val="0D3E96"/>
        </a:solidFill>
      </dgm:spPr>
      <dgm:t>
        <a:bodyPr/>
        <a:lstStyle/>
        <a:p>
          <a:pPr algn="l"/>
          <a:r>
            <a:rPr lang="en-US" sz="1800" b="1" dirty="0" smtClean="0">
              <a:latin typeface="Arial" pitchFamily="34" charset="0"/>
              <a:cs typeface="Arial" pitchFamily="34" charset="0"/>
            </a:rPr>
            <a:t>Risk analysis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8DED3514-BCED-4AD5-95B8-F6DEE10A67AE}" type="parTrans" cxnId="{7493DFE2-C894-4300-9159-D8021D56353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5032A32-F71B-40B6-AB7F-FD2EC5CAB31E}" type="sibTrans" cxnId="{7493DFE2-C894-4300-9159-D8021D56353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3FFD06DA-792A-4E0B-9C17-74B380B79247}">
      <dgm:prSet phldrT="[Text]" custT="1"/>
      <dgm:spPr>
        <a:noFill/>
        <a:ln cap="sq">
          <a:noFill/>
          <a:round/>
        </a:ln>
      </dgm:spPr>
      <dgm:t>
        <a:bodyPr/>
        <a:lstStyle/>
        <a:p>
          <a:pPr algn="l"/>
          <a:endParaRPr lang="en-US" sz="1400" b="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l"/>
          <a:r>
            <a: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Risk Identification:</a:t>
          </a:r>
        </a:p>
        <a:p>
          <a:pPr algn="l"/>
          <a:r>
            <a:rPr lang="en-US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Hazard</a:t>
          </a:r>
        </a:p>
        <a:p>
          <a:pPr algn="l"/>
          <a:r>
            <a:rPr lang="en-US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Exposure</a:t>
          </a:r>
        </a:p>
        <a:p>
          <a:pPr algn="l"/>
          <a:r>
            <a:rPr lang="en-US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Vulnerability   </a:t>
          </a:r>
        </a:p>
        <a:p>
          <a:pPr algn="l"/>
          <a:endParaRPr lang="en-US" sz="1600" b="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l"/>
          <a:r>
            <a: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Risk Profiling        </a:t>
          </a:r>
          <a:endParaRPr lang="en-US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ABCC266-5DC8-4009-B475-42A908FBB2CC}" type="parTrans" cxnId="{23479B42-A881-4660-9E42-5F3541AC168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BE44114-F753-4D9A-9401-6FEBB2A6CD5C}" type="sibTrans" cxnId="{23479B42-A881-4660-9E42-5F3541AC168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8D9BD2B-CE55-4F01-A85A-67F3506D0A0D}">
      <dgm:prSet phldrT="[Text]" custT="1"/>
      <dgm:spPr>
        <a:solidFill>
          <a:srgbClr val="0D3E96"/>
        </a:solidFill>
      </dgm:spPr>
      <dgm:t>
        <a:bodyPr/>
        <a:lstStyle/>
        <a:p>
          <a:pPr algn="l"/>
          <a:r>
            <a:rPr lang="en-US" sz="1800" b="1" dirty="0" smtClean="0">
              <a:latin typeface="Arial" pitchFamily="34" charset="0"/>
              <a:cs typeface="Arial" pitchFamily="34" charset="0"/>
            </a:rPr>
            <a:t>Risk evaluation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E4DAEC9A-E166-41C7-AA58-6BCCB932AF9F}" type="parTrans" cxnId="{994D3A47-39D3-46C9-A6D8-36AF2D9729C3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98D4C09-DD95-41E8-A594-16D62FEFB9E2}" type="sibTrans" cxnId="{994D3A47-39D3-46C9-A6D8-36AF2D9729C3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98F5583-6AB1-4776-BAD6-3C5CCD8D5693}">
      <dgm:prSet phldrT="[Text]"/>
      <dgm:spPr>
        <a:noFill/>
        <a:ln>
          <a:noFill/>
        </a:ln>
      </dgm:spPr>
      <dgm:t>
        <a:bodyPr/>
        <a:lstStyle/>
        <a:p>
          <a:pPr algn="l"/>
          <a:r>
            <a: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Establishment of acceptable levels of risk:</a:t>
          </a:r>
          <a:endParaRPr lang="en-US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7AAE712-0D63-46FC-9AA3-2072B624E2A6}" type="sibTrans" cxnId="{CAEFC8C5-7D1E-43C9-8187-A90970D2A296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CAEF92C1-7B6A-46A1-B571-51B1AC0DCCCC}" type="parTrans" cxnId="{CAEFC8C5-7D1E-43C9-8187-A90970D2A296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77DD96B-31F5-489B-A3E9-DAEC39173BDD}">
      <dgm:prSet/>
      <dgm:spPr>
        <a:noFill/>
        <a:ln>
          <a:noFill/>
        </a:ln>
      </dgm:spPr>
      <dgm:t>
        <a:bodyPr/>
        <a:lstStyle/>
        <a:p>
          <a:pPr algn="l"/>
          <a:r>
            <a:rPr lang="en-US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Elaboration of risk scenarios and measures</a:t>
          </a:r>
          <a:endParaRPr lang="en-US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1D7C9EF-55AB-4D18-9FB8-034E53620F9B}" type="parTrans" cxnId="{5DC592B5-A79C-4BB8-AC04-C41DE33B094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B4B03CB-4C78-4E47-9C1E-6910AF21A4CB}" type="sibTrans" cxnId="{5DC592B5-A79C-4BB8-AC04-C41DE33B094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C1D2B15E-C125-40EF-9B42-B1E4FAC3D287}">
      <dgm:prSet/>
      <dgm:spPr>
        <a:noFill/>
        <a:ln>
          <a:noFill/>
        </a:ln>
      </dgm:spPr>
      <dgm:t>
        <a:bodyPr/>
        <a:lstStyle/>
        <a:p>
          <a:pPr algn="l"/>
          <a:r>
            <a:rPr lang="en-US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Social &amp; economic cost/effective analysis</a:t>
          </a:r>
          <a:endParaRPr lang="en-US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6D1F544-271C-4D7D-A797-432A61B603F6}" type="parTrans" cxnId="{BA527C17-ED0B-446F-A61D-6959DB50041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9CE4CDC-B4A4-4760-90CF-155032E5CC08}" type="sibTrans" cxnId="{BA527C17-ED0B-446F-A61D-6959DB50041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C49CBEE7-E8EA-43E8-8648-E342D7FAAA1D}">
      <dgm:prSet/>
      <dgm:spPr>
        <a:noFill/>
        <a:ln>
          <a:noFill/>
        </a:ln>
      </dgm:spPr>
      <dgm:t>
        <a:bodyPr/>
        <a:lstStyle/>
        <a:p>
          <a:pPr algn="l"/>
          <a:r>
            <a:rPr lang="en-US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Establishment of priorities</a:t>
          </a:r>
          <a:endParaRPr lang="en-US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EA5ECF1-5F2C-4DD6-B387-6BCBC5B5D392}" type="parTrans" cxnId="{536C84CA-C1D0-4803-9B94-6267CA679BD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48F6E11-ECB0-4B14-B164-8E06D2B5A6F0}" type="sibTrans" cxnId="{536C84CA-C1D0-4803-9B94-6267CA679BD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BA8BA96-F890-4DBE-A7E0-20D5C820977A}" type="pres">
      <dgm:prSet presAssocID="{F372528F-342F-45B4-B10C-D96C4124D27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E207A2B-D51B-4545-B5BA-655A1279B311}" type="pres">
      <dgm:prSet presAssocID="{0D91D070-F3F3-463A-A200-BFDEF565BC5F}" presName="vertOne" presStyleCnt="0"/>
      <dgm:spPr/>
    </dgm:pt>
    <dgm:pt modelId="{D30A1DB4-16EC-4D91-8946-ACA0EACD01DF}" type="pres">
      <dgm:prSet presAssocID="{0D91D070-F3F3-463A-A200-BFDEF565BC5F}" presName="txOne" presStyleLbl="node0" presStyleIdx="0" presStyleCnt="1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A9C85B6E-5C9D-42F8-8A54-55687585EBA0}" type="pres">
      <dgm:prSet presAssocID="{0D91D070-F3F3-463A-A200-BFDEF565BC5F}" presName="parTransOne" presStyleCnt="0"/>
      <dgm:spPr/>
    </dgm:pt>
    <dgm:pt modelId="{A55EB0AC-EC04-4EDB-8E31-6B171E0AA99C}" type="pres">
      <dgm:prSet presAssocID="{0D91D070-F3F3-463A-A200-BFDEF565BC5F}" presName="horzOne" presStyleCnt="0"/>
      <dgm:spPr/>
    </dgm:pt>
    <dgm:pt modelId="{6EBCF11B-481D-4A17-B69D-B49AC8926C11}" type="pres">
      <dgm:prSet presAssocID="{124ECDB3-3168-43C7-BE33-07E258825005}" presName="vertTwo" presStyleCnt="0"/>
      <dgm:spPr/>
    </dgm:pt>
    <dgm:pt modelId="{390DD29F-D283-4441-8441-893313FAEAAE}" type="pres">
      <dgm:prSet presAssocID="{124ECDB3-3168-43C7-BE33-07E258825005}" presName="txTwo" presStyleLbl="node2" presStyleIdx="0" presStyleCnt="2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D2802232-4041-4A1E-B888-05674A53698E}" type="pres">
      <dgm:prSet presAssocID="{124ECDB3-3168-43C7-BE33-07E258825005}" presName="parTransTwo" presStyleCnt="0"/>
      <dgm:spPr/>
    </dgm:pt>
    <dgm:pt modelId="{5D7B0464-90AA-4831-BD0A-74FAFCD9D715}" type="pres">
      <dgm:prSet presAssocID="{124ECDB3-3168-43C7-BE33-07E258825005}" presName="horzTwo" presStyleCnt="0"/>
      <dgm:spPr/>
    </dgm:pt>
    <dgm:pt modelId="{20FB597D-FE4C-42BE-A9BC-873E5870185E}" type="pres">
      <dgm:prSet presAssocID="{3FFD06DA-792A-4E0B-9C17-74B380B79247}" presName="vertThree" presStyleCnt="0"/>
      <dgm:spPr/>
    </dgm:pt>
    <dgm:pt modelId="{D60C52FA-8191-4A77-A34E-AD3948FF22E7}" type="pres">
      <dgm:prSet presAssocID="{3FFD06DA-792A-4E0B-9C17-74B380B79247}" presName="txThree" presStyleLbl="node3" presStyleIdx="0" presStyleCnt="2" custScaleX="98943" custLinFactNeighborX="-393" custLinFactNeighborY="77352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8B46BF91-2D4F-4B33-9819-14B92B8F5E02}" type="pres">
      <dgm:prSet presAssocID="{3FFD06DA-792A-4E0B-9C17-74B380B79247}" presName="horzThree" presStyleCnt="0"/>
      <dgm:spPr/>
    </dgm:pt>
    <dgm:pt modelId="{83BFB6AC-7833-42B5-8F56-79ECD9527DD6}" type="pres">
      <dgm:prSet presAssocID="{D5032A32-F71B-40B6-AB7F-FD2EC5CAB31E}" presName="sibSpaceTwo" presStyleCnt="0"/>
      <dgm:spPr/>
    </dgm:pt>
    <dgm:pt modelId="{B3A30BC4-39DF-4F37-98CE-A69EA75A226C}" type="pres">
      <dgm:prSet presAssocID="{78D9BD2B-CE55-4F01-A85A-67F3506D0A0D}" presName="vertTwo" presStyleCnt="0"/>
      <dgm:spPr/>
    </dgm:pt>
    <dgm:pt modelId="{F8888D23-09E8-41E9-A818-C1F906E24883}" type="pres">
      <dgm:prSet presAssocID="{78D9BD2B-CE55-4F01-A85A-67F3506D0A0D}" presName="txTwo" presStyleLbl="node2" presStyleIdx="1" presStyleCnt="2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A5BB9F77-337C-4BCB-ADD3-AAEF1DF4A5F1}" type="pres">
      <dgm:prSet presAssocID="{78D9BD2B-CE55-4F01-A85A-67F3506D0A0D}" presName="parTransTwo" presStyleCnt="0"/>
      <dgm:spPr/>
    </dgm:pt>
    <dgm:pt modelId="{8B37C633-2375-4021-815E-DC63BC3712A3}" type="pres">
      <dgm:prSet presAssocID="{78D9BD2B-CE55-4F01-A85A-67F3506D0A0D}" presName="horzTwo" presStyleCnt="0"/>
      <dgm:spPr/>
    </dgm:pt>
    <dgm:pt modelId="{5325F76E-8ED1-4F13-A5F3-B980D9A6CEDE}" type="pres">
      <dgm:prSet presAssocID="{F98F5583-6AB1-4776-BAD6-3C5CCD8D5693}" presName="vertThree" presStyleCnt="0"/>
      <dgm:spPr/>
    </dgm:pt>
    <dgm:pt modelId="{FFF19B13-6280-472C-BE9A-2D04776E573E}" type="pres">
      <dgm:prSet presAssocID="{F98F5583-6AB1-4776-BAD6-3C5CCD8D5693}" presName="txThree" presStyleLbl="node3" presStyleIdx="1" presStyleCnt="2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65323418-4B7C-4757-9914-1A7FEBDCADD2}" type="pres">
      <dgm:prSet presAssocID="{F98F5583-6AB1-4776-BAD6-3C5CCD8D5693}" presName="parTransThree" presStyleCnt="0"/>
      <dgm:spPr/>
    </dgm:pt>
    <dgm:pt modelId="{63047A31-10BE-4691-8302-9FF30DB1BDFA}" type="pres">
      <dgm:prSet presAssocID="{F98F5583-6AB1-4776-BAD6-3C5CCD8D5693}" presName="horzThree" presStyleCnt="0"/>
      <dgm:spPr/>
    </dgm:pt>
    <dgm:pt modelId="{E84B4A4A-E2E2-4A79-B759-CAD8A8EEB161}" type="pres">
      <dgm:prSet presAssocID="{277DD96B-31F5-489B-A3E9-DAEC39173BDD}" presName="vertFour" presStyleCnt="0">
        <dgm:presLayoutVars>
          <dgm:chPref val="3"/>
        </dgm:presLayoutVars>
      </dgm:prSet>
      <dgm:spPr/>
    </dgm:pt>
    <dgm:pt modelId="{6C78FB7C-D161-4F13-BA05-32C87131188E}" type="pres">
      <dgm:prSet presAssocID="{277DD96B-31F5-489B-A3E9-DAEC39173BDD}" presName="txFour" presStyleLbl="node4" presStyleIdx="0" presStyleCnt="3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863D41C6-44CE-4D08-AAE2-BD15986644F7}" type="pres">
      <dgm:prSet presAssocID="{277DD96B-31F5-489B-A3E9-DAEC39173BDD}" presName="parTransFour" presStyleCnt="0"/>
      <dgm:spPr/>
    </dgm:pt>
    <dgm:pt modelId="{59EECB2C-C4C3-44A0-BC12-9F5664D120F0}" type="pres">
      <dgm:prSet presAssocID="{277DD96B-31F5-489B-A3E9-DAEC39173BDD}" presName="horzFour" presStyleCnt="0"/>
      <dgm:spPr/>
    </dgm:pt>
    <dgm:pt modelId="{731DE814-4D69-4DA7-BFAB-A492540C5EB6}" type="pres">
      <dgm:prSet presAssocID="{C1D2B15E-C125-40EF-9B42-B1E4FAC3D287}" presName="vertFour" presStyleCnt="0">
        <dgm:presLayoutVars>
          <dgm:chPref val="3"/>
        </dgm:presLayoutVars>
      </dgm:prSet>
      <dgm:spPr/>
    </dgm:pt>
    <dgm:pt modelId="{65E2C592-C799-416A-B879-B381A5E8A4B8}" type="pres">
      <dgm:prSet presAssocID="{C1D2B15E-C125-40EF-9B42-B1E4FAC3D287}" presName="txFour" presStyleLbl="node4" presStyleIdx="1" presStyleCnt="3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01CCFCCE-07EE-4F04-89A4-647273EDAC9C}" type="pres">
      <dgm:prSet presAssocID="{C1D2B15E-C125-40EF-9B42-B1E4FAC3D287}" presName="parTransFour" presStyleCnt="0"/>
      <dgm:spPr/>
    </dgm:pt>
    <dgm:pt modelId="{F73BDFF2-1588-4609-9CFA-A5C523FF1FA3}" type="pres">
      <dgm:prSet presAssocID="{C1D2B15E-C125-40EF-9B42-B1E4FAC3D287}" presName="horzFour" presStyleCnt="0"/>
      <dgm:spPr/>
    </dgm:pt>
    <dgm:pt modelId="{F37C7CF3-B9B7-409B-A71C-B8C0D4B0F3A0}" type="pres">
      <dgm:prSet presAssocID="{C49CBEE7-E8EA-43E8-8648-E342D7FAAA1D}" presName="vertFour" presStyleCnt="0">
        <dgm:presLayoutVars>
          <dgm:chPref val="3"/>
        </dgm:presLayoutVars>
      </dgm:prSet>
      <dgm:spPr/>
    </dgm:pt>
    <dgm:pt modelId="{7EA3A3D1-2E5A-49F6-8932-6375213891DD}" type="pres">
      <dgm:prSet presAssocID="{C49CBEE7-E8EA-43E8-8648-E342D7FAAA1D}" presName="txFour" presStyleLbl="node4" presStyleIdx="2" presStyleCnt="3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en-US"/>
        </a:p>
      </dgm:t>
    </dgm:pt>
    <dgm:pt modelId="{793C52F9-A610-4671-BF71-C20D3816288B}" type="pres">
      <dgm:prSet presAssocID="{C49CBEE7-E8EA-43E8-8648-E342D7FAAA1D}" presName="horzFour" presStyleCnt="0"/>
      <dgm:spPr/>
    </dgm:pt>
  </dgm:ptLst>
  <dgm:cxnLst>
    <dgm:cxn modelId="{2C7D82C9-277B-4F12-AAF3-CE707ED5B662}" type="presOf" srcId="{0D91D070-F3F3-463A-A200-BFDEF565BC5F}" destId="{D30A1DB4-16EC-4D91-8946-ACA0EACD01DF}" srcOrd="0" destOrd="0" presId="urn:microsoft.com/office/officeart/2005/8/layout/hierarchy4"/>
    <dgm:cxn modelId="{69CA89E3-A2F2-4F8F-A138-5C1C232E111D}" srcId="{F372528F-342F-45B4-B10C-D96C4124D27E}" destId="{0D91D070-F3F3-463A-A200-BFDEF565BC5F}" srcOrd="0" destOrd="0" parTransId="{61C19A64-C63A-4612-A25B-778539BAD59F}" sibTransId="{814972EF-A6A1-465B-A05F-82CA00567A42}"/>
    <dgm:cxn modelId="{CAEFC8C5-7D1E-43C9-8187-A90970D2A296}" srcId="{78D9BD2B-CE55-4F01-A85A-67F3506D0A0D}" destId="{F98F5583-6AB1-4776-BAD6-3C5CCD8D5693}" srcOrd="0" destOrd="0" parTransId="{CAEF92C1-7B6A-46A1-B571-51B1AC0DCCCC}" sibTransId="{17AAE712-0D63-46FC-9AA3-2072B624E2A6}"/>
    <dgm:cxn modelId="{5DC592B5-A79C-4BB8-AC04-C41DE33B094C}" srcId="{F98F5583-6AB1-4776-BAD6-3C5CCD8D5693}" destId="{277DD96B-31F5-489B-A3E9-DAEC39173BDD}" srcOrd="0" destOrd="0" parTransId="{71D7C9EF-55AB-4D18-9FB8-034E53620F9B}" sibTransId="{DB4B03CB-4C78-4E47-9C1E-6910AF21A4CB}"/>
    <dgm:cxn modelId="{E7CE2D59-F52B-4514-B16A-D185CD7AA5D9}" type="presOf" srcId="{C49CBEE7-E8EA-43E8-8648-E342D7FAAA1D}" destId="{7EA3A3D1-2E5A-49F6-8932-6375213891DD}" srcOrd="0" destOrd="0" presId="urn:microsoft.com/office/officeart/2005/8/layout/hierarchy4"/>
    <dgm:cxn modelId="{5AB74962-C79D-4222-B52C-580891274E79}" type="presOf" srcId="{F98F5583-6AB1-4776-BAD6-3C5CCD8D5693}" destId="{FFF19B13-6280-472C-BE9A-2D04776E573E}" srcOrd="0" destOrd="0" presId="urn:microsoft.com/office/officeart/2005/8/layout/hierarchy4"/>
    <dgm:cxn modelId="{543E815F-A695-42DD-803D-8358715AAC93}" type="presOf" srcId="{277DD96B-31F5-489B-A3E9-DAEC39173BDD}" destId="{6C78FB7C-D161-4F13-BA05-32C87131188E}" srcOrd="0" destOrd="0" presId="urn:microsoft.com/office/officeart/2005/8/layout/hierarchy4"/>
    <dgm:cxn modelId="{536C84CA-C1D0-4803-9B94-6267CA679BD2}" srcId="{C1D2B15E-C125-40EF-9B42-B1E4FAC3D287}" destId="{C49CBEE7-E8EA-43E8-8648-E342D7FAAA1D}" srcOrd="0" destOrd="0" parTransId="{DEA5ECF1-5F2C-4DD6-B387-6BCBC5B5D392}" sibTransId="{048F6E11-ECB0-4B14-B164-8E06D2B5A6F0}"/>
    <dgm:cxn modelId="{994D3A47-39D3-46C9-A6D8-36AF2D9729C3}" srcId="{0D91D070-F3F3-463A-A200-BFDEF565BC5F}" destId="{78D9BD2B-CE55-4F01-A85A-67F3506D0A0D}" srcOrd="1" destOrd="0" parTransId="{E4DAEC9A-E166-41C7-AA58-6BCCB932AF9F}" sibTransId="{898D4C09-DD95-41E8-A594-16D62FEFB9E2}"/>
    <dgm:cxn modelId="{BA527C17-ED0B-446F-A61D-6959DB50041F}" srcId="{277DD96B-31F5-489B-A3E9-DAEC39173BDD}" destId="{C1D2B15E-C125-40EF-9B42-B1E4FAC3D287}" srcOrd="0" destOrd="0" parTransId="{D6D1F544-271C-4D7D-A797-432A61B603F6}" sibTransId="{79CE4CDC-B4A4-4760-90CF-155032E5CC08}"/>
    <dgm:cxn modelId="{866237BB-C2E6-42E6-A39E-30104FAAD843}" type="presOf" srcId="{78D9BD2B-CE55-4F01-A85A-67F3506D0A0D}" destId="{F8888D23-09E8-41E9-A818-C1F906E24883}" srcOrd="0" destOrd="0" presId="urn:microsoft.com/office/officeart/2005/8/layout/hierarchy4"/>
    <dgm:cxn modelId="{8B19FDB2-DE5C-4226-9983-8E514DBE58B9}" type="presOf" srcId="{124ECDB3-3168-43C7-BE33-07E258825005}" destId="{390DD29F-D283-4441-8441-893313FAEAAE}" srcOrd="0" destOrd="0" presId="urn:microsoft.com/office/officeart/2005/8/layout/hierarchy4"/>
    <dgm:cxn modelId="{23479B42-A881-4660-9E42-5F3541AC1680}" srcId="{124ECDB3-3168-43C7-BE33-07E258825005}" destId="{3FFD06DA-792A-4E0B-9C17-74B380B79247}" srcOrd="0" destOrd="0" parTransId="{9ABCC266-5DC8-4009-B475-42A908FBB2CC}" sibTransId="{DBE44114-F753-4D9A-9401-6FEBB2A6CD5C}"/>
    <dgm:cxn modelId="{15E63FDA-EC21-434B-A58D-BBAFDFC39266}" type="presOf" srcId="{C1D2B15E-C125-40EF-9B42-B1E4FAC3D287}" destId="{65E2C592-C799-416A-B879-B381A5E8A4B8}" srcOrd="0" destOrd="0" presId="urn:microsoft.com/office/officeart/2005/8/layout/hierarchy4"/>
    <dgm:cxn modelId="{7493DFE2-C894-4300-9159-D8021D563532}" srcId="{0D91D070-F3F3-463A-A200-BFDEF565BC5F}" destId="{124ECDB3-3168-43C7-BE33-07E258825005}" srcOrd="0" destOrd="0" parTransId="{8DED3514-BCED-4AD5-95B8-F6DEE10A67AE}" sibTransId="{D5032A32-F71B-40B6-AB7F-FD2EC5CAB31E}"/>
    <dgm:cxn modelId="{FFCEFD4E-B76A-47BC-8D89-00CFE0FE3058}" type="presOf" srcId="{3FFD06DA-792A-4E0B-9C17-74B380B79247}" destId="{D60C52FA-8191-4A77-A34E-AD3948FF22E7}" srcOrd="0" destOrd="0" presId="urn:microsoft.com/office/officeart/2005/8/layout/hierarchy4"/>
    <dgm:cxn modelId="{3875C17D-9ED5-4A3B-B515-24DCF38B113B}" type="presOf" srcId="{F372528F-342F-45B4-B10C-D96C4124D27E}" destId="{6BA8BA96-F890-4DBE-A7E0-20D5C820977A}" srcOrd="0" destOrd="0" presId="urn:microsoft.com/office/officeart/2005/8/layout/hierarchy4"/>
    <dgm:cxn modelId="{470F4A2D-60E4-4EE5-90D4-B8092836D98B}" type="presParOf" srcId="{6BA8BA96-F890-4DBE-A7E0-20D5C820977A}" destId="{0E207A2B-D51B-4545-B5BA-655A1279B311}" srcOrd="0" destOrd="0" presId="urn:microsoft.com/office/officeart/2005/8/layout/hierarchy4"/>
    <dgm:cxn modelId="{8AC7B6F9-73BE-46CC-9786-A4B0E1281973}" type="presParOf" srcId="{0E207A2B-D51B-4545-B5BA-655A1279B311}" destId="{D30A1DB4-16EC-4D91-8946-ACA0EACD01DF}" srcOrd="0" destOrd="0" presId="urn:microsoft.com/office/officeart/2005/8/layout/hierarchy4"/>
    <dgm:cxn modelId="{EB0772DD-6583-4B25-AD76-80C5E952A0CC}" type="presParOf" srcId="{0E207A2B-D51B-4545-B5BA-655A1279B311}" destId="{A9C85B6E-5C9D-42F8-8A54-55687585EBA0}" srcOrd="1" destOrd="0" presId="urn:microsoft.com/office/officeart/2005/8/layout/hierarchy4"/>
    <dgm:cxn modelId="{F3DEDF7C-E226-41B3-A077-E46AAFC0D0FC}" type="presParOf" srcId="{0E207A2B-D51B-4545-B5BA-655A1279B311}" destId="{A55EB0AC-EC04-4EDB-8E31-6B171E0AA99C}" srcOrd="2" destOrd="0" presId="urn:microsoft.com/office/officeart/2005/8/layout/hierarchy4"/>
    <dgm:cxn modelId="{26BE878E-62AF-48F9-8400-B32960B41B70}" type="presParOf" srcId="{A55EB0AC-EC04-4EDB-8E31-6B171E0AA99C}" destId="{6EBCF11B-481D-4A17-B69D-B49AC8926C11}" srcOrd="0" destOrd="0" presId="urn:microsoft.com/office/officeart/2005/8/layout/hierarchy4"/>
    <dgm:cxn modelId="{7A1B8947-EFDE-4B52-81D3-E8D4901A02D6}" type="presParOf" srcId="{6EBCF11B-481D-4A17-B69D-B49AC8926C11}" destId="{390DD29F-D283-4441-8441-893313FAEAAE}" srcOrd="0" destOrd="0" presId="urn:microsoft.com/office/officeart/2005/8/layout/hierarchy4"/>
    <dgm:cxn modelId="{E11FB7B8-B433-453D-AEAA-85ABA288FB5E}" type="presParOf" srcId="{6EBCF11B-481D-4A17-B69D-B49AC8926C11}" destId="{D2802232-4041-4A1E-B888-05674A53698E}" srcOrd="1" destOrd="0" presId="urn:microsoft.com/office/officeart/2005/8/layout/hierarchy4"/>
    <dgm:cxn modelId="{99FDB044-5E27-4953-AC70-AA532DAA6B86}" type="presParOf" srcId="{6EBCF11B-481D-4A17-B69D-B49AC8926C11}" destId="{5D7B0464-90AA-4831-BD0A-74FAFCD9D715}" srcOrd="2" destOrd="0" presId="urn:microsoft.com/office/officeart/2005/8/layout/hierarchy4"/>
    <dgm:cxn modelId="{44EFDCD4-719E-4360-9368-6287A4DA5DB9}" type="presParOf" srcId="{5D7B0464-90AA-4831-BD0A-74FAFCD9D715}" destId="{20FB597D-FE4C-42BE-A9BC-873E5870185E}" srcOrd="0" destOrd="0" presId="urn:microsoft.com/office/officeart/2005/8/layout/hierarchy4"/>
    <dgm:cxn modelId="{46955C30-BC61-4728-8F00-F754E22C38C2}" type="presParOf" srcId="{20FB597D-FE4C-42BE-A9BC-873E5870185E}" destId="{D60C52FA-8191-4A77-A34E-AD3948FF22E7}" srcOrd="0" destOrd="0" presId="urn:microsoft.com/office/officeart/2005/8/layout/hierarchy4"/>
    <dgm:cxn modelId="{82437885-09BD-4748-A332-6E8CE43C0403}" type="presParOf" srcId="{20FB597D-FE4C-42BE-A9BC-873E5870185E}" destId="{8B46BF91-2D4F-4B33-9819-14B92B8F5E02}" srcOrd="1" destOrd="0" presId="urn:microsoft.com/office/officeart/2005/8/layout/hierarchy4"/>
    <dgm:cxn modelId="{7A813A2D-F935-4466-BFD3-39D8EE63A0C0}" type="presParOf" srcId="{A55EB0AC-EC04-4EDB-8E31-6B171E0AA99C}" destId="{83BFB6AC-7833-42B5-8F56-79ECD9527DD6}" srcOrd="1" destOrd="0" presId="urn:microsoft.com/office/officeart/2005/8/layout/hierarchy4"/>
    <dgm:cxn modelId="{CF74A727-73F9-4EC3-B679-76BF616A37FD}" type="presParOf" srcId="{A55EB0AC-EC04-4EDB-8E31-6B171E0AA99C}" destId="{B3A30BC4-39DF-4F37-98CE-A69EA75A226C}" srcOrd="2" destOrd="0" presId="urn:microsoft.com/office/officeart/2005/8/layout/hierarchy4"/>
    <dgm:cxn modelId="{2E85760F-AD51-4741-9AE3-28144451D66B}" type="presParOf" srcId="{B3A30BC4-39DF-4F37-98CE-A69EA75A226C}" destId="{F8888D23-09E8-41E9-A818-C1F906E24883}" srcOrd="0" destOrd="0" presId="urn:microsoft.com/office/officeart/2005/8/layout/hierarchy4"/>
    <dgm:cxn modelId="{77371113-46E7-4D9C-A43E-46708A2C2F3F}" type="presParOf" srcId="{B3A30BC4-39DF-4F37-98CE-A69EA75A226C}" destId="{A5BB9F77-337C-4BCB-ADD3-AAEF1DF4A5F1}" srcOrd="1" destOrd="0" presId="urn:microsoft.com/office/officeart/2005/8/layout/hierarchy4"/>
    <dgm:cxn modelId="{DC53611A-0524-4599-AD40-946E3BF41CFF}" type="presParOf" srcId="{B3A30BC4-39DF-4F37-98CE-A69EA75A226C}" destId="{8B37C633-2375-4021-815E-DC63BC3712A3}" srcOrd="2" destOrd="0" presId="urn:microsoft.com/office/officeart/2005/8/layout/hierarchy4"/>
    <dgm:cxn modelId="{C9093F5A-B831-4E8F-B664-10661AF58FCC}" type="presParOf" srcId="{8B37C633-2375-4021-815E-DC63BC3712A3}" destId="{5325F76E-8ED1-4F13-A5F3-B980D9A6CEDE}" srcOrd="0" destOrd="0" presId="urn:microsoft.com/office/officeart/2005/8/layout/hierarchy4"/>
    <dgm:cxn modelId="{5482083F-BA72-4A93-9CB7-79C8D137085D}" type="presParOf" srcId="{5325F76E-8ED1-4F13-A5F3-B980D9A6CEDE}" destId="{FFF19B13-6280-472C-BE9A-2D04776E573E}" srcOrd="0" destOrd="0" presId="urn:microsoft.com/office/officeart/2005/8/layout/hierarchy4"/>
    <dgm:cxn modelId="{C64C2AB3-7E64-4B78-A8BD-13257BF4A06B}" type="presParOf" srcId="{5325F76E-8ED1-4F13-A5F3-B980D9A6CEDE}" destId="{65323418-4B7C-4757-9914-1A7FEBDCADD2}" srcOrd="1" destOrd="0" presId="urn:microsoft.com/office/officeart/2005/8/layout/hierarchy4"/>
    <dgm:cxn modelId="{31017FED-04A9-4405-BD82-CCCB7A408805}" type="presParOf" srcId="{5325F76E-8ED1-4F13-A5F3-B980D9A6CEDE}" destId="{63047A31-10BE-4691-8302-9FF30DB1BDFA}" srcOrd="2" destOrd="0" presId="urn:microsoft.com/office/officeart/2005/8/layout/hierarchy4"/>
    <dgm:cxn modelId="{A09C7253-59FF-4DD5-85F4-3315D8B58A3E}" type="presParOf" srcId="{63047A31-10BE-4691-8302-9FF30DB1BDFA}" destId="{E84B4A4A-E2E2-4A79-B759-CAD8A8EEB161}" srcOrd="0" destOrd="0" presId="urn:microsoft.com/office/officeart/2005/8/layout/hierarchy4"/>
    <dgm:cxn modelId="{AF87C15F-E894-43AF-9C3E-D39018D4F26E}" type="presParOf" srcId="{E84B4A4A-E2E2-4A79-B759-CAD8A8EEB161}" destId="{6C78FB7C-D161-4F13-BA05-32C87131188E}" srcOrd="0" destOrd="0" presId="urn:microsoft.com/office/officeart/2005/8/layout/hierarchy4"/>
    <dgm:cxn modelId="{D6C2DF9D-C503-402F-9269-DF5F025DB4E8}" type="presParOf" srcId="{E84B4A4A-E2E2-4A79-B759-CAD8A8EEB161}" destId="{863D41C6-44CE-4D08-AAE2-BD15986644F7}" srcOrd="1" destOrd="0" presId="urn:microsoft.com/office/officeart/2005/8/layout/hierarchy4"/>
    <dgm:cxn modelId="{8FF04508-D9E6-44CD-9C96-220AED4ED856}" type="presParOf" srcId="{E84B4A4A-E2E2-4A79-B759-CAD8A8EEB161}" destId="{59EECB2C-C4C3-44A0-BC12-9F5664D120F0}" srcOrd="2" destOrd="0" presId="urn:microsoft.com/office/officeart/2005/8/layout/hierarchy4"/>
    <dgm:cxn modelId="{3724DA05-C94E-4DFF-97A1-43D4521F26EA}" type="presParOf" srcId="{59EECB2C-C4C3-44A0-BC12-9F5664D120F0}" destId="{731DE814-4D69-4DA7-BFAB-A492540C5EB6}" srcOrd="0" destOrd="0" presId="urn:microsoft.com/office/officeart/2005/8/layout/hierarchy4"/>
    <dgm:cxn modelId="{68B7D4F5-066F-4DB0-9D75-AF6C1DE88AF0}" type="presParOf" srcId="{731DE814-4D69-4DA7-BFAB-A492540C5EB6}" destId="{65E2C592-C799-416A-B879-B381A5E8A4B8}" srcOrd="0" destOrd="0" presId="urn:microsoft.com/office/officeart/2005/8/layout/hierarchy4"/>
    <dgm:cxn modelId="{7B7D0D18-37AF-448E-99A3-8F32863AA99B}" type="presParOf" srcId="{731DE814-4D69-4DA7-BFAB-A492540C5EB6}" destId="{01CCFCCE-07EE-4F04-89A4-647273EDAC9C}" srcOrd="1" destOrd="0" presId="urn:microsoft.com/office/officeart/2005/8/layout/hierarchy4"/>
    <dgm:cxn modelId="{8AE67E85-76C0-40CC-AD14-FF8F19597D36}" type="presParOf" srcId="{731DE814-4D69-4DA7-BFAB-A492540C5EB6}" destId="{F73BDFF2-1588-4609-9CFA-A5C523FF1FA3}" srcOrd="2" destOrd="0" presId="urn:microsoft.com/office/officeart/2005/8/layout/hierarchy4"/>
    <dgm:cxn modelId="{AE5BECE0-8C81-4794-8F01-E4F4BDED9D7C}" type="presParOf" srcId="{F73BDFF2-1588-4609-9CFA-A5C523FF1FA3}" destId="{F37C7CF3-B9B7-409B-A71C-B8C0D4B0F3A0}" srcOrd="0" destOrd="0" presId="urn:microsoft.com/office/officeart/2005/8/layout/hierarchy4"/>
    <dgm:cxn modelId="{9E0229BF-873A-4B6B-BEBF-588F8858B70F}" type="presParOf" srcId="{F37C7CF3-B9B7-409B-A71C-B8C0D4B0F3A0}" destId="{7EA3A3D1-2E5A-49F6-8932-6375213891DD}" srcOrd="0" destOrd="0" presId="urn:microsoft.com/office/officeart/2005/8/layout/hierarchy4"/>
    <dgm:cxn modelId="{55C2936C-B300-4778-9D49-427713F75529}" type="presParOf" srcId="{F37C7CF3-B9B7-409B-A71C-B8C0D4B0F3A0}" destId="{793C52F9-A610-4671-BF71-C20D3816288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0A1DB4-16EC-4D91-8946-ACA0EACD01DF}">
      <dsp:nvSpPr>
        <dsp:cNvPr id="0" name=""/>
        <dsp:cNvSpPr/>
      </dsp:nvSpPr>
      <dsp:spPr>
        <a:xfrm>
          <a:off x="2327" y="1652"/>
          <a:ext cx="6300838" cy="547979"/>
        </a:xfrm>
        <a:prstGeom prst="flowChartProcess">
          <a:avLst/>
        </a:prstGeom>
        <a:solidFill>
          <a:srgbClr val="0D3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Risk assessment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2327" y="1652"/>
        <a:ext cx="6300838" cy="547979"/>
      </dsp:txXfrm>
    </dsp:sp>
    <dsp:sp modelId="{390DD29F-D283-4441-8441-893313FAEAAE}">
      <dsp:nvSpPr>
        <dsp:cNvPr id="0" name=""/>
        <dsp:cNvSpPr/>
      </dsp:nvSpPr>
      <dsp:spPr>
        <a:xfrm>
          <a:off x="8477" y="603942"/>
          <a:ext cx="3017532" cy="547979"/>
        </a:xfrm>
        <a:prstGeom prst="flowChartProcess">
          <a:avLst/>
        </a:prstGeom>
        <a:solidFill>
          <a:srgbClr val="0D3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Risk analysis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8477" y="603942"/>
        <a:ext cx="3017532" cy="547979"/>
      </dsp:txXfrm>
    </dsp:sp>
    <dsp:sp modelId="{D60C52FA-8191-4A77-A34E-AD3948FF22E7}">
      <dsp:nvSpPr>
        <dsp:cNvPr id="0" name=""/>
        <dsp:cNvSpPr/>
      </dsp:nvSpPr>
      <dsp:spPr>
        <a:xfrm>
          <a:off x="12566" y="1630106"/>
          <a:ext cx="2985637" cy="547979"/>
        </a:xfrm>
        <a:prstGeom prst="flowChartProcess">
          <a:avLst/>
        </a:prstGeom>
        <a:noFill/>
        <a:ln w="25400" cap="sq" cmpd="sng" algn="ctr">
          <a:noFill/>
          <a:prstDash val="solid"/>
          <a:round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Risk Identification: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Hazard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Exposure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Vulnerability 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Risk Profiling        </a:t>
          </a:r>
          <a:endParaRPr lang="en-US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566" y="1630106"/>
        <a:ext cx="2985637" cy="547979"/>
      </dsp:txXfrm>
    </dsp:sp>
    <dsp:sp modelId="{F8888D23-09E8-41E9-A818-C1F906E24883}">
      <dsp:nvSpPr>
        <dsp:cNvPr id="0" name=""/>
        <dsp:cNvSpPr/>
      </dsp:nvSpPr>
      <dsp:spPr>
        <a:xfrm>
          <a:off x="3279483" y="603942"/>
          <a:ext cx="3017532" cy="547979"/>
        </a:xfrm>
        <a:prstGeom prst="flowChartProcess">
          <a:avLst/>
        </a:prstGeom>
        <a:solidFill>
          <a:srgbClr val="0D3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Risk evaluation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3279483" y="603942"/>
        <a:ext cx="3017532" cy="547979"/>
      </dsp:txXfrm>
    </dsp:sp>
    <dsp:sp modelId="{FFF19B13-6280-472C-BE9A-2D04776E573E}">
      <dsp:nvSpPr>
        <dsp:cNvPr id="0" name=""/>
        <dsp:cNvSpPr/>
      </dsp:nvSpPr>
      <dsp:spPr>
        <a:xfrm>
          <a:off x="3279483" y="1206233"/>
          <a:ext cx="3017532" cy="547979"/>
        </a:xfrm>
        <a:prstGeom prst="flowChartProcess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Establishment of acceptable levels of risk:</a:t>
          </a:r>
          <a:endParaRPr lang="en-US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79483" y="1206233"/>
        <a:ext cx="3017532" cy="547979"/>
      </dsp:txXfrm>
    </dsp:sp>
    <dsp:sp modelId="{6C78FB7C-D161-4F13-BA05-32C87131188E}">
      <dsp:nvSpPr>
        <dsp:cNvPr id="0" name=""/>
        <dsp:cNvSpPr/>
      </dsp:nvSpPr>
      <dsp:spPr>
        <a:xfrm>
          <a:off x="3279483" y="1808523"/>
          <a:ext cx="3017532" cy="547979"/>
        </a:xfrm>
        <a:prstGeom prst="flowChartProcess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Elaboration of risk scenarios and measures</a:t>
          </a:r>
          <a:endParaRPr lang="en-US" sz="16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79483" y="1808523"/>
        <a:ext cx="3017532" cy="547979"/>
      </dsp:txXfrm>
    </dsp:sp>
    <dsp:sp modelId="{65E2C592-C799-416A-B879-B381A5E8A4B8}">
      <dsp:nvSpPr>
        <dsp:cNvPr id="0" name=""/>
        <dsp:cNvSpPr/>
      </dsp:nvSpPr>
      <dsp:spPr>
        <a:xfrm>
          <a:off x="3279483" y="2410814"/>
          <a:ext cx="3017532" cy="547979"/>
        </a:xfrm>
        <a:prstGeom prst="flowChartProcess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Social &amp; economic cost/effective analysis</a:t>
          </a:r>
          <a:endParaRPr lang="en-US" sz="16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79483" y="2410814"/>
        <a:ext cx="3017532" cy="547979"/>
      </dsp:txXfrm>
    </dsp:sp>
    <dsp:sp modelId="{7EA3A3D1-2E5A-49F6-8932-6375213891DD}">
      <dsp:nvSpPr>
        <dsp:cNvPr id="0" name=""/>
        <dsp:cNvSpPr/>
      </dsp:nvSpPr>
      <dsp:spPr>
        <a:xfrm>
          <a:off x="3279483" y="3013105"/>
          <a:ext cx="3017532" cy="547979"/>
        </a:xfrm>
        <a:prstGeom prst="flowChartProcess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Establishment of priorities</a:t>
          </a:r>
          <a:endParaRPr lang="en-US" sz="16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79483" y="3013105"/>
        <a:ext cx="3017532" cy="547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11175"/>
            <a:ext cx="367982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0" tIns="45660" rIns="91320" bIns="45660" rtlCol="0" anchor="ctr">
            <a:noAutofit/>
          </a:bodyPr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1" y="3228380"/>
            <a:ext cx="7939725" cy="3058716"/>
          </a:xfrm>
          <a:prstGeom prst="rect">
            <a:avLst/>
          </a:prstGeom>
        </p:spPr>
        <p:txBody>
          <a:bodyPr vert="horz" lIns="91320" tIns="45660" rIns="91320" bIns="4566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18816" y="6710465"/>
            <a:ext cx="2202573" cy="85625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latin typeface="Arial" charset="0"/>
              </a:rPr>
              <a:t>course materials - slides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24776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D3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4776" y="91968"/>
            <a:ext cx="472546" cy="903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26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323" y="2"/>
            <a:ext cx="6774217" cy="1823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lIns="91320" tIns="53929" rIns="91320" bIns="5392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latin typeface="Arial" charset="0"/>
                <a:cs typeface="Arial" charset="0"/>
              </a:rPr>
              <a:t>Shelter and settlement options</a:t>
            </a:r>
            <a:endParaRPr lang="en-GB" sz="900" b="1" dirty="0"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862025" y="91968"/>
            <a:ext cx="1417638" cy="90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lIns="35954" tIns="0" rIns="0" bIns="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cs typeface="Arial" pitchFamily="34" charset="0"/>
              </a:rPr>
              <a:t>based on content by Shelter Centre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solidFill>
                  <a:schemeClr val="bg1"/>
                </a:solidFill>
                <a:cs typeface="Arial" pitchFamily="34" charset="0"/>
              </a:rPr>
              <a:t>_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862025" y="0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shelter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334571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training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807118" y="0"/>
            <a:ext cx="470961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toolkit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72449" y="6704123"/>
            <a:ext cx="472546" cy="93554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i="1" dirty="0">
                <a:cs typeface="Arial" pitchFamily="34" charset="0"/>
              </a:rPr>
              <a:t>[logo]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2567" y="6708880"/>
            <a:ext cx="5526251" cy="84039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latin typeface="Arial" charset="0"/>
              </a:rPr>
              <a:t>[location and date of training]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807117" y="6704123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45ED406-D84C-4B05-86FC-FC64099F0180}" type="slidenum">
              <a:rPr lang="en-GB" sz="800" b="1">
                <a:solidFill>
                  <a:schemeClr val="bg1"/>
                </a:solidFill>
                <a:latin typeface="Arial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1092565" y="6704121"/>
            <a:ext cx="813159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62026" y="133196"/>
            <a:ext cx="1481067" cy="41227"/>
          </a:xfrm>
          <a:prstGeom prst="rect">
            <a:avLst/>
          </a:prstGeom>
          <a:noFill/>
        </p:spPr>
        <p:txBody>
          <a:bodyPr lIns="35954" tIns="0" rIns="71907" bIns="0"/>
          <a:lstStyle/>
          <a:p>
            <a:pPr>
              <a:defRPr/>
            </a:pPr>
            <a:r>
              <a:rPr lang="en-US" sz="400" kern="0" spc="20" dirty="0">
                <a:cs typeface="Arial" pitchFamily="34" charset="0"/>
              </a:rPr>
              <a:t>available  at  www.sheltercentre.org</a:t>
            </a:r>
            <a:endParaRPr lang="en-GB" sz="400" dirty="0"/>
          </a:p>
        </p:txBody>
      </p:sp>
      <p:sp>
        <p:nvSpPr>
          <p:cNvPr id="21" name="Rectangle 20"/>
          <p:cNvSpPr/>
          <p:nvPr/>
        </p:nvSpPr>
        <p:spPr>
          <a:xfrm>
            <a:off x="7862025" y="2"/>
            <a:ext cx="1417638" cy="182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0" rIns="91320" bIns="45660"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11175"/>
            <a:ext cx="36798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EC (30/03/10): from SC08b, Day 2 03, p.1</a:t>
            </a:r>
            <a:br>
              <a:rPr lang="en-GB" sz="1100" b="1" dirty="0" smtClean="0">
                <a:latin typeface="Arial" charset="0"/>
                <a:cs typeface="Arial" charset="0"/>
              </a:rPr>
            </a:br>
            <a:endParaRPr lang="en-GB" sz="11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en-GB" sz="1100" i="1" dirty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878" lvl="1" indent="-361878">
              <a:spcBef>
                <a:spcPct val="0"/>
              </a:spcBef>
              <a:buFontTx/>
              <a:buChar char="•"/>
              <a:defRPr/>
            </a:pPr>
            <a:r>
              <a:rPr lang="en-GB" sz="1100" i="1" dirty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r>
              <a:rPr lang="en-GB" sz="1100" b="1" dirty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>
                <a:latin typeface="Arial" pitchFamily="34" charset="0"/>
                <a:cs typeface="Arial" pitchFamily="34" charset="0"/>
              </a:rPr>
            </a:br>
            <a:endParaRPr lang="en-GB" sz="1100" b="1" dirty="0">
              <a:latin typeface="Arial" pitchFamily="34" charset="0"/>
              <a:cs typeface="Arial" pitchFamily="34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-map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131"/>
            <a:ext cx="9906000" cy="58695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20832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4"/>
          <p:cNvSpPr>
            <a:spLocks noGrp="1"/>
          </p:cNvSpPr>
          <p:nvPr userDrawn="1">
            <p:ph type="ctrTitle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 userDrawn="1">
            <p:ph type="subTitle" idx="1"/>
          </p:nvPr>
        </p:nvSpPr>
        <p:spPr>
          <a:xfrm>
            <a:off x="1974820" y="1683222"/>
            <a:ext cx="5166209" cy="296497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14289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0" y="6483555"/>
            <a:ext cx="3271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 smtClean="0">
                <a:solidFill>
                  <a:srgbClr val="B4C3DE"/>
                </a:solidFill>
                <a:cs typeface="Arial" pitchFamily="34" charset="0"/>
              </a:rPr>
              <a:t>S31</a:t>
            </a:r>
            <a:endParaRPr lang="en-GB" sz="600" b="1" dirty="0">
              <a:solidFill>
                <a:srgbClr val="B4C3DE"/>
              </a:solidFill>
              <a:cs typeface="Arial" pitchFamily="34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2844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07322" y="850098"/>
            <a:ext cx="712910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1. Title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62948" y="850098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945" y="149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48343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Task 1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Exercise 1	Write the exercise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Discuss in pairs or in group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47553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0416" y="2507187"/>
            <a:ext cx="6859781" cy="2948400"/>
          </a:xfrm>
          <a:prstGeom prst="rect">
            <a:avLst/>
          </a:prstGeom>
        </p:spPr>
        <p:txBody>
          <a:bodyPr>
            <a:noAutofit/>
          </a:bodyPr>
          <a:lstStyle>
            <a:lvl1pPr marL="1603375" indent="-1603375">
              <a:lnSpc>
                <a:spcPct val="100000"/>
              </a:lnSpc>
              <a:buFont typeface="+mj-lt"/>
              <a:buNone/>
              <a:defRPr sz="22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     Task 1:	Write the task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Exercise 1:	Write the exercise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Objective 1: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2: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3: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4: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Objective 5:  Bullet Point 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988077" y="917745"/>
            <a:ext cx="8832358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43432" y="1284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3600" y="1242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93600" y="2306348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600" y="3363825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3600" y="440381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3600" y="5400000"/>
            <a:ext cx="607647" cy="784877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43432" y="2338247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743432" y="3407436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43432" y="4447421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3432" y="5442532"/>
            <a:ext cx="8496001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61836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500" b="0" spc="-15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References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818166" y="1876723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818166" y="306153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1818166" y="4235706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818166" y="5409881"/>
            <a:ext cx="7995433" cy="7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00270" y="179235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98654" y="296652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00270" y="4140701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98654" y="5314876"/>
            <a:ext cx="862384" cy="878803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279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By the end of this session, you will have an understanding of: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4" name="Picture 23" descr="case_study_backgroun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16160"/>
            <a:ext cx="9906000" cy="58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7977600" y="3549600"/>
            <a:ext cx="1836000" cy="28086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7977600" y="597600"/>
            <a:ext cx="1836000" cy="29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</a:t>
            </a:r>
            <a:r>
              <a:rPr lang="en-US" noProof="0" dirty="0" err="1" smtClean="0"/>
              <a:t>ipicturecon</a:t>
            </a:r>
            <a:r>
              <a:rPr lang="en-US" noProof="0" dirty="0" smtClean="0"/>
              <a:t> to add</a:t>
            </a:r>
            <a:endParaRPr lang="en-GB" noProof="0" dirty="0" smtClean="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571058" y="998932"/>
            <a:ext cx="686796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Learning objectives</a:t>
            </a:r>
            <a:endParaRPr lang="en-GB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90108" y="1662232"/>
            <a:ext cx="6867967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8" name="Picture 2" descr="Z:\SC_Missions\MISSIONS Philippines\FACT PHOTOS\Tanay River\PA160247.JPG"/>
          <p:cNvPicPr>
            <a:picLocks noChangeAspect="1" noChangeArrowheads="1"/>
          </p:cNvPicPr>
          <p:nvPr userDrawn="1"/>
        </p:nvPicPr>
        <p:blipFill>
          <a:blip r:embed="rId3" cstate="print">
            <a:lum bright="-10000"/>
          </a:blip>
          <a:srcRect b="20518"/>
          <a:stretch>
            <a:fillRect/>
          </a:stretch>
        </p:blipFill>
        <p:spPr bwMode="auto">
          <a:xfrm>
            <a:off x="0" y="591382"/>
            <a:ext cx="9906000" cy="590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88279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GB" dirty="0" smtClean="0">
                <a:solidFill>
                  <a:prstClr val="black"/>
                </a:solidFill>
              </a:rPr>
              <a:t>Preparation for participant led session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 this session, you will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  <p:pic>
        <p:nvPicPr>
          <p:cNvPr id="7" name="Picture 6" descr="Banner CORE new V1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443330"/>
            <a:ext cx="9906000" cy="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3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3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34" name="Straight Connector 33"/>
          <p:cNvCxnSpPr>
            <a:stCxn id="33" idx="3"/>
            <a:endCxn id="3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session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 19"/>
          <p:cNvGrpSpPr/>
          <p:nvPr userDrawn="1"/>
        </p:nvGrpSpPr>
        <p:grpSpPr>
          <a:xfrm>
            <a:off x="9302482" y="6504292"/>
            <a:ext cx="652363" cy="353156"/>
            <a:chOff x="7241635" y="3956287"/>
            <a:chExt cx="652363" cy="353156"/>
          </a:xfrm>
        </p:grpSpPr>
        <p:pic>
          <p:nvPicPr>
            <p:cNvPr id="43" name="Picture 42" descr="blue triangle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 userDrawn="1"/>
          </p:nvSpPr>
          <p:spPr>
            <a:xfrm>
              <a:off x="7241635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pc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marL="0" indent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spc="0" baseline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spc="0" dirty="0" smtClean="0">
                  <a:solidFill>
                    <a:schemeClr val="bg1"/>
                  </a:solidFill>
                  <a:cs typeface="Arial" pitchFamily="34" charset="0"/>
                </a:rPr>
                <a:t>            54</a:t>
              </a:r>
              <a:endParaRPr lang="en-US" sz="800" b="1" spc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5" name="Picture 44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01800" y="2668775"/>
            <a:ext cx="6807827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spc="-15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MASTER 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721749" y="3221669"/>
            <a:ext cx="6807828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0" spc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 userDrawn="1">
            <p:ph type="body" sz="quarter" idx="4294967295"/>
          </p:nvPr>
        </p:nvSpPr>
        <p:spPr bwMode="auto">
          <a:xfrm>
            <a:off x="1228060" y="5145730"/>
            <a:ext cx="3102251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105 minutes</a:t>
            </a:r>
          </a:p>
        </p:txBody>
      </p:sp>
      <p:pic>
        <p:nvPicPr>
          <p:cNvPr id="5" name="Picture 4" descr="hourglass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816639" y="4945062"/>
            <a:ext cx="296173" cy="534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5126" y="42647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25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239376" y="766724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91751" y="2729556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Dimension: 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9905999" y="3086739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89147" y="247972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684298" y="2479722"/>
            <a:ext cx="704849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r">
              <a:lnSpc>
                <a:spcPct val="100000"/>
              </a:lnSpc>
              <a:buFont typeface="+mj-lt"/>
              <a:buNone/>
              <a:defRPr sz="2200" b="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</a:t>
            </a:r>
          </a:p>
          <a:p>
            <a:pPr lvl="0"/>
            <a:endParaRPr lang="en-US" dirty="0" smtClean="0"/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1986697" y="1493838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986697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Text Dimension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737338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Objective 1: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16072" y="2483437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1071" y="2483437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716072" y="1695865"/>
            <a:ext cx="8112016" cy="47148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  <a:lvl2pPr>
              <a:buNone/>
              <a:defRPr sz="2200">
                <a:latin typeface="Arial" pitchFamily="34" charset="0"/>
                <a:cs typeface="Arial" pitchFamily="34" charset="0"/>
              </a:defRPr>
            </a:lvl2pPr>
            <a:lvl3pPr>
              <a:buNone/>
              <a:defRPr sz="2200">
                <a:latin typeface="Arial" pitchFamily="34" charset="0"/>
                <a:cs typeface="Arial" pitchFamily="34" charset="0"/>
              </a:defRPr>
            </a:lvl3pPr>
            <a:lvl4pPr>
              <a:buNone/>
              <a:defRPr sz="2200">
                <a:latin typeface="Arial" pitchFamily="34" charset="0"/>
                <a:cs typeface="Arial" pitchFamily="34" charset="0"/>
              </a:defRPr>
            </a:lvl4pPr>
            <a:lvl5pPr>
              <a:buNone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32844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8.19x5.1cm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Camera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0.45x0.6cm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Image Location Date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Arial  11 Bold Right Justified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0.7x5.1cm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347636" y="2133600"/>
            <a:ext cx="3558363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6072" y="850098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44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DE891B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DE891B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9501202" y="6509604"/>
            <a:ext cx="402417" cy="343362"/>
            <a:chOff x="8378452" y="5819674"/>
            <a:chExt cx="402417" cy="343362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378452" y="5819674"/>
              <a:ext cx="402417" cy="343362"/>
            </a:xfrm>
            <a:prstGeom prst="rect">
              <a:avLst/>
            </a:prstGeom>
            <a:solidFill>
              <a:srgbClr val="DE8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 flipV="1">
              <a:off x="8378452" y="5819674"/>
              <a:ext cx="402417" cy="3433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9467868" y="6504466"/>
            <a:ext cx="352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pc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spc="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spc="0" dirty="0" smtClean="0">
                <a:solidFill>
                  <a:schemeClr val="bg1"/>
                </a:solidFill>
                <a:cs typeface="Arial" pitchFamily="34" charset="0"/>
              </a:rPr>
              <a:t>             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596433" y="6625702"/>
            <a:ext cx="342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1" baseline="0" dirty="0" smtClean="0">
                <a:solidFill>
                  <a:schemeClr val="bg1"/>
                </a:solidFill>
              </a:rPr>
              <a:t>54</a:t>
            </a:r>
            <a:endParaRPr lang="en-GB" sz="800" b="1" baseline="0" dirty="0">
              <a:solidFill>
                <a:schemeClr val="bg1"/>
              </a:solidFill>
            </a:endParaRPr>
          </a:p>
        </p:txBody>
      </p:sp>
      <p:pic>
        <p:nvPicPr>
          <p:cNvPr id="29" name="Picture 28" descr="Banner-CORE-new-orange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3175" y="726"/>
            <a:ext cx="9906000" cy="621983"/>
          </a:xfrm>
          <a:prstGeom prst="rect">
            <a:avLst/>
          </a:prstGeom>
        </p:spPr>
      </p:pic>
      <p:sp>
        <p:nvSpPr>
          <p:cNvPr id="30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of trainers break</a:t>
            </a:r>
            <a:endParaRPr lang="en-GB" sz="2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62813" y="0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xmlns="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8" r:id="rId2"/>
    <p:sldLayoutId id="2147484949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</a:rPr>
              <a:t>session</a:t>
            </a: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</a:rPr>
              <a:t>1</a:t>
            </a:r>
            <a:endParaRPr lang="en-US" sz="800" b="1" dirty="0">
              <a:solidFill>
                <a:prstClr val="white"/>
              </a:solidFill>
            </a:endParaRPr>
          </a:p>
        </p:txBody>
      </p:sp>
      <p:pic>
        <p:nvPicPr>
          <p:cNvPr id="19" name="Picture 18" descr="Banner CORE new V10.png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2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24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41" name="Straight Connector 40"/>
          <p:cNvCxnSpPr>
            <a:stCxn id="24" idx="3"/>
            <a:endCxn id="24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756540" y="6653189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944560" y="-31899"/>
            <a:ext cx="463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Government and cultural context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49"/>
          <p:cNvGrpSpPr/>
          <p:nvPr userDrawn="1"/>
        </p:nvGrpSpPr>
        <p:grpSpPr>
          <a:xfrm>
            <a:off x="9302482" y="6504292"/>
            <a:ext cx="652363" cy="353156"/>
            <a:chOff x="7241635" y="3956287"/>
            <a:chExt cx="652363" cy="353156"/>
          </a:xfrm>
        </p:grpSpPr>
        <p:pic>
          <p:nvPicPr>
            <p:cNvPr id="51" name="Picture 50" descr="blue triangle.png"/>
            <p:cNvPicPr>
              <a:picLocks noChangeAspect="1"/>
            </p:cNvPicPr>
            <p:nvPr userDrawn="1"/>
          </p:nvPicPr>
          <p:blipFill>
            <a:blip r:embed="rId15" cstate="screen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 userDrawn="1"/>
          </p:nvSpPr>
          <p:spPr>
            <a:xfrm>
              <a:off x="7241635" y="3967459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           54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53" name="Picture 52" descr="CORE new logo from banner V11.png"/>
          <p:cNvPicPr>
            <a:picLocks noChangeAspect="1"/>
          </p:cNvPicPr>
          <p:nvPr userDrawn="1"/>
        </p:nvPicPr>
        <p:blipFill>
          <a:blip r:embed="rId16" cstate="screen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Disaster risk reduction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54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4498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Preparation for </a:t>
            </a: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CORE</a:t>
            </a:r>
            <a:r>
              <a:rPr lang="en-US" sz="2400" baseline="0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sessions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54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procaponline.unocha.org/index.aspx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11" Type="http://schemas.openxmlformats.org/officeDocument/2006/relationships/image" Target="../media/image41.jpeg"/><Relationship Id="rId5" Type="http://schemas.openxmlformats.org/officeDocument/2006/relationships/image" Target="../media/image37.jpeg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openxmlformats.org/officeDocument/2006/relationships/hyperlink" Target="http://oneresponse.info/crosscutting/GenCap/Pages/GenCap.asp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56.gif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youtube.com/watch?v=mUCODUvKbzE&amp;feature=related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day 5</a:t>
            </a: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35967" y="850098"/>
            <a:ext cx="8921817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</a:t>
            </a:r>
            <a:r>
              <a:rPr lang="en-GB" dirty="0" smtClean="0"/>
              <a:t>Governmental context </a:t>
            </a:r>
            <a:endParaRPr lang="en-GB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23058" y="1691364"/>
            <a:ext cx="7982942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How can the humanitarian community help?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557331" y="2632858"/>
            <a:ext cx="8348669" cy="3844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Offer immediate assessment and response capacity</a:t>
            </a: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Provide gap filling where capacity has been lost and where additional is needed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Use international law to support national law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Develop projects coordinated with government to meet  recovery aims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2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47749" y="2483437"/>
            <a:ext cx="7626693" cy="2948400"/>
          </a:xfrm>
        </p:spPr>
        <p:txBody>
          <a:bodyPr/>
          <a:lstStyle/>
          <a:p>
            <a:pPr marL="900113" lvl="0" indent="-814388"/>
            <a:r>
              <a:rPr lang="en-GB" sz="2000" dirty="0" smtClean="0"/>
              <a:t>Task</a:t>
            </a:r>
            <a:r>
              <a:rPr lang="en-GB" sz="2000" spc="-100" dirty="0" smtClean="0"/>
              <a:t>     </a:t>
            </a:r>
            <a:r>
              <a:rPr lang="en-GB" sz="2000" b="1" dirty="0" smtClean="0"/>
              <a:t>In your last response share how you assisted the national government and how they assisted you </a:t>
            </a:r>
          </a:p>
          <a:p>
            <a:pPr marL="0" lvl="0" indent="0"/>
            <a:endParaRPr lang="en-GB" b="1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26" name="Picture 25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1935967" y="850098"/>
            <a:ext cx="6844105" cy="396303"/>
          </a:xfrm>
        </p:spPr>
        <p:txBody>
          <a:bodyPr/>
          <a:lstStyle/>
          <a:p>
            <a:pPr marL="1619250" indent="-1619250"/>
            <a:r>
              <a:rPr lang="en-US" b="0" i="1" dirty="0" smtClean="0"/>
              <a:t>Objective 2  </a:t>
            </a:r>
            <a:r>
              <a:rPr lang="en-US" dirty="0" smtClean="0"/>
              <a:t>Cultural context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4843" y="1691364"/>
            <a:ext cx="792115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Cultural context creates social structures influencing our approach to gender, age and ability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557343" y="2582613"/>
            <a:ext cx="8348658" cy="3844228"/>
          </a:xfrm>
        </p:spPr>
        <p:txBody>
          <a:bodyPr/>
          <a:lstStyle/>
          <a:p>
            <a:pPr marL="444500" indent="-444500">
              <a:tabLst>
                <a:tab pos="358775" algn="l"/>
                <a:tab pos="444500" algn="l"/>
              </a:tabLst>
            </a:pPr>
            <a:r>
              <a:rPr lang="en-US" sz="2000" dirty="0" smtClean="0"/>
              <a:t>Social roles are cultural constructs</a:t>
            </a:r>
            <a:r>
              <a:rPr lang="en-GB" sz="2000" dirty="0" smtClean="0"/>
              <a:t> and vary:</a:t>
            </a:r>
          </a:p>
          <a:p>
            <a:pPr marL="800100" lvl="1" indent="-342900"/>
            <a:r>
              <a:rPr lang="en-US" sz="2000" dirty="0" smtClean="0">
                <a:latin typeface="Arial"/>
                <a:cs typeface="Arial"/>
              </a:rPr>
              <a:t>	across communities</a:t>
            </a:r>
          </a:p>
          <a:p>
            <a:pPr marL="800100" lvl="1" indent="-342900"/>
            <a:r>
              <a:rPr lang="en-US" sz="2000" dirty="0" smtClean="0">
                <a:latin typeface="Arial"/>
                <a:cs typeface="Arial"/>
              </a:rPr>
              <a:t>	over time</a:t>
            </a:r>
          </a:p>
          <a:p>
            <a:pPr marL="800100" lvl="1" indent="-342900"/>
            <a:r>
              <a:rPr lang="en-US" sz="2000" dirty="0" smtClean="0">
                <a:latin typeface="Arial"/>
                <a:cs typeface="Arial"/>
              </a:rPr>
              <a:t>	in different economic conditions</a:t>
            </a:r>
          </a:p>
          <a:p>
            <a:pPr marL="0" lvl="0" indent="0">
              <a:buNone/>
            </a:pPr>
            <a:endParaRPr lang="en-GB" sz="2000" dirty="0" smtClean="0"/>
          </a:p>
          <a:p>
            <a:pPr marL="446088" indent="-446088"/>
            <a:r>
              <a:rPr lang="en-GB" sz="2000" dirty="0" smtClean="0"/>
              <a:t>Between of different:</a:t>
            </a:r>
          </a:p>
          <a:p>
            <a:pPr marL="800100" lvl="1" indent="-342900"/>
            <a:r>
              <a:rPr lang="en-US" sz="2000" dirty="0" smtClean="0">
                <a:latin typeface="Arial"/>
                <a:cs typeface="Arial"/>
              </a:rPr>
              <a:t>	ages </a:t>
            </a:r>
            <a:r>
              <a:rPr lang="en-GB" sz="2000" dirty="0" smtClean="0"/>
              <a:t>individuals </a:t>
            </a:r>
            <a:endParaRPr lang="en-US" sz="2000" dirty="0" smtClean="0">
              <a:latin typeface="Arial"/>
              <a:cs typeface="Arial"/>
            </a:endParaRPr>
          </a:p>
          <a:p>
            <a:pPr marL="800100" lvl="1" indent="-342900"/>
            <a:r>
              <a:rPr lang="en-US" sz="2000" dirty="0" smtClean="0">
                <a:latin typeface="Arial"/>
                <a:cs typeface="Arial"/>
              </a:rPr>
              <a:t>	ethnic communities</a:t>
            </a:r>
          </a:p>
          <a:p>
            <a:pPr marL="800100" lvl="1" indent="-342900"/>
            <a:r>
              <a:rPr lang="en-US" sz="2000" dirty="0" smtClean="0">
                <a:latin typeface="Arial"/>
                <a:cs typeface="Arial"/>
              </a:rPr>
              <a:t>	economic status</a:t>
            </a:r>
          </a:p>
          <a:p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Download.aspx.jpeg"/>
          <p:cNvPicPr>
            <a:picLocks noChangeAspect="1"/>
          </p:cNvPicPr>
          <p:nvPr/>
        </p:nvPicPr>
        <p:blipFill>
          <a:blip r:embed="rId2" cstate="print"/>
          <a:srcRect r="8462"/>
          <a:stretch>
            <a:fillRect/>
          </a:stretch>
        </p:blipFill>
        <p:spPr>
          <a:xfrm>
            <a:off x="7270557" y="4549570"/>
            <a:ext cx="2635443" cy="1925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pairs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61416" y="2483437"/>
            <a:ext cx="7317511" cy="2948400"/>
          </a:xfrm>
        </p:spPr>
        <p:txBody>
          <a:bodyPr/>
          <a:lstStyle/>
          <a:p>
            <a:pPr marL="901700" lvl="0" indent="-901700" defTabSz="901700"/>
            <a:r>
              <a:rPr lang="en-GB" sz="2000" spc="-100" dirty="0" smtClean="0"/>
              <a:t>Task 1    </a:t>
            </a:r>
            <a:r>
              <a:rPr lang="en-GB" sz="2000" b="1" dirty="0" smtClean="0"/>
              <a:t>Write down a summary of your typical weekend</a:t>
            </a:r>
          </a:p>
          <a:p>
            <a:pPr marL="0" lvl="0" indent="0"/>
            <a:endParaRPr lang="en-GB" sz="2000" b="1" spc="-100" dirty="0" smtClean="0"/>
          </a:p>
          <a:p>
            <a:pPr marL="901700" lvl="0" indent="-901700"/>
            <a:r>
              <a:rPr lang="en-GB" sz="2000" spc="-100" dirty="0" smtClean="0"/>
              <a:t>Task 2    </a:t>
            </a:r>
            <a:r>
              <a:rPr lang="en-GB" sz="2000" b="1" dirty="0" smtClean="0"/>
              <a:t>Discuss in groups what you have written noting the   cultural differences</a:t>
            </a:r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48214" y="648561"/>
            <a:ext cx="1180800" cy="18962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26" name="Picture 25" descr="Time for discussion v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38855" y="4525793"/>
            <a:ext cx="1176670" cy="1897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pic>
        <p:nvPicPr>
          <p:cNvPr id="10" name="Picture 9" descr="Discussion in pairs V8-0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37581" y="2587014"/>
            <a:ext cx="1180800" cy="18962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36275" y="391926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 in pairs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1935967" y="850098"/>
            <a:ext cx="6844105" cy="396303"/>
          </a:xfrm>
        </p:spPr>
        <p:txBody>
          <a:bodyPr/>
          <a:lstStyle/>
          <a:p>
            <a:pPr marL="1619250" indent="-1619250"/>
            <a:r>
              <a:rPr lang="en-US" b="0" i="1" dirty="0" smtClean="0"/>
              <a:t>Objective 2  </a:t>
            </a:r>
            <a:r>
              <a:rPr lang="en-US" dirty="0" smtClean="0"/>
              <a:t>Cultural context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84843" y="1691364"/>
            <a:ext cx="7921157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Disasters have a negative effect on local culture which may then need support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557343" y="2582613"/>
            <a:ext cx="8348658" cy="3844228"/>
          </a:xfrm>
        </p:spPr>
        <p:txBody>
          <a:bodyPr/>
          <a:lstStyle/>
          <a:p>
            <a:pPr marL="444500" indent="-444500">
              <a:tabLst>
                <a:tab pos="358775" algn="l"/>
                <a:tab pos="444500" algn="l"/>
              </a:tabLst>
            </a:pPr>
            <a:r>
              <a:rPr lang="en-GB" sz="2000" dirty="0" smtClean="0"/>
              <a:t>Previously vulnerable groups will be most affected </a:t>
            </a:r>
          </a:p>
          <a:p>
            <a:pPr marL="444500" indent="-444500">
              <a:tabLst>
                <a:tab pos="358775" algn="l"/>
                <a:tab pos="444500" algn="l"/>
              </a:tabLst>
            </a:pPr>
            <a:endParaRPr lang="en-GB" sz="2000" dirty="0" smtClean="0">
              <a:latin typeface="Arial"/>
              <a:cs typeface="Arial"/>
            </a:endParaRPr>
          </a:p>
          <a:p>
            <a:pPr marL="444500" indent="-444500">
              <a:tabLst>
                <a:tab pos="358775" algn="l"/>
                <a:tab pos="444500" algn="l"/>
              </a:tabLst>
            </a:pPr>
            <a:r>
              <a:rPr lang="en-GB" sz="2000" dirty="0" smtClean="0">
                <a:latin typeface="Arial"/>
                <a:cs typeface="Arial"/>
              </a:rPr>
              <a:t>Local social structures can be damaged </a:t>
            </a:r>
          </a:p>
          <a:p>
            <a:pPr marL="444500" indent="-444500">
              <a:tabLst>
                <a:tab pos="358775" algn="l"/>
                <a:tab pos="444500" algn="l"/>
              </a:tabLst>
            </a:pPr>
            <a:endParaRPr lang="en-GB" sz="2000" dirty="0" smtClean="0">
              <a:latin typeface="Arial"/>
              <a:cs typeface="Arial"/>
            </a:endParaRPr>
          </a:p>
          <a:p>
            <a:pPr marL="444500" indent="-444500">
              <a:tabLst>
                <a:tab pos="358775" algn="l"/>
                <a:tab pos="444500" algn="l"/>
              </a:tabLst>
            </a:pPr>
            <a:r>
              <a:rPr lang="en-GB" sz="2000" dirty="0" smtClean="0">
                <a:latin typeface="Arial"/>
                <a:cs typeface="Arial"/>
              </a:rPr>
              <a:t>Normal life is disrupted – cultural traditions affected</a:t>
            </a:r>
            <a:endParaRPr lang="en-US" sz="2000" dirty="0" smtClean="0">
              <a:latin typeface="Arial"/>
              <a:cs typeface="Arial"/>
            </a:endParaRPr>
          </a:p>
          <a:p>
            <a:endParaRPr lang="en-GB" sz="2000" dirty="0" smtClean="0"/>
          </a:p>
          <a:p>
            <a:pPr marL="360363" indent="-360363"/>
            <a:r>
              <a:rPr lang="en-GB" sz="2000" dirty="0" smtClean="0"/>
              <a:t> Social fragmentation occurs during conflict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1937869" y="850098"/>
            <a:ext cx="8090139" cy="396303"/>
          </a:xfrm>
        </p:spPr>
        <p:txBody>
          <a:bodyPr/>
          <a:lstStyle/>
          <a:p>
            <a:r>
              <a:rPr lang="en-US" b="0" i="1" dirty="0" smtClean="0"/>
              <a:t>Objective 2  </a:t>
            </a:r>
            <a:r>
              <a:rPr lang="en-US" dirty="0" smtClean="0"/>
              <a:t>Cultural context</a:t>
            </a:r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60129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Particular gender issues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606760" y="2492178"/>
            <a:ext cx="5632240" cy="3844228"/>
          </a:xfrm>
        </p:spPr>
        <p:txBody>
          <a:bodyPr/>
          <a:lstStyle/>
          <a:p>
            <a:pPr marL="360363" lvl="0" indent="-360363"/>
            <a:r>
              <a:rPr lang="en-GB" sz="2000" dirty="0" smtClean="0"/>
              <a:t>Engage with both gender groups on needs assessment and delivery </a:t>
            </a:r>
          </a:p>
          <a:p>
            <a:pPr lvl="0"/>
            <a:endParaRPr lang="en-GB" sz="2000" dirty="0" smtClean="0"/>
          </a:p>
          <a:p>
            <a:pPr marL="360363" lvl="0" indent="-360363"/>
            <a:r>
              <a:rPr lang="en-GB" sz="2000" dirty="0" smtClean="0"/>
              <a:t>Aim to improve sustainable, equitable gender roles, and promote empowerment</a:t>
            </a:r>
          </a:p>
          <a:p>
            <a:pPr>
              <a:buNone/>
            </a:pPr>
            <a:endParaRPr lang="en-GB" sz="2000" dirty="0" smtClean="0"/>
          </a:p>
          <a:p>
            <a:pPr marL="360363" indent="-360363"/>
            <a:r>
              <a:rPr lang="en-GB" sz="2000" dirty="0" smtClean="0"/>
              <a:t>Recovery process and programme development should allows employment options for men and women</a:t>
            </a:r>
          </a:p>
          <a:p>
            <a:pPr marL="0" lvl="0" indent="0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7" name="Picture Placeholder 1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267575" y="2252661"/>
            <a:ext cx="2636311" cy="423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964567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Equality, making all voices heard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594401" y="2492178"/>
            <a:ext cx="6380081" cy="3844228"/>
          </a:xfrm>
        </p:spPr>
        <p:txBody>
          <a:bodyPr/>
          <a:lstStyle/>
          <a:p>
            <a:pPr marL="358775" indent="-358775"/>
            <a:r>
              <a:rPr lang="en-GB" sz="2000" dirty="0" smtClean="0"/>
              <a:t>Marginalized groups are even more vulnerable in emergencies and in post-disaster situations</a:t>
            </a:r>
          </a:p>
          <a:p>
            <a:endParaRPr lang="en-GB" sz="2000" dirty="0" smtClean="0"/>
          </a:p>
          <a:p>
            <a:pPr marL="360363" indent="-360363"/>
            <a:r>
              <a:rPr lang="en-GB" sz="2000" dirty="0" smtClean="0"/>
              <a:t>It can be difficult to access these groups</a:t>
            </a:r>
          </a:p>
          <a:p>
            <a:endParaRPr lang="en-GB" sz="2000" dirty="0" smtClean="0"/>
          </a:p>
          <a:p>
            <a:pPr marL="360363" indent="-360363"/>
            <a:r>
              <a:rPr lang="en-GB" sz="2000" dirty="0" smtClean="0"/>
              <a:t>Particularly, women, elderly, disabled and children</a:t>
            </a:r>
          </a:p>
          <a:p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67576" y="4664386"/>
            <a:ext cx="2643187" cy="1808842"/>
          </a:xfrm>
          <a:prstGeom prst="rect">
            <a:avLst/>
          </a:prstGeom>
        </p:spPr>
      </p:pic>
      <p:sp>
        <p:nvSpPr>
          <p:cNvPr id="9" name="Title 17"/>
          <p:cNvSpPr>
            <a:spLocks noGrp="1"/>
          </p:cNvSpPr>
          <p:nvPr>
            <p:ph type="ctrTitle"/>
          </p:nvPr>
        </p:nvSpPr>
        <p:spPr>
          <a:xfrm>
            <a:off x="1937869" y="850098"/>
            <a:ext cx="8090139" cy="396303"/>
          </a:xfrm>
        </p:spPr>
        <p:txBody>
          <a:bodyPr/>
          <a:lstStyle/>
          <a:p>
            <a:r>
              <a:rPr lang="en-US" b="0" i="1" dirty="0" smtClean="0"/>
              <a:t>Objective 2  </a:t>
            </a:r>
            <a:r>
              <a:rPr lang="en-US" dirty="0" smtClean="0"/>
              <a:t>Cultural context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440735" y="2492178"/>
            <a:ext cx="8105654" cy="3844228"/>
          </a:xfrm>
        </p:spPr>
        <p:txBody>
          <a:bodyPr/>
          <a:lstStyle/>
          <a:p>
            <a:pPr marL="544513" indent="-544513"/>
            <a:r>
              <a:rPr lang="en-GB" sz="2000" dirty="0" smtClean="0"/>
              <a:t>Hygiene facilities constructed to maintain appropriate level of privacy needs between men and women</a:t>
            </a:r>
          </a:p>
          <a:p>
            <a:pPr>
              <a:buNone/>
            </a:pPr>
            <a:endParaRPr lang="en-US" sz="2000" dirty="0" smtClean="0"/>
          </a:p>
          <a:p>
            <a:pPr marL="544513" indent="-544513"/>
            <a:r>
              <a:rPr lang="en-GB" sz="2000" dirty="0" smtClean="0"/>
              <a:t>Facilities for bathing and collecting water should be located so as to protect women and children from threat</a:t>
            </a:r>
          </a:p>
          <a:p>
            <a:endParaRPr lang="en-GB" sz="2000" dirty="0" smtClean="0"/>
          </a:p>
          <a:p>
            <a:pPr marL="544513" indent="-544513"/>
            <a:r>
              <a:rPr lang="en-GB" sz="2000" dirty="0" smtClean="0"/>
              <a:t>Ensure men and women have equal access</a:t>
            </a:r>
          </a:p>
          <a:p>
            <a:endParaRPr lang="en-GB" dirty="0" smtClean="0"/>
          </a:p>
          <a:p>
            <a:pPr lvl="8"/>
            <a:endParaRPr lang="en-GB" dirty="0" smtClean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76290" y="1691364"/>
            <a:ext cx="7859372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WASH project cultural considerations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itle 17"/>
          <p:cNvSpPr>
            <a:spLocks noGrp="1"/>
          </p:cNvSpPr>
          <p:nvPr>
            <p:ph type="ctrTitle"/>
          </p:nvPr>
        </p:nvSpPr>
        <p:spPr>
          <a:xfrm>
            <a:off x="1937869" y="850098"/>
            <a:ext cx="8090139" cy="396303"/>
          </a:xfrm>
        </p:spPr>
        <p:txBody>
          <a:bodyPr/>
          <a:lstStyle/>
          <a:p>
            <a:r>
              <a:rPr lang="en-US" b="0" i="1" dirty="0" smtClean="0"/>
              <a:t>Objective 2  </a:t>
            </a:r>
            <a:r>
              <a:rPr lang="en-US" dirty="0" smtClean="0"/>
              <a:t>Cultural context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544977" y="2421972"/>
            <a:ext cx="8320631" cy="3844228"/>
          </a:xfrm>
        </p:spPr>
        <p:txBody>
          <a:bodyPr/>
          <a:lstStyle/>
          <a:p>
            <a:pPr marL="446088" indent="-446088"/>
            <a:r>
              <a:rPr lang="en-GB" sz="2000" dirty="0" smtClean="0"/>
              <a:t>Cultural norms for shelters, i.e. appropriate materials </a:t>
            </a:r>
          </a:p>
          <a:p>
            <a:pPr>
              <a:buNone/>
            </a:pPr>
            <a:endParaRPr lang="en-US" sz="2000" dirty="0" smtClean="0"/>
          </a:p>
          <a:p>
            <a:pPr marL="446088" indent="-446088"/>
            <a:r>
              <a:rPr lang="en-GB" sz="2000" dirty="0" smtClean="0"/>
              <a:t>Provision for cooking inside or out</a:t>
            </a:r>
          </a:p>
          <a:p>
            <a:endParaRPr lang="en-GB" sz="2000" dirty="0" smtClean="0"/>
          </a:p>
          <a:p>
            <a:pPr marL="444500" indent="-444500"/>
            <a:r>
              <a:rPr lang="en-GB" sz="2000" dirty="0" smtClean="0"/>
              <a:t>Separate rooms for men and women</a:t>
            </a:r>
          </a:p>
          <a:p>
            <a:endParaRPr lang="en-GB" sz="2000" dirty="0" smtClean="0"/>
          </a:p>
          <a:p>
            <a:pPr marL="444500" indent="-444500">
              <a:tabLst>
                <a:tab pos="444500" algn="l"/>
              </a:tabLst>
            </a:pPr>
            <a:r>
              <a:rPr lang="en-GB" sz="2000" dirty="0" smtClean="0"/>
              <a:t>Provision for livestock </a:t>
            </a:r>
          </a:p>
          <a:p>
            <a:pPr lvl="8"/>
            <a:endParaRPr lang="en-GB" dirty="0" smtClean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49674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Shelter project cultural considerations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Title 17"/>
          <p:cNvSpPr>
            <a:spLocks noGrp="1"/>
          </p:cNvSpPr>
          <p:nvPr>
            <p:ph type="ctrTitle"/>
          </p:nvPr>
        </p:nvSpPr>
        <p:spPr>
          <a:xfrm>
            <a:off x="1937869" y="850098"/>
            <a:ext cx="8090139" cy="396303"/>
          </a:xfrm>
        </p:spPr>
        <p:txBody>
          <a:bodyPr/>
          <a:lstStyle/>
          <a:p>
            <a:r>
              <a:rPr lang="en-US" b="0" i="1" dirty="0" smtClean="0"/>
              <a:t>Objective 2  </a:t>
            </a:r>
            <a:r>
              <a:rPr lang="en-US" dirty="0" smtClean="0"/>
              <a:t>Cultural context</a:t>
            </a:r>
            <a:endParaRPr lang="en-GB" dirty="0"/>
          </a:p>
        </p:txBody>
      </p:sp>
      <p:pic>
        <p:nvPicPr>
          <p:cNvPr id="1026" name="Picture 2" descr="Z:\Graphic Team\Transitional Shelter Guidelines\5. TS pictures\Originals\DSC0045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7253415" y="4485502"/>
            <a:ext cx="2652583" cy="19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520246" y="2343902"/>
            <a:ext cx="6405838" cy="3775272"/>
          </a:xfrm>
        </p:spPr>
        <p:txBody>
          <a:bodyPr/>
          <a:lstStyle/>
          <a:p>
            <a:pPr marL="444500" indent="-444500"/>
            <a:r>
              <a:rPr lang="en-GB" sz="2000" dirty="0" smtClean="0"/>
              <a:t>Some water sources might be treated with special reverence, and should be treated with sensitivity</a:t>
            </a:r>
          </a:p>
          <a:p>
            <a:endParaRPr lang="en-GB" sz="2000" dirty="0" smtClean="0"/>
          </a:p>
          <a:p>
            <a:pPr marL="444500" indent="-444500"/>
            <a:r>
              <a:rPr lang="en-GB" sz="2000" dirty="0" smtClean="0"/>
              <a:t>Provision of religious meeting spaces in camps</a:t>
            </a:r>
          </a:p>
          <a:p>
            <a:endParaRPr lang="en-GB" sz="2000" dirty="0" smtClean="0"/>
          </a:p>
          <a:p>
            <a:pPr marL="444500" indent="-444500"/>
            <a:r>
              <a:rPr lang="en-GB" sz="2000" dirty="0" smtClean="0"/>
              <a:t>Sensitivity of images on messaging </a:t>
            </a:r>
          </a:p>
          <a:p>
            <a:pPr lvl="8">
              <a:buNone/>
            </a:pPr>
            <a:endParaRPr lang="en-GB" dirty="0" smtClean="0"/>
          </a:p>
        </p:txBody>
      </p:sp>
      <p:pic>
        <p:nvPicPr>
          <p:cNvPr id="4" name="Picture Placeholder 5"/>
          <p:cNvPicPr>
            <a:picLocks noChangeAspect="1"/>
          </p:cNvPicPr>
          <p:nvPr/>
        </p:nvPicPr>
        <p:blipFill>
          <a:blip r:embed="rId2" cstate="screen"/>
          <a:srcRect l="137" r="137"/>
          <a:stretch>
            <a:fillRect/>
          </a:stretch>
        </p:blipFill>
        <p:spPr>
          <a:xfrm>
            <a:off x="7267510" y="4723557"/>
            <a:ext cx="2638490" cy="176091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986745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Religious or spiritual significance: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itle 17"/>
          <p:cNvSpPr>
            <a:spLocks noGrp="1"/>
          </p:cNvSpPr>
          <p:nvPr>
            <p:ph type="ctrTitle"/>
          </p:nvPr>
        </p:nvSpPr>
        <p:spPr>
          <a:xfrm>
            <a:off x="1937869" y="850098"/>
            <a:ext cx="8090139" cy="396303"/>
          </a:xfrm>
        </p:spPr>
        <p:txBody>
          <a:bodyPr/>
          <a:lstStyle/>
          <a:p>
            <a:r>
              <a:rPr lang="en-US" b="0" i="1" dirty="0" smtClean="0"/>
              <a:t>Objective 2  </a:t>
            </a:r>
            <a:r>
              <a:rPr lang="en-US" dirty="0" smtClean="0"/>
              <a:t>Cultural context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0950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 descr="Agenda-vs5.png"/>
          <p:cNvPicPr>
            <a:picLocks noChangeAspect="1"/>
          </p:cNvPicPr>
          <p:nvPr/>
        </p:nvPicPr>
        <p:blipFill>
          <a:blip r:embed="rId3" cstate="print"/>
          <a:srcRect l="3068" t="14049" r="3301" b="5355"/>
          <a:stretch>
            <a:fillRect/>
          </a:stretch>
        </p:blipFill>
        <p:spPr>
          <a:xfrm>
            <a:off x="106680" y="594360"/>
            <a:ext cx="9692640" cy="5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0673" y="956198"/>
            <a:ext cx="1594380" cy="4422626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D3F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31737" y="2589341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028700" y="2483437"/>
            <a:ext cx="7677150" cy="2948400"/>
          </a:xfrm>
        </p:spPr>
        <p:txBody>
          <a:bodyPr/>
          <a:lstStyle/>
          <a:p>
            <a:pPr marL="901700" lvl="2" indent="-901700">
              <a:buNone/>
              <a:defRPr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Discuss from your experience how you have 	engaged vulnerable people groups in your projects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0" lvl="2" indent="0">
              <a:buNone/>
              <a:defRPr/>
            </a:pPr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0" lvl="2" indent="0">
              <a:buNone/>
              <a:defRPr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Discuss how cultural sensitivity has influenced 	your projects?</a:t>
            </a:r>
          </a:p>
          <a:p>
            <a:pPr marL="0" lvl="2" eaLnBrk="1" hangingPunct="1">
              <a:buNone/>
              <a:defRPr/>
            </a:pPr>
            <a:endParaRPr lang="en-GB" sz="2000" b="1" spc="-100" dirty="0" smtClean="0">
              <a:latin typeface="Arial" pitchFamily="34" charset="0"/>
              <a:cs typeface="Arial" pitchFamily="34" charset="0"/>
            </a:endParaRPr>
          </a:p>
          <a:p>
            <a:pPr marL="0" lvl="2" indent="0">
              <a:buNone/>
              <a:defRPr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What are flexible, adaptive solutions to 	  		overcome potential barriers?</a:t>
            </a:r>
          </a:p>
          <a:p>
            <a:pPr marL="0" lvl="2" indent="0">
              <a:buNone/>
              <a:defRPr/>
            </a:pPr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48214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26" name="Picture 25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38855" y="4525793"/>
            <a:ext cx="1176670" cy="1897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20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962948" y="2483437"/>
            <a:ext cx="6859781" cy="2948400"/>
          </a:xfrm>
          <a:prstGeom prst="rect">
            <a:avLst/>
          </a:prstGeom>
        </p:spPr>
        <p:txBody>
          <a:bodyPr/>
          <a:lstStyle/>
          <a:p>
            <a:r>
              <a:rPr lang="en-GB" sz="2000" b="1" dirty="0" smtClean="0"/>
              <a:t>Do you have any questions?</a:t>
            </a:r>
          </a:p>
          <a:p>
            <a:endParaRPr lang="en-GB" sz="2000" b="1" dirty="0" smtClean="0"/>
          </a:p>
          <a:p>
            <a:pPr marL="0" indent="0"/>
            <a:r>
              <a:rPr lang="en-GB" sz="2000" b="1" dirty="0" smtClean="0"/>
              <a:t>Do you have any comments or experiences you would like to share?</a:t>
            </a:r>
            <a:endParaRPr lang="en-GB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25200" y="655195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27446" y="257308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3926580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91421" y="198033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725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1964923" y="1552873"/>
            <a:ext cx="5327699" cy="720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/>
              <a:t>A Little Gender Handbook for Emergencies (or Just Plain Common Sense)</a:t>
            </a:r>
          </a:p>
          <a:p>
            <a:r>
              <a:rPr lang="en-US" sz="2000" b="0" dirty="0" smtClean="0"/>
              <a:t>Oxfam UK, 2004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45873" y="3080581"/>
            <a:ext cx="5275121" cy="720000"/>
          </a:xfrm>
        </p:spPr>
        <p:txBody>
          <a:bodyPr/>
          <a:lstStyle/>
          <a:p>
            <a:r>
              <a:rPr lang="en-US" sz="2000" dirty="0" smtClean="0"/>
              <a:t>Vulnerability and socio-cultural considerations for PHE in emergencies </a:t>
            </a:r>
          </a:p>
          <a:p>
            <a:r>
              <a:rPr lang="en-US" sz="2000" b="0" dirty="0" smtClean="0"/>
              <a:t>Oxfam, 2004</a:t>
            </a:r>
            <a:endParaRPr lang="en-US" sz="2000" dirty="0"/>
          </a:p>
        </p:txBody>
      </p:sp>
      <p:pic>
        <p:nvPicPr>
          <p:cNvPr id="13" name="Picture Placeholder 12" descr="recovery platform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/>
          <a:stretch>
            <a:fillRect/>
          </a:stretch>
        </p:blipFill>
        <p:spPr>
          <a:xfrm>
            <a:off x="864297" y="3125871"/>
            <a:ext cx="652796" cy="878803"/>
          </a:xfrm>
        </p:spPr>
      </p:pic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48316" y="998932"/>
            <a:ext cx="686796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pic>
        <p:nvPicPr>
          <p:cNvPr id="1027" name="Picture 3" descr="Z:\SC_Hubbers project\SEA Hub\E. Graphics\Book covers\Action Plan for National Recovery and Development of Haiti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80895" y="1705570"/>
            <a:ext cx="677962" cy="878803"/>
          </a:xfrm>
          <a:prstGeom prst="rect">
            <a:avLst/>
          </a:prstGeom>
          <a:noFill/>
        </p:spPr>
      </p:pic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14" name="Picture 13" descr="Adult Learning Mechanisms_summary-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38200" y="1649329"/>
            <a:ext cx="723899" cy="939809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45873" y="4661731"/>
            <a:ext cx="7960127" cy="720000"/>
          </a:xfrm>
        </p:spPr>
        <p:txBody>
          <a:bodyPr/>
          <a:lstStyle/>
          <a:p>
            <a:r>
              <a:rPr lang="en-US" sz="2000" dirty="0" err="1" smtClean="0"/>
              <a:t>ProCap</a:t>
            </a:r>
            <a:r>
              <a:rPr lang="en-US" sz="2000" dirty="0" smtClean="0"/>
              <a:t>, UNOCHA</a:t>
            </a:r>
          </a:p>
          <a:p>
            <a:r>
              <a:rPr lang="en-US" sz="2000" dirty="0" smtClean="0">
                <a:hlinkClick r:id="rId8"/>
              </a:rPr>
              <a:t>http://procaponline.unocha.org/index.aspx</a:t>
            </a:r>
            <a:endParaRPr lang="en-US" sz="2000" dirty="0" smtClean="0"/>
          </a:p>
          <a:p>
            <a:r>
              <a:rPr lang="en-US" sz="2000" dirty="0" err="1" smtClean="0"/>
              <a:t>GenCap</a:t>
            </a:r>
            <a:r>
              <a:rPr lang="en-US" sz="2000" dirty="0" smtClean="0"/>
              <a:t>, IASC</a:t>
            </a:r>
          </a:p>
          <a:p>
            <a:r>
              <a:rPr lang="en-US" sz="2000" dirty="0" smtClean="0">
                <a:hlinkClick r:id="rId9"/>
              </a:rPr>
              <a:t>http://oneresponse.info/crosscutting/GenCap/Pages/GenCap.aspx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200" dirty="0"/>
          </a:p>
        </p:txBody>
      </p:sp>
      <p:pic>
        <p:nvPicPr>
          <p:cNvPr id="12" name="Picture Placeholder 12" descr="recovery platform.jpg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/>
          <a:stretch>
            <a:fillRect/>
          </a:stretch>
        </p:blipFill>
        <p:spPr>
          <a:xfrm>
            <a:off x="884348" y="4787614"/>
            <a:ext cx="788594" cy="554405"/>
          </a:xfrm>
        </p:spPr>
      </p:pic>
      <p:pic>
        <p:nvPicPr>
          <p:cNvPr id="17" name="Picture Placeholder 12" descr="recovery platform.jpg"/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print"/>
          <a:stretch>
            <a:fillRect/>
          </a:stretch>
        </p:blipFill>
        <p:spPr>
          <a:xfrm>
            <a:off x="904402" y="5527370"/>
            <a:ext cx="788594" cy="741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21142" y="4831025"/>
            <a:ext cx="2184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11:00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0" name="Picture 9" descr="Agenda-vs5.png"/>
          <p:cNvPicPr>
            <a:picLocks noChangeAspect="1"/>
          </p:cNvPicPr>
          <p:nvPr/>
        </p:nvPicPr>
        <p:blipFill>
          <a:blip r:embed="rId4" cstate="print"/>
          <a:srcRect l="65487" t="37143" r="19302" b="50573"/>
          <a:stretch>
            <a:fillRect/>
          </a:stretch>
        </p:blipFill>
        <p:spPr>
          <a:xfrm>
            <a:off x="2209799" y="2194560"/>
            <a:ext cx="3389523" cy="193548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genda-vs5.png"/>
          <p:cNvPicPr>
            <a:picLocks noChangeAspect="1"/>
          </p:cNvPicPr>
          <p:nvPr/>
        </p:nvPicPr>
        <p:blipFill>
          <a:blip r:embed="rId3" cstate="print"/>
          <a:srcRect l="3068" t="14049" r="3301" b="5355"/>
          <a:stretch>
            <a:fillRect/>
          </a:stretch>
        </p:blipFill>
        <p:spPr>
          <a:xfrm>
            <a:off x="106680" y="594360"/>
            <a:ext cx="9692640" cy="5899868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504" y="1194100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79522" y="1194100"/>
            <a:ext cx="1578778" cy="52604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4978810" y="1188721"/>
            <a:ext cx="1578778" cy="94487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81430" y="1215614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6559914" y="2276803"/>
            <a:ext cx="1627459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387105" y="1204856"/>
            <a:ext cx="1578778" cy="52530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4979240" y="4267200"/>
            <a:ext cx="1578778" cy="219251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Disaster risk reduction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9440" y="3246120"/>
            <a:ext cx="1578778" cy="210107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6563770" y="1188721"/>
            <a:ext cx="1578778" cy="94487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613597"/>
            <a:ext cx="9906000" cy="58732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" y="613597"/>
            <a:ext cx="9905999" cy="5873211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 bwMode="auto">
          <a:xfrm>
            <a:off x="1903879" y="745074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Disaster Risk Reduction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r>
              <a:rPr lang="en-US" sz="2400" b="1" i="1" dirty="0" smtClean="0">
                <a:solidFill>
                  <a:prstClr val="white"/>
                </a:solidFill>
                <a:cs typeface="Arial" pitchFamily="34" charset="0"/>
              </a:rPr>
              <a:t>Closing the loop, Relief to development continuum</a:t>
            </a:r>
          </a:p>
        </p:txBody>
      </p:sp>
      <p:pic>
        <p:nvPicPr>
          <p:cNvPr id="7" name="Picture 6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114139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smtClean="0">
                <a:solidFill>
                  <a:prstClr val="white"/>
                </a:solidFill>
                <a:cs typeface="Arial" pitchFamily="34" charset="0"/>
              </a:rPr>
              <a:t>  90</a:t>
            </a:r>
            <a:endParaRPr lang="en-GB" b="1" dirty="0" smtClean="0">
              <a:solidFill>
                <a:prstClr val="white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nife&amp;fo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0003" y="643200"/>
            <a:ext cx="2190540" cy="581904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Lunch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720002" y="4831025"/>
            <a:ext cx="2185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14:00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Picture 12" descr="Agenda-vs5.png"/>
          <p:cNvPicPr>
            <a:picLocks noChangeAspect="1"/>
          </p:cNvPicPr>
          <p:nvPr/>
        </p:nvPicPr>
        <p:blipFill>
          <a:blip r:embed="rId4" cstate="print"/>
          <a:srcRect l="65487" t="52135" r="19302" b="35775"/>
          <a:stretch>
            <a:fillRect/>
          </a:stretch>
        </p:blipFill>
        <p:spPr>
          <a:xfrm>
            <a:off x="2209799" y="2209800"/>
            <a:ext cx="3389523" cy="1905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938" y="2464062"/>
            <a:ext cx="10110976" cy="3367778"/>
          </a:xfr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Risk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2   </a:t>
            </a:r>
            <a:r>
              <a:rPr lang="en-US" sz="2000" b="1" dirty="0" smtClean="0"/>
              <a:t>Security and natural hazards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 3  </a:t>
            </a:r>
            <a:r>
              <a:rPr lang="en-US" sz="2000" b="1" dirty="0" smtClean="0"/>
              <a:t>Risk assessment</a:t>
            </a:r>
          </a:p>
          <a:p>
            <a:endParaRPr lang="en-US" sz="2000" b="1" dirty="0" smtClean="0"/>
          </a:p>
          <a:p>
            <a:pPr marL="1609725" indent="-1609725">
              <a:tabLst>
                <a:tab pos="0" algn="l"/>
              </a:tabLst>
            </a:pPr>
            <a:r>
              <a:rPr lang="en-GB" sz="2000" i="1" dirty="0" smtClean="0"/>
              <a:t>Objective 4</a:t>
            </a:r>
            <a:r>
              <a:rPr lang="en-GB" sz="2000" dirty="0" smtClean="0"/>
              <a:t>   </a:t>
            </a:r>
            <a:r>
              <a:rPr lang="en-GB" sz="2000" b="1" dirty="0" smtClean="0"/>
              <a:t>Risk management</a:t>
            </a:r>
          </a:p>
          <a:p>
            <a:pPr marL="542925" indent="-542925">
              <a:tabLst>
                <a:tab pos="0" algn="l"/>
              </a:tabLst>
            </a:pPr>
            <a:endParaRPr lang="en-GB" sz="2000" b="1" dirty="0" smtClean="0"/>
          </a:p>
          <a:p>
            <a:pPr marL="1609725" indent="-1609725">
              <a:tabLst>
                <a:tab pos="0" algn="l"/>
              </a:tabLst>
            </a:pPr>
            <a:r>
              <a:rPr lang="en-GB" sz="2000" i="1" dirty="0" smtClean="0"/>
              <a:t>Objective 5</a:t>
            </a:r>
            <a:r>
              <a:rPr lang="en-GB" sz="2000" b="1" dirty="0" smtClean="0"/>
              <a:t>   Disaster mitigation: Case study</a:t>
            </a:r>
          </a:p>
          <a:p>
            <a:pPr marL="542925" indent="-542925">
              <a:tabLst>
                <a:tab pos="0" algn="l"/>
              </a:tabLst>
            </a:pPr>
            <a:endParaRPr lang="en-GB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GB" dirty="0" smtClean="0"/>
              <a:t>Risk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396957"/>
            <a:ext cx="8201011" cy="2948400"/>
          </a:xfrm>
        </p:spPr>
        <p:txBody>
          <a:bodyPr/>
          <a:lstStyle/>
          <a:p>
            <a:pPr marL="450850" indent="-450850"/>
            <a:r>
              <a:rPr lang="en-US" b="1" dirty="0" smtClean="0">
                <a:latin typeface="Arial"/>
                <a:cs typeface="Arial"/>
              </a:rPr>
              <a:t>Hazard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GB" dirty="0" smtClean="0"/>
              <a:t>a </a:t>
            </a:r>
            <a:r>
              <a:rPr lang="en-US" dirty="0" smtClean="0"/>
              <a:t>natural or man-made event causing damage</a:t>
            </a:r>
          </a:p>
          <a:p>
            <a:pPr marL="450850" indent="-450850"/>
            <a:r>
              <a:rPr lang="en-US" b="1" dirty="0" smtClean="0">
                <a:latin typeface="Arial"/>
                <a:cs typeface="Arial"/>
              </a:rPr>
              <a:t>Vulnerability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GB" dirty="0" smtClean="0"/>
              <a:t>the conditions which increase the susceptibility of a community </a:t>
            </a:r>
            <a:br>
              <a:rPr lang="en-GB" dirty="0" smtClean="0"/>
            </a:br>
            <a:r>
              <a:rPr lang="en-GB" dirty="0" smtClean="0"/>
              <a:t>to the impact of hazards</a:t>
            </a:r>
            <a:endParaRPr lang="en-US" dirty="0" smtClean="0"/>
          </a:p>
          <a:p>
            <a:pPr marL="450850" indent="-450850"/>
            <a:r>
              <a:rPr lang="en-US" b="1" dirty="0" smtClean="0">
                <a:latin typeface="Arial"/>
                <a:cs typeface="Arial"/>
              </a:rPr>
              <a:t>Risk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GB" dirty="0" smtClean="0"/>
              <a:t>the probability of harmful consequences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 smtClean="0"/>
              <a:t>A disaster is the result of a multi-factor action involving the following: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>
          <a:xfrm>
            <a:off x="2274865" y="4862249"/>
            <a:ext cx="6562344" cy="5019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defTabSz="1081088" eaLnBrk="0" hangingPunct="0">
              <a:spcBef>
                <a:spcPct val="20000"/>
              </a:spcBef>
              <a:tabLst>
                <a:tab pos="1527175" algn="l"/>
              </a:tabLst>
              <a:defRPr/>
            </a:pPr>
            <a:r>
              <a:rPr lang="en-GB" sz="2200" b="1" dirty="0" smtClean="0">
                <a:solidFill>
                  <a:prstClr val="black"/>
                </a:solidFill>
                <a:cs typeface="Arial" pitchFamily="34" charset="0"/>
              </a:rPr>
              <a:t>Hazard 	x 	Vulnerability	 =        Risk</a:t>
            </a:r>
          </a:p>
          <a:p>
            <a:pPr marL="273050" indent="-273050" defTabSz="1081088" eaLnBrk="0" fontAlgn="auto" hangingPunct="0">
              <a:spcBef>
                <a:spcPct val="20000"/>
              </a:spcBef>
              <a:spcAft>
                <a:spcPts val="0"/>
              </a:spcAft>
              <a:tabLst>
                <a:tab pos="1527175" algn="l"/>
              </a:tabLst>
              <a:defRPr/>
            </a:pP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e.g. landslide</a:t>
            </a:r>
            <a:r>
              <a:rPr lang="fr-CH" sz="1600" dirty="0" smtClean="0">
                <a:solidFill>
                  <a:prstClr val="black"/>
                </a:solidFill>
                <a:cs typeface="Arial" pitchFamily="34" charset="0"/>
              </a:rPr>
              <a:t>	 x 	  </a:t>
            </a: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high-risk location</a:t>
            </a:r>
            <a:r>
              <a:rPr lang="fr-CH" sz="1600" dirty="0" smtClean="0">
                <a:solidFill>
                  <a:prstClr val="black"/>
                </a:solidFill>
                <a:cs typeface="Arial" pitchFamily="34" charset="0"/>
              </a:rPr>
              <a:t>	  =          </a:t>
            </a:r>
            <a:r>
              <a:rPr lang="en-GB" sz="1600" dirty="0" smtClean="0">
                <a:solidFill>
                  <a:prstClr val="black"/>
                </a:solidFill>
                <a:cs typeface="Arial" pitchFamily="34" charset="0"/>
              </a:rPr>
              <a:t>damaged </a:t>
            </a:r>
            <a:r>
              <a:rPr lang="en-GB" sz="1600" i="1" dirty="0" smtClean="0">
                <a:solidFill>
                  <a:prstClr val="black"/>
                </a:solidFill>
                <a:cs typeface="Arial" pitchFamily="34" charset="0"/>
              </a:rPr>
              <a:t>house</a:t>
            </a:r>
          </a:p>
          <a:p>
            <a:pPr marL="273050" indent="-273050" defTabSz="1081088" eaLnBrk="0" hangingPunct="0">
              <a:spcBef>
                <a:spcPct val="20000"/>
              </a:spcBef>
              <a:tabLst>
                <a:tab pos="1527175" algn="l"/>
              </a:tabLst>
              <a:defRPr/>
            </a:pPr>
            <a:endParaRPr lang="en-US" sz="1600" i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Picture 11" descr="vulnerabili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262" y="5718476"/>
            <a:ext cx="782985" cy="708018"/>
          </a:xfrm>
          <a:prstGeom prst="rect">
            <a:avLst/>
          </a:prstGeom>
        </p:spPr>
      </p:pic>
      <p:pic>
        <p:nvPicPr>
          <p:cNvPr id="13" name="Picture 12" descr="vulnerabilit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3354" y="5752617"/>
            <a:ext cx="920418" cy="673877"/>
          </a:xfrm>
          <a:prstGeom prst="rect">
            <a:avLst/>
          </a:prstGeom>
        </p:spPr>
      </p:pic>
      <p:pic>
        <p:nvPicPr>
          <p:cNvPr id="14" name="Picture 13" descr="hazard_landsli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033" y="5752617"/>
            <a:ext cx="679373" cy="6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US" dirty="0" smtClean="0"/>
              <a:t>Risk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49048" y="4052711"/>
            <a:ext cx="8177861" cy="2948400"/>
          </a:xfrm>
        </p:spPr>
        <p:txBody>
          <a:bodyPr/>
          <a:lstStyle/>
          <a:p>
            <a:r>
              <a:rPr lang="fr-CH" dirty="0" smtClean="0"/>
              <a:t>Security </a:t>
            </a:r>
            <a:r>
              <a:rPr lang="fr-CH" dirty="0" err="1" smtClean="0"/>
              <a:t>hazards</a:t>
            </a:r>
            <a:endParaRPr lang="fr-CH" dirty="0" smtClean="0"/>
          </a:p>
          <a:p>
            <a:r>
              <a:rPr lang="fr-CH" dirty="0" smtClean="0"/>
              <a:t>Natural </a:t>
            </a:r>
            <a:r>
              <a:rPr lang="fr-CH" dirty="0" err="1" smtClean="0"/>
              <a:t>hazards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It is important to recognize that different hazards </a:t>
            </a:r>
          </a:p>
          <a:p>
            <a:r>
              <a:rPr lang="en-GB" dirty="0" smtClean="0"/>
              <a:t>create different types of disaster</a:t>
            </a:r>
          </a:p>
          <a:p>
            <a:endParaRPr lang="en-GB" dirty="0" smtClean="0"/>
          </a:p>
          <a:p>
            <a:pPr>
              <a:tabLst>
                <a:tab pos="0" algn="l"/>
              </a:tabLst>
            </a:pPr>
            <a:r>
              <a:rPr lang="en-GB" dirty="0" smtClean="0"/>
              <a:t>Emergency risk assessment and </a:t>
            </a:r>
          </a:p>
          <a:p>
            <a:pPr>
              <a:tabLst>
                <a:tab pos="0" algn="l"/>
              </a:tabLst>
            </a:pPr>
            <a:r>
              <a:rPr lang="en-GB" dirty="0" smtClean="0"/>
              <a:t>management should cover the major</a:t>
            </a:r>
            <a:br>
              <a:rPr lang="en-GB" dirty="0" smtClean="0"/>
            </a:br>
            <a:r>
              <a:rPr lang="en-GB" dirty="0" smtClean="0"/>
              <a:t>types of hazards:</a:t>
            </a:r>
          </a:p>
          <a:p>
            <a:pPr>
              <a:tabLst>
                <a:tab pos="0" algn="l"/>
              </a:tabLst>
            </a:pPr>
            <a:endParaRPr lang="en-US" dirty="0" smtClean="0"/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5" name="Picture Placeholder 7" descr="Picture1.png"/>
          <p:cNvPicPr>
            <a:picLocks noChangeAspect="1"/>
          </p:cNvPicPr>
          <p:nvPr/>
        </p:nvPicPr>
        <p:blipFill>
          <a:blip r:embed="rId2" cstate="print"/>
          <a:srcRect l="26900" t="9076" r="26900"/>
          <a:stretch>
            <a:fillRect/>
          </a:stretch>
        </p:blipFill>
        <p:spPr>
          <a:xfrm>
            <a:off x="7243948" y="2621744"/>
            <a:ext cx="2662051" cy="38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" y="628784"/>
            <a:ext cx="9906000" cy="5849047"/>
          </a:xfrm>
          <a:prstGeom prst="rect">
            <a:avLst/>
          </a:prstGeom>
        </p:spPr>
      </p:pic>
      <p:sp>
        <p:nvSpPr>
          <p:cNvPr id="29698" name="Title 6"/>
          <p:cNvSpPr>
            <a:spLocks noGrp="1"/>
          </p:cNvSpPr>
          <p:nvPr>
            <p:ph type="ctrTitle"/>
          </p:nvPr>
        </p:nvSpPr>
        <p:spPr bwMode="auto">
          <a:xfrm>
            <a:off x="1989646" y="3690199"/>
            <a:ext cx="6953634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pc="0" dirty="0" smtClean="0">
                <a:solidFill>
                  <a:schemeClr val="bg1"/>
                </a:solidFill>
              </a:rPr>
              <a:t>Government and cultural context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400" i="1" spc="0" dirty="0" smtClean="0">
                <a:solidFill>
                  <a:schemeClr val="bg1"/>
                </a:solidFill>
              </a:rPr>
              <a:t>Government and context – cultural sensitivity</a:t>
            </a:r>
          </a:p>
        </p:txBody>
      </p:sp>
      <p:pic>
        <p:nvPicPr>
          <p:cNvPr id="9" name="Picture 8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109469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Security and natural hazards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972" y="1669592"/>
            <a:ext cx="8112780" cy="471368"/>
          </a:xfrm>
        </p:spPr>
        <p:txBody>
          <a:bodyPr/>
          <a:lstStyle/>
          <a:p>
            <a:pPr marL="0" lvl="1" algn="l"/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Security hazards include ongoing and potential hazards: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578768" y="2164490"/>
            <a:ext cx="10401063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Communal violence</a:t>
            </a: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Civil unrest</a:t>
            </a: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Conflict resources</a:t>
            </a: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Sexual and gender-based violence (SGBV)</a:t>
            </a: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Wars</a:t>
            </a: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Ethnic conflicts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47502" y="5855458"/>
            <a:ext cx="670477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cs typeface="Arial" pitchFamily="34" charset="0"/>
              </a:rPr>
              <a:t>Conflicts may occur in </a:t>
            </a:r>
            <a:r>
              <a:rPr lang="en-GB" dirty="0" smtClean="0">
                <a:solidFill>
                  <a:prstClr val="black"/>
                </a:solidFill>
                <a:cs typeface="Arial" pitchFamily="34" charset="0"/>
              </a:rPr>
              <a:t>areas suffering </a:t>
            </a:r>
            <a:r>
              <a:rPr lang="en-GB" dirty="0">
                <a:solidFill>
                  <a:prstClr val="black"/>
                </a:solidFill>
                <a:cs typeface="Arial" pitchFamily="34" charset="0"/>
              </a:rPr>
              <a:t>from natural disasters</a:t>
            </a: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109469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US" dirty="0" smtClean="0"/>
              <a:t>Security and natural hazards</a:t>
            </a:r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50000"/>
              </a:spcBef>
              <a:tabLst>
                <a:tab pos="0" algn="l"/>
              </a:tabLst>
            </a:pPr>
            <a:r>
              <a:rPr lang="en-US" dirty="0" smtClean="0"/>
              <a:t>Natural disasters are often caused by a combination of hazards, </a:t>
            </a:r>
            <a:br>
              <a:rPr lang="en-US" dirty="0" smtClean="0"/>
            </a:br>
            <a:r>
              <a:rPr lang="en-US" dirty="0" smtClean="0"/>
              <a:t>e.g. earthquakes and fires</a:t>
            </a:r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2042647" y="2569686"/>
          <a:ext cx="7483463" cy="2741736"/>
        </p:xfrm>
        <a:graphic>
          <a:graphicData uri="http://schemas.openxmlformats.org/drawingml/2006/table">
            <a:tbl>
              <a:tblPr/>
              <a:tblGrid>
                <a:gridCol w="1977221"/>
                <a:gridCol w="223520"/>
                <a:gridCol w="2286001"/>
                <a:gridCol w="228601"/>
                <a:gridCol w="2768120"/>
              </a:tblGrid>
              <a:tr h="45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Meteorological</a:t>
                      </a: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Geological</a:t>
                      </a: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Biological</a:t>
                      </a: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96"/>
                    </a:solidFill>
                  </a:tcPr>
                </a:tc>
              </a:tr>
              <a:tr h="2201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Floods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Landslides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Cyclones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Drought</a:t>
                      </a: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Earthquakes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Tsunamis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Volcanoes</a:t>
                      </a: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Epidemic diseases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Plant or animal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contagion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Insect plagues 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extensive infestations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 Placeholder 3"/>
          <p:cNvSpPr txBox="1">
            <a:spLocks/>
          </p:cNvSpPr>
          <p:nvPr/>
        </p:nvSpPr>
        <p:spPr>
          <a:xfrm>
            <a:off x="1625068" y="2164490"/>
            <a:ext cx="10401063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tabLst>
                <a:tab pos="0" algn="l"/>
              </a:tabLst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63252" y="5832880"/>
            <a:ext cx="6420999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Natural disasters may occur in insecure environments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0" name="Picture 19" descr="cyclone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9280" y="4020090"/>
            <a:ext cx="397322" cy="393608"/>
          </a:xfrm>
          <a:prstGeom prst="rect">
            <a:avLst/>
          </a:prstGeom>
        </p:spPr>
      </p:pic>
      <p:pic>
        <p:nvPicPr>
          <p:cNvPr id="21" name="Picture 20" descr="floods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8921" y="3070576"/>
            <a:ext cx="338040" cy="325777"/>
          </a:xfrm>
          <a:prstGeom prst="rect">
            <a:avLst/>
          </a:prstGeom>
        </p:spPr>
      </p:pic>
      <p:pic>
        <p:nvPicPr>
          <p:cNvPr id="22" name="Picture 21" descr="hazard_landsli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3762" y="3535442"/>
            <a:ext cx="348359" cy="345559"/>
          </a:xfrm>
          <a:prstGeom prst="rect">
            <a:avLst/>
          </a:prstGeom>
        </p:spPr>
      </p:pic>
      <p:pic>
        <p:nvPicPr>
          <p:cNvPr id="23" name="Picture 22" descr="floods_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94138" y="4552788"/>
            <a:ext cx="367607" cy="364652"/>
          </a:xfrm>
          <a:prstGeom prst="rect">
            <a:avLst/>
          </a:prstGeom>
        </p:spPr>
      </p:pic>
      <p:pic>
        <p:nvPicPr>
          <p:cNvPr id="24" name="Picture 23" descr="earthquak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5396" y="3070576"/>
            <a:ext cx="346574" cy="343788"/>
          </a:xfrm>
          <a:prstGeom prst="rect">
            <a:avLst/>
          </a:prstGeom>
        </p:spPr>
      </p:pic>
      <p:pic>
        <p:nvPicPr>
          <p:cNvPr id="25" name="Picture 24" descr="volcano_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8399" y="3956766"/>
            <a:ext cx="400568" cy="397348"/>
          </a:xfrm>
          <a:prstGeom prst="rect">
            <a:avLst/>
          </a:prstGeom>
        </p:spPr>
      </p:pic>
      <p:pic>
        <p:nvPicPr>
          <p:cNvPr id="26" name="Picture 25" descr="tsunam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48399" y="3486891"/>
            <a:ext cx="400568" cy="3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34144" y="2070512"/>
            <a:ext cx="6807828" cy="2948400"/>
          </a:xfrm>
          <a:prstGeom prst="rect">
            <a:avLst/>
          </a:prstGeom>
        </p:spPr>
        <p:txBody>
          <a:bodyPr/>
          <a:lstStyle/>
          <a:p>
            <a:pPr marL="0" lvl="0" indent="0"/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	</a:t>
            </a:r>
            <a:r>
              <a:rPr lang="en-GB" sz="2000" b="1" spc="-100" dirty="0" smtClean="0"/>
              <a:t>Discuss the risks in the area where you are currently 	working by evaluating the potential hazards and 	vulnerabilities 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/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	</a:t>
            </a:r>
            <a:r>
              <a:rPr lang="en-GB" sz="2000" b="1" spc="-100" dirty="0" smtClean="0"/>
              <a:t>Use a table to calculate risk in the area where </a:t>
            </a:r>
            <a:br>
              <a:rPr lang="en-GB" sz="2000" b="1" spc="-100" dirty="0" smtClean="0"/>
            </a:br>
            <a:r>
              <a:rPr lang="en-GB" sz="2000" b="1" spc="-100" dirty="0" smtClean="0"/>
              <a:t>you are  currently working (H x  V = R):</a:t>
            </a:r>
            <a:br>
              <a:rPr lang="en-GB" sz="2000" b="1" spc="-100" dirty="0" smtClean="0"/>
            </a:br>
            <a:r>
              <a:rPr lang="en-GB" sz="2000" b="1" spc="-100" dirty="0" smtClean="0"/>
              <a:t>Hazard: high (3), medium (2), low (1)</a:t>
            </a:r>
            <a:br>
              <a:rPr lang="en-GB" sz="2000" b="1" spc="-100" dirty="0" smtClean="0"/>
            </a:br>
            <a:r>
              <a:rPr lang="en-GB" sz="2000" b="1" spc="-100" dirty="0" smtClean="0"/>
              <a:t>Vulnerability: high (3), medium (2), low (1)</a:t>
            </a: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sp>
        <p:nvSpPr>
          <p:cNvPr id="20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  <p:grpSp>
        <p:nvGrpSpPr>
          <p:cNvPr id="2" name="Group 21"/>
          <p:cNvGrpSpPr/>
          <p:nvPr/>
        </p:nvGrpSpPr>
        <p:grpSpPr>
          <a:xfrm>
            <a:off x="2056879" y="4883093"/>
            <a:ext cx="3706336" cy="1392296"/>
            <a:chOff x="2135902" y="4681126"/>
            <a:chExt cx="3706336" cy="1392296"/>
          </a:xfrm>
        </p:grpSpPr>
        <p:sp>
          <p:nvSpPr>
            <p:cNvPr id="17" name="Rectangle 16"/>
            <p:cNvSpPr/>
            <p:nvPr/>
          </p:nvSpPr>
          <p:spPr>
            <a:xfrm>
              <a:off x="2135902" y="4720020"/>
              <a:ext cx="3706336" cy="245878"/>
            </a:xfrm>
            <a:prstGeom prst="rect">
              <a:avLst/>
            </a:prstGeom>
            <a:solidFill>
              <a:srgbClr val="0D3E96"/>
            </a:solidFill>
            <a:ln>
              <a:solidFill>
                <a:srgbClr val="0D3E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fr-CH">
                <a:solidFill>
                  <a:prstClr val="white"/>
                </a:solidFill>
              </a:endParaRPr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2137490" y="4681126"/>
              <a:ext cx="3704748" cy="1392296"/>
              <a:chOff x="3166904" y="4470108"/>
              <a:chExt cx="3704748" cy="1392296"/>
            </a:xfrm>
          </p:grpSpPr>
          <p:cxnSp>
            <p:nvCxnSpPr>
              <p:cNvPr id="5" name="Straight Connector 4"/>
              <p:cNvCxnSpPr/>
              <p:nvPr/>
            </p:nvCxnSpPr>
            <p:spPr>
              <a:xfrm rot="5400000">
                <a:off x="3354871" y="5184637"/>
                <a:ext cx="1354196" cy="1338"/>
              </a:xfrm>
              <a:prstGeom prst="line">
                <a:avLst/>
              </a:prstGeom>
              <a:ln w="19050">
                <a:solidFill>
                  <a:srgbClr val="0D3F9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4238836" y="5185034"/>
                <a:ext cx="1353402" cy="1338"/>
              </a:xfrm>
              <a:prstGeom prst="line">
                <a:avLst/>
              </a:prstGeom>
              <a:ln w="19050">
                <a:solidFill>
                  <a:srgbClr val="0D3F9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16200000" flipH="1">
                <a:off x="5336634" y="5184637"/>
                <a:ext cx="1354196" cy="1338"/>
              </a:xfrm>
              <a:prstGeom prst="line">
                <a:avLst/>
              </a:prstGeom>
              <a:ln w="19050">
                <a:solidFill>
                  <a:srgbClr val="0D3F9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166904" y="4754880"/>
                <a:ext cx="3704748" cy="1588"/>
              </a:xfrm>
              <a:prstGeom prst="line">
                <a:avLst/>
              </a:prstGeom>
              <a:ln w="19050">
                <a:solidFill>
                  <a:srgbClr val="0D3F9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3987482" y="4470902"/>
                <a:ext cx="904558" cy="914400"/>
              </a:xfrm>
              <a:prstGeom prst="rect">
                <a:avLst/>
              </a:prstGeom>
            </p:spPr>
            <p:txBody>
              <a:bodyPr wrap="none" rtlCol="0">
                <a:noAutofit/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err="1" smtClean="0">
                    <a:solidFill>
                      <a:prstClr val="white"/>
                    </a:solidFill>
                    <a:cs typeface="Arial" pitchFamily="34" charset="0"/>
                  </a:rPr>
                  <a:t>hazard</a:t>
                </a:r>
                <a:endParaRPr lang="fr-CH" sz="1200" b="1" dirty="0" smtClean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890452" y="4470108"/>
                <a:ext cx="1064578" cy="914400"/>
              </a:xfrm>
              <a:prstGeom prst="rect">
                <a:avLst/>
              </a:prstGeom>
            </p:spPr>
            <p:txBody>
              <a:bodyPr wrap="none" rtlCol="0">
                <a:noAutofit/>
              </a:bodyPr>
              <a:lstStyle/>
              <a:p>
                <a:pPr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err="1" smtClean="0">
                    <a:solidFill>
                      <a:prstClr val="white"/>
                    </a:solidFill>
                    <a:cs typeface="Arial" pitchFamily="34" charset="0"/>
                  </a:rPr>
                  <a:t>vulnerability</a:t>
                </a:r>
                <a:endParaRPr lang="fr-CH" sz="1200" b="1" dirty="0" smtClean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957252" y="4470108"/>
                <a:ext cx="914400" cy="914400"/>
              </a:xfrm>
              <a:prstGeom prst="rect">
                <a:avLst/>
              </a:prstGeom>
            </p:spPr>
            <p:txBody>
              <a:bodyPr wrap="none" rtlCol="0">
                <a:noAutofit/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err="1" smtClean="0">
                    <a:solidFill>
                      <a:prstClr val="white"/>
                    </a:solidFill>
                    <a:cs typeface="Arial" pitchFamily="34" charset="0"/>
                  </a:rPr>
                  <a:t>risk</a:t>
                </a:r>
                <a:endParaRPr lang="fr-CH" sz="1200" b="1" dirty="0" smtClean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987482" y="4756468"/>
                <a:ext cx="902970" cy="914400"/>
              </a:xfrm>
              <a:prstGeom prst="rect">
                <a:avLst/>
              </a:prstGeom>
            </p:spPr>
            <p:txBody>
              <a:bodyPr wrap="none" rtlCol="0">
                <a:noAutofit/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smtClean="0">
                    <a:solidFill>
                      <a:srgbClr val="0D3F96"/>
                    </a:solidFill>
                    <a:latin typeface="Calibri"/>
                    <a:cs typeface="Arial" pitchFamily="34" charset="0"/>
                  </a:rPr>
                  <a:t>3</a:t>
                </a:r>
              </a:p>
              <a:p>
                <a:pPr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endParaRPr lang="fr-CH" sz="1200" b="1" dirty="0" smtClean="0">
                  <a:solidFill>
                    <a:srgbClr val="0D3F96"/>
                  </a:solidFill>
                  <a:cs typeface="Arial" pitchFamily="34" charset="0"/>
                </a:endParaRPr>
              </a:p>
              <a:p>
                <a:pPr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endParaRPr lang="fr-CH" sz="1200" b="1" dirty="0" smtClean="0">
                  <a:solidFill>
                    <a:srgbClr val="0D3F96"/>
                  </a:solidFill>
                  <a:latin typeface="Calibri"/>
                  <a:cs typeface="Arial" pitchFamily="34" charset="0"/>
                </a:endParaRPr>
              </a:p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smtClean="0">
                    <a:solidFill>
                      <a:srgbClr val="0D3F96"/>
                    </a:solidFill>
                    <a:cs typeface="Arial" pitchFamily="34" charset="0"/>
                  </a:rPr>
                  <a:t>…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92040" y="4754880"/>
                <a:ext cx="1065212" cy="914400"/>
              </a:xfrm>
              <a:prstGeom prst="rect">
                <a:avLst/>
              </a:prstGeom>
            </p:spPr>
            <p:txBody>
              <a:bodyPr wrap="none" rtlCol="0">
                <a:noAutofit/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smtClean="0">
                    <a:solidFill>
                      <a:srgbClr val="0D3F96"/>
                    </a:solidFill>
                    <a:cs typeface="Arial" pitchFamily="34" charset="0"/>
                  </a:rPr>
                  <a:t>1</a:t>
                </a:r>
              </a:p>
              <a:p>
                <a:pPr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endParaRPr lang="fr-CH" sz="1200" b="1" dirty="0" smtClean="0">
                  <a:solidFill>
                    <a:srgbClr val="0D3F96"/>
                  </a:solidFill>
                  <a:latin typeface="Calibri"/>
                  <a:cs typeface="Arial" pitchFamily="34" charset="0"/>
                </a:endParaRPr>
              </a:p>
              <a:p>
                <a:pPr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endParaRPr lang="fr-CH" sz="1200" b="1" dirty="0" smtClean="0">
                  <a:solidFill>
                    <a:srgbClr val="0D3F96"/>
                  </a:solidFill>
                  <a:cs typeface="Arial" pitchFamily="34" charset="0"/>
                </a:endParaRPr>
              </a:p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smtClean="0">
                    <a:solidFill>
                      <a:srgbClr val="0D3F96"/>
                    </a:solidFill>
                    <a:latin typeface="Calibri"/>
                    <a:cs typeface="Arial" pitchFamily="34" charset="0"/>
                  </a:rPr>
                  <a:t>…</a:t>
                </a:r>
                <a:endParaRPr lang="fr-CH" sz="1200" b="1" dirty="0" smtClean="0">
                  <a:solidFill>
                    <a:srgbClr val="0D3F96"/>
                  </a:solidFill>
                  <a:cs typeface="Arial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957252" y="4756468"/>
                <a:ext cx="914400" cy="914400"/>
              </a:xfrm>
              <a:prstGeom prst="rect">
                <a:avLst/>
              </a:prstGeom>
            </p:spPr>
            <p:txBody>
              <a:bodyPr wrap="none" rtlCol="0">
                <a:noAutofit/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smtClean="0">
                    <a:solidFill>
                      <a:srgbClr val="0D3F96"/>
                    </a:solidFill>
                    <a:cs typeface="Arial" pitchFamily="34" charset="0"/>
                  </a:rPr>
                  <a:t>3</a:t>
                </a:r>
              </a:p>
              <a:p>
                <a:pPr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endParaRPr lang="fr-CH" sz="1200" b="1" dirty="0" smtClean="0">
                  <a:solidFill>
                    <a:srgbClr val="0D3F96"/>
                  </a:solidFill>
                  <a:latin typeface="Calibri"/>
                  <a:cs typeface="Arial" pitchFamily="34" charset="0"/>
                </a:endParaRPr>
              </a:p>
              <a:p>
                <a:pPr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endParaRPr lang="fr-CH" sz="1200" b="1" dirty="0" smtClean="0">
                  <a:solidFill>
                    <a:srgbClr val="0D3F96"/>
                  </a:solidFill>
                  <a:cs typeface="Arial" pitchFamily="34" charset="0"/>
                </a:endParaRPr>
              </a:p>
              <a:p>
                <a:pPr algn="ctr" eaLnBrk="0" hangingPunct="0">
                  <a:spcBef>
                    <a:spcPct val="20000"/>
                  </a:spcBef>
                  <a:buFont typeface="Arial" pitchFamily="34" charset="0"/>
                  <a:buNone/>
                </a:pPr>
                <a:r>
                  <a:rPr lang="fr-CH" sz="1200" b="1" dirty="0" smtClean="0">
                    <a:solidFill>
                      <a:srgbClr val="0D3F96"/>
                    </a:solidFill>
                    <a:latin typeface="Calibri"/>
                    <a:cs typeface="Arial" pitchFamily="34" charset="0"/>
                  </a:rPr>
                  <a:t>…</a:t>
                </a:r>
                <a:endParaRPr lang="fr-CH" sz="1200" b="1" dirty="0" smtClean="0">
                  <a:solidFill>
                    <a:srgbClr val="0D3F96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2009942" y="5167865"/>
            <a:ext cx="90297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fr-CH" sz="1200" b="1" dirty="0" err="1" smtClean="0">
                <a:solidFill>
                  <a:srgbClr val="0D3F96"/>
                </a:solidFill>
                <a:latin typeface="Calibri"/>
                <a:cs typeface="Arial" pitchFamily="34" charset="0"/>
              </a:rPr>
              <a:t>earthquake</a:t>
            </a:r>
            <a:endParaRPr lang="fr-CH" sz="1200" b="1" dirty="0" smtClean="0">
              <a:solidFill>
                <a:srgbClr val="0D3F96"/>
              </a:solidFill>
              <a:latin typeface="Calibri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fr-CH" sz="1200" b="1" dirty="0" smtClean="0">
              <a:solidFill>
                <a:srgbClr val="0D3F96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fr-CH" sz="1200" b="1" dirty="0" smtClean="0">
              <a:solidFill>
                <a:srgbClr val="0D3F96"/>
              </a:solidFill>
              <a:latin typeface="Calibri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fr-CH" sz="1200" b="1" dirty="0" smtClean="0">
                <a:solidFill>
                  <a:srgbClr val="0D3F96"/>
                </a:solidFill>
                <a:cs typeface="Arial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aDRi -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83" y="5056893"/>
            <a:ext cx="1333500" cy="1419226"/>
          </a:xfrm>
          <a:prstGeom prst="rect">
            <a:avLst/>
          </a:prstGeom>
          <a:noFill/>
        </p:spPr>
      </p:pic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3   </a:t>
            </a:r>
            <a:r>
              <a:rPr lang="en-GB" dirty="0" smtClean="0"/>
              <a:t>Risk assessment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Risk Assessment is a 2-step process that allows understanding, identification and quantification of the risk:</a:t>
            </a:r>
          </a:p>
          <a:p>
            <a:pPr marL="0" lvl="1" algn="l"/>
            <a:endParaRPr lang="en-US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 = H x V</a:t>
            </a:r>
          </a:p>
          <a:p>
            <a:pPr marL="0" lvl="1"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521751" y="2679563"/>
            <a:ext cx="10401063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Hazard assessment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regional databases, models, …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Vulnerability assessment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social, economic, physical, </a:t>
            </a:r>
            <a:b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environmental, political and cultural factors</a:t>
            </a: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3   </a:t>
            </a:r>
            <a:r>
              <a:rPr lang="en-GB" dirty="0" smtClean="0"/>
              <a:t>Risk assessment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pPr marL="0" lvl="1" algn="l"/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objective of risk assessment is to develop with the participation </a:t>
            </a:r>
            <a:b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communities a risk map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3" descr="riskma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564" y="2427111"/>
            <a:ext cx="5503462" cy="404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3  </a:t>
            </a:r>
            <a:r>
              <a:rPr lang="en-GB" dirty="0" smtClean="0"/>
              <a:t>Risk assessment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697" y="1669592"/>
            <a:ext cx="8112780" cy="471368"/>
          </a:xfrm>
        </p:spPr>
        <p:txBody>
          <a:bodyPr/>
          <a:lstStyle/>
          <a:p>
            <a:r>
              <a:rPr lang="en-GB" dirty="0" smtClean="0"/>
              <a:t>Hazard assessment: </a:t>
            </a:r>
          </a:p>
          <a:p>
            <a:pPr lvl="0"/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555618" y="2176065"/>
            <a:ext cx="10401063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Frequency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e.g. is there a seasonal pattern?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Magnitude or intensity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e.g. what is a ‘normal’ vs. ‘extreme’ circumstance?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Duration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e.g. how long will flood waters remain?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Area of extent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e.g. where are the high, medium and low risk areas?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Speed of onset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e.g. does the hazard occur rapidly without warning?</a:t>
            </a:r>
          </a:p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1954547" y="864461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Risk assessment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6" name="Group 29"/>
          <p:cNvGraphicFramePr>
            <a:graphicFrameLocks noGrp="1"/>
          </p:cNvGraphicFramePr>
          <p:nvPr/>
        </p:nvGraphicFramePr>
        <p:xfrm>
          <a:off x="1954547" y="2198112"/>
          <a:ext cx="6604000" cy="2783205"/>
        </p:xfrm>
        <a:graphic>
          <a:graphicData uri="http://schemas.openxmlformats.org/drawingml/2006/table">
            <a:tbl>
              <a:tblPr/>
              <a:tblGrid>
                <a:gridCol w="3302000"/>
                <a:gridCol w="3302000"/>
              </a:tblGrid>
              <a:tr h="3778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The vulnerability of the affected population should be assessed and depends upon:</a:t>
                      </a:r>
                    </a:p>
                  </a:txBody>
                  <a:tcPr marL="99060" marR="9906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Where you are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Who you are</a:t>
                      </a: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Earthquake – e.g. </a:t>
                      </a:r>
                      <a:b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proximity to epicentre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Flood – e.g. elevation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Cyclone – e.g. exposure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Fire – e.g. drought regions</a:t>
                      </a:r>
                    </a:p>
                  </a:txBody>
                  <a:tcPr marL="99060" marR="99060" horzOverflow="overflow">
                    <a:lnL cap="flat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Displaced populations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Low-income populations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High-risk locations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Poor-quality buildings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Marginal groups</a:t>
                      </a:r>
                    </a:p>
                  </a:txBody>
                  <a:tcPr marL="99060" marR="9906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723072" y="5281007"/>
            <a:ext cx="5760653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cs typeface="Arial" pitchFamily="34" charset="0"/>
              </a:rPr>
              <a:t>Example of zones of housing damage, and population movements between zones, following an earthquake</a:t>
            </a:r>
          </a:p>
        </p:txBody>
      </p:sp>
      <p:pic>
        <p:nvPicPr>
          <p:cNvPr id="8" name="Picture 3" descr="damage and population mov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4547" y="4909877"/>
            <a:ext cx="1491375" cy="145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954547" y="172674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Vulnerability assessment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1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95348" y="3543300"/>
            <a:ext cx="8372702" cy="3807900"/>
          </a:xfrm>
        </p:spPr>
        <p:txBody>
          <a:bodyPr/>
          <a:lstStyle/>
          <a:p>
            <a:pPr indent="-271463" defTabSz="895350">
              <a:tabLst>
                <a:tab pos="357188" algn="l"/>
              </a:tabLst>
            </a:pPr>
            <a:r>
              <a:rPr lang="fr-CH" dirty="0" err="1" smtClean="0"/>
              <a:t>Human</a:t>
            </a:r>
            <a:r>
              <a:rPr lang="fr-CH" dirty="0" smtClean="0"/>
              <a:t> – </a:t>
            </a:r>
            <a:r>
              <a:rPr lang="fr-CH" dirty="0" err="1" smtClean="0"/>
              <a:t>skills</a:t>
            </a:r>
            <a:r>
              <a:rPr lang="fr-CH" dirty="0" smtClean="0"/>
              <a:t>, </a:t>
            </a:r>
            <a:r>
              <a:rPr lang="fr-CH" dirty="0" err="1" smtClean="0"/>
              <a:t>knowledge</a:t>
            </a:r>
            <a:r>
              <a:rPr lang="fr-CH" dirty="0" smtClean="0"/>
              <a:t>, </a:t>
            </a:r>
            <a:r>
              <a:rPr lang="fr-CH" dirty="0" err="1" smtClean="0"/>
              <a:t>health</a:t>
            </a:r>
            <a:endParaRPr lang="fr-CH" dirty="0" smtClean="0"/>
          </a:p>
          <a:p>
            <a:pPr indent="-271463" defTabSz="895350">
              <a:tabLst>
                <a:tab pos="357188" algn="l"/>
              </a:tabLst>
            </a:pPr>
            <a:r>
              <a:rPr lang="fr-CH" dirty="0" smtClean="0"/>
              <a:t>Social </a:t>
            </a:r>
            <a:r>
              <a:rPr lang="fr-CH" dirty="0" err="1" smtClean="0"/>
              <a:t>assets</a:t>
            </a:r>
            <a:r>
              <a:rPr lang="fr-CH" dirty="0" smtClean="0"/>
              <a:t> – </a:t>
            </a:r>
            <a:r>
              <a:rPr lang="fr-CH" dirty="0" err="1" smtClean="0"/>
              <a:t>community</a:t>
            </a:r>
            <a:r>
              <a:rPr lang="fr-CH" dirty="0" smtClean="0"/>
              <a:t>, </a:t>
            </a:r>
            <a:r>
              <a:rPr lang="fr-CH" dirty="0" err="1" smtClean="0"/>
              <a:t>political</a:t>
            </a:r>
            <a:r>
              <a:rPr lang="fr-CH" dirty="0" smtClean="0"/>
              <a:t> structures</a:t>
            </a:r>
          </a:p>
          <a:p>
            <a:pPr indent="-271463" defTabSz="895350">
              <a:tabLst>
                <a:tab pos="357188" algn="l"/>
              </a:tabLst>
            </a:pPr>
            <a:r>
              <a:rPr lang="fr-CH" dirty="0" smtClean="0"/>
              <a:t>Natural </a:t>
            </a:r>
            <a:r>
              <a:rPr lang="fr-CH" dirty="0" err="1" smtClean="0"/>
              <a:t>assets</a:t>
            </a:r>
            <a:r>
              <a:rPr lang="fr-CH" dirty="0" smtClean="0"/>
              <a:t> – land, water</a:t>
            </a:r>
          </a:p>
          <a:p>
            <a:pPr indent="-271463" defTabSz="895350">
              <a:tabLst>
                <a:tab pos="357188" algn="l"/>
              </a:tabLst>
            </a:pPr>
            <a:r>
              <a:rPr lang="fr-CH" dirty="0" err="1" smtClean="0"/>
              <a:t>Physical</a:t>
            </a:r>
            <a:r>
              <a:rPr lang="fr-CH" dirty="0" smtClean="0"/>
              <a:t> </a:t>
            </a:r>
            <a:r>
              <a:rPr lang="fr-CH" dirty="0" err="1" smtClean="0"/>
              <a:t>assets</a:t>
            </a:r>
            <a:r>
              <a:rPr lang="fr-CH" dirty="0" smtClean="0"/>
              <a:t> – buildings, transport, </a:t>
            </a:r>
            <a:r>
              <a:rPr lang="fr-CH" dirty="0" err="1" smtClean="0"/>
              <a:t>energy</a:t>
            </a:r>
            <a:endParaRPr lang="fr-CH" dirty="0" smtClean="0"/>
          </a:p>
          <a:p>
            <a:pPr indent="-271463" defTabSz="895350">
              <a:tabLst>
                <a:tab pos="357188" algn="l"/>
              </a:tabLst>
            </a:pPr>
            <a:r>
              <a:rPr lang="fr-CH" dirty="0" err="1" smtClean="0"/>
              <a:t>Economic</a:t>
            </a:r>
            <a:r>
              <a:rPr lang="fr-CH" dirty="0" smtClean="0"/>
              <a:t> </a:t>
            </a:r>
            <a:r>
              <a:rPr lang="fr-CH" dirty="0" err="1" smtClean="0"/>
              <a:t>assets</a:t>
            </a:r>
            <a:r>
              <a:rPr lang="fr-CH" dirty="0" smtClean="0"/>
              <a:t> – money, </a:t>
            </a:r>
            <a:r>
              <a:rPr lang="fr-CH" dirty="0" err="1" smtClean="0"/>
              <a:t>tools</a:t>
            </a:r>
            <a:r>
              <a:rPr lang="fr-CH" dirty="0" smtClean="0"/>
              <a:t>, </a:t>
            </a:r>
            <a:r>
              <a:rPr lang="fr-CH" dirty="0" err="1" smtClean="0"/>
              <a:t>livestock</a:t>
            </a:r>
            <a:endParaRPr lang="en-GB" dirty="0" smtClean="0"/>
          </a:p>
          <a:p>
            <a:pPr>
              <a:buAutoNum type="arabicPeriod"/>
            </a:pPr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54547" y="1729419"/>
            <a:ext cx="8112780" cy="471368"/>
          </a:xfrm>
        </p:spPr>
        <p:txBody>
          <a:bodyPr/>
          <a:lstStyle/>
          <a:p>
            <a:r>
              <a:rPr lang="en-US" dirty="0" smtClean="0"/>
              <a:t>Vulnerability and livelihoods assets</a:t>
            </a:r>
          </a:p>
          <a:p>
            <a:endParaRPr lang="en-US" sz="2000" dirty="0" smtClean="0"/>
          </a:p>
          <a:p>
            <a:pPr marL="542925" indent="-541338" defTabSz="895350">
              <a:tabLst>
                <a:tab pos="357188" algn="l"/>
              </a:tabLst>
            </a:pPr>
            <a:r>
              <a:rPr lang="en-US" dirty="0" smtClean="0"/>
              <a:t>The vulnerability of a population depends on their capacity </a:t>
            </a:r>
          </a:p>
          <a:p>
            <a:pPr indent="1588" defTabSz="895350">
              <a:tabLst>
                <a:tab pos="357188" algn="l"/>
              </a:tabLst>
            </a:pPr>
            <a:r>
              <a:rPr lang="en-US" dirty="0" smtClean="0"/>
              <a:t>to cope with hazards. T</a:t>
            </a:r>
            <a:r>
              <a:rPr lang="en-GB" dirty="0" smtClean="0"/>
              <a:t>heir livelihoods assets should be taken into account: </a:t>
            </a:r>
          </a:p>
          <a:p>
            <a:endParaRPr lang="en-GB" sz="20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958047" y="864461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Risk assessment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1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547" y="1669592"/>
            <a:ext cx="7224177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risk assessment framework is an integral part of the policy/decision-making process:</a:t>
            </a:r>
          </a:p>
          <a:p>
            <a:pPr marL="0" lvl="1"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958047" y="864461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Risk assessment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924996" y="2606040"/>
          <a:ext cx="6305494" cy="3562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Z:\SC_Hubbers project\SEA Hub\E. Graphics\Maps and banners\Map for powerpoint.jpg"/>
          <p:cNvPicPr>
            <a:picLocks noChangeAspect="1" noChangeArrowheads="1"/>
          </p:cNvPicPr>
          <p:nvPr/>
        </p:nvPicPr>
        <p:blipFill>
          <a:blip r:embed="rId2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Discussion in groups- ECHO blue v03-0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1737" y="2571756"/>
            <a:ext cx="1180800" cy="1896203"/>
          </a:xfrm>
          <a:prstGeom prst="rect">
            <a:avLst/>
          </a:prstGeom>
        </p:spPr>
      </p:pic>
      <p:pic>
        <p:nvPicPr>
          <p:cNvPr id="16" name="Picture 15" descr="Pen2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Discussion in groups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9" name="Picture 18" descr="Time for discussion 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9330" y="4508208"/>
            <a:ext cx="1176670" cy="18972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60433" y="998932"/>
            <a:ext cx="6867967" cy="633925"/>
          </a:xfr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56290" y="2075692"/>
            <a:ext cx="6691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spc="-100" dirty="0" smtClean="0">
                <a:solidFill>
                  <a:prstClr val="black"/>
                </a:solidFill>
                <a:cs typeface="Arial" pitchFamily="34" charset="0"/>
              </a:rPr>
              <a:t>Task    </a:t>
            </a:r>
            <a:r>
              <a:rPr lang="en-GB" sz="2000" b="1" spc="-100" dirty="0" smtClean="0">
                <a:solidFill>
                  <a:prstClr val="black"/>
                </a:solidFill>
                <a:cs typeface="Arial" pitchFamily="34" charset="0"/>
              </a:rPr>
              <a:t>Plan the steps that you would take in developing </a:t>
            </a:r>
            <a:br>
              <a:rPr lang="en-GB" sz="2000" b="1" spc="-100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en-GB" sz="2000" b="1" spc="-100" dirty="0" smtClean="0">
                <a:solidFill>
                  <a:prstClr val="black"/>
                </a:solidFill>
                <a:cs typeface="Arial" pitchFamily="34" charset="0"/>
              </a:rPr>
              <a:t>               with a community a sustainable risk map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8655921" y="5518549"/>
            <a:ext cx="1310742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pic>
        <p:nvPicPr>
          <p:cNvPr id="20" name="Picture 13" descr="riskma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1563" y="2963537"/>
            <a:ext cx="4490765" cy="329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genda-vs5.png"/>
          <p:cNvPicPr>
            <a:picLocks noChangeAspect="1"/>
          </p:cNvPicPr>
          <p:nvPr/>
        </p:nvPicPr>
        <p:blipFill>
          <a:blip r:embed="rId3" cstate="print"/>
          <a:srcRect l="3068" t="14049" r="3301" b="5355"/>
          <a:stretch>
            <a:fillRect/>
          </a:stretch>
        </p:blipFill>
        <p:spPr>
          <a:xfrm>
            <a:off x="106680" y="594360"/>
            <a:ext cx="9692640" cy="5899868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504" y="1194100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94762" y="1194100"/>
            <a:ext cx="1578778" cy="52604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4978810" y="1233313"/>
            <a:ext cx="1578778" cy="105268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81430" y="1215614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6559914" y="1190281"/>
            <a:ext cx="1627459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Government &amp; cultural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context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87105" y="1204856"/>
            <a:ext cx="1578778" cy="438822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4979240" y="4297680"/>
            <a:ext cx="1578778" cy="216203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9440" y="3200400"/>
            <a:ext cx="1578778" cy="21793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83773" y="2396957"/>
            <a:ext cx="8372702" cy="3807900"/>
          </a:xfrm>
        </p:spPr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Mitigation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e.g. flood defenses</a:t>
            </a:r>
          </a:p>
          <a:p>
            <a:endParaRPr lang="en-US" dirty="0" smtClean="0"/>
          </a:p>
          <a:p>
            <a:pPr marL="287338" indent="-287338"/>
            <a:r>
              <a:rPr lang="en-US" b="1" dirty="0" smtClean="0"/>
              <a:t>Preparedness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e.g. testing warning system</a:t>
            </a:r>
          </a:p>
          <a:p>
            <a:pPr marL="287338" indent="-287338"/>
            <a:endParaRPr lang="en-US" dirty="0" smtClean="0"/>
          </a:p>
          <a:p>
            <a:pPr marL="287338" indent="-287338"/>
            <a:r>
              <a:rPr lang="en-US" b="1" dirty="0" smtClean="0"/>
              <a:t>Advocacy</a:t>
            </a:r>
            <a:br>
              <a:rPr lang="en-US" b="1" dirty="0" smtClean="0"/>
            </a:br>
            <a:r>
              <a:rPr lang="en-US" dirty="0" smtClean="0"/>
              <a:t>e.g. training and education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Risk management offers the following measures to deal with </a:t>
            </a:r>
            <a:br>
              <a:rPr lang="en-US" dirty="0" smtClean="0"/>
            </a:br>
            <a:r>
              <a:rPr lang="en-US" dirty="0" smtClean="0"/>
              <a:t>ongoing and potential hazards: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24996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Risk management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280356"/>
            <a:ext cx="8372702" cy="3807900"/>
          </a:xfrm>
        </p:spPr>
        <p:txBody>
          <a:bodyPr/>
          <a:lstStyle/>
          <a:p>
            <a:endParaRPr lang="en-US" b="1" dirty="0" smtClean="0"/>
          </a:p>
          <a:p>
            <a:pPr marL="450850" indent="-450850"/>
            <a:r>
              <a:rPr lang="en-GB" b="1" dirty="0" smtClean="0"/>
              <a:t>Regulations </a:t>
            </a:r>
            <a:br>
              <a:rPr lang="en-GB" b="1" dirty="0" smtClean="0"/>
            </a:br>
            <a:r>
              <a:rPr lang="en-GB" dirty="0" smtClean="0"/>
              <a:t>e.g. improved building codes/planning/zoning</a:t>
            </a:r>
          </a:p>
          <a:p>
            <a:pPr marL="542925" indent="-542925"/>
            <a:endParaRPr lang="en-GB" dirty="0" smtClean="0"/>
          </a:p>
          <a:p>
            <a:pPr marL="450850" indent="-450850"/>
            <a:r>
              <a:rPr lang="en-GB" b="1" dirty="0" smtClean="0"/>
              <a:t>Education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e.g. technical inspectors and information centres</a:t>
            </a:r>
          </a:p>
          <a:p>
            <a:pPr marL="542925" indent="-542925"/>
            <a:endParaRPr lang="en-GB" dirty="0" smtClean="0"/>
          </a:p>
          <a:p>
            <a:pPr marL="450850" indent="-450850"/>
            <a:r>
              <a:rPr lang="en-GB" b="1" dirty="0" smtClean="0"/>
              <a:t>Incentives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e.g. subsidies for safer construction </a:t>
            </a:r>
            <a:r>
              <a:rPr lang="en-US" dirty="0" smtClean="0"/>
              <a:t>magnitude of hazards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42925" indent="-542925"/>
            <a:r>
              <a:rPr lang="en-GB" dirty="0" smtClean="0"/>
              <a:t>Sustainable risk management requires the involvement of all</a:t>
            </a:r>
          </a:p>
          <a:p>
            <a:pPr marL="542925" indent="-542925"/>
            <a:r>
              <a:rPr lang="en-GB" dirty="0" smtClean="0"/>
              <a:t>stakeholders, through: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24996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4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Risk management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>
          <a:xfrm>
            <a:off x="1925554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5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Disaster mitigation – Case study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123" name="Picture 3" descr="http://www.minresco.com/australia/mangro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491" y="2445760"/>
            <a:ext cx="5111153" cy="3833365"/>
          </a:xfrm>
          <a:prstGeom prst="rect">
            <a:avLst/>
          </a:prstGeom>
          <a:noFill/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36571" y="1505334"/>
            <a:ext cx="6807828" cy="471368"/>
          </a:xfrm>
        </p:spPr>
        <p:txBody>
          <a:bodyPr/>
          <a:lstStyle/>
          <a:p>
            <a:r>
              <a:rPr lang="en-GB" sz="2000" dirty="0" smtClean="0"/>
              <a:t>Disaster mitigation and prevention through restoration of littoral vegetation in Sri Lanka (</a:t>
            </a:r>
            <a:r>
              <a:rPr lang="en-GB" sz="2000" dirty="0" err="1" smtClean="0"/>
              <a:t>ProAct</a:t>
            </a:r>
            <a:r>
              <a:rPr lang="en-GB" sz="2000" dirty="0" smtClean="0"/>
              <a:t> Network 2008)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452273" y="2140960"/>
            <a:ext cx="8372702" cy="3807900"/>
          </a:xfrm>
        </p:spPr>
        <p:txBody>
          <a:bodyPr/>
          <a:lstStyle/>
          <a:p>
            <a:pPr marL="542925" indent="-542925"/>
            <a:r>
              <a:rPr lang="en-US" dirty="0" smtClean="0"/>
              <a:t>20 million people live within the coastal zone</a:t>
            </a:r>
          </a:p>
          <a:p>
            <a:pPr marL="542925" indent="-542925"/>
            <a:endParaRPr lang="en-US" dirty="0" smtClean="0"/>
          </a:p>
          <a:p>
            <a:pPr marL="542925" indent="-542925"/>
            <a:r>
              <a:rPr lang="en-US" dirty="0" smtClean="0"/>
              <a:t>Heavy losses on coastal vegetation due to over exploitation and the impact of the Asian Tsunami (2004) </a:t>
            </a:r>
          </a:p>
          <a:p>
            <a:pPr marL="542925" indent="-542925"/>
            <a:endParaRPr lang="en-US" dirty="0" smtClean="0"/>
          </a:p>
          <a:p>
            <a:pPr marL="542925" indent="-542925"/>
            <a:r>
              <a:rPr lang="en-US" dirty="0" smtClean="0"/>
              <a:t>Consequences: high vulnerability of families living in these areas (e.g. no buffer from tropical storms, erosion and flood activity due to heavy rains and rough sea, limited livelihood and food security)</a:t>
            </a:r>
          </a:p>
          <a:p>
            <a:pPr marL="542925" indent="-542925"/>
            <a:endParaRPr lang="en-US" dirty="0" smtClean="0"/>
          </a:p>
          <a:p>
            <a:pPr marL="542925" indent="-542925"/>
            <a:r>
              <a:rPr lang="en-US" dirty="0" smtClean="0"/>
              <a:t>Aim of project: establishing a Green Belt and mangrove vegetation along the coast in order to protect the coastal communities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847" y="1669592"/>
            <a:ext cx="8112780" cy="471368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25554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5 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Disaster mitigation – Case study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1" spc="-100" dirty="0" smtClean="0"/>
              <a:t>How did you incorporate disaster risk reduction in 	your last project.  If you haven’t how could you have 	included it?</a:t>
            </a:r>
          </a:p>
          <a:p>
            <a:pPr marL="890588" lvl="0" indent="-890588">
              <a:buNone/>
            </a:pPr>
            <a:endParaRPr lang="en-GB" sz="2000" b="1" spc="-100" dirty="0" smtClean="0">
              <a:latin typeface="Arial" pitchFamily="34" charset="0"/>
              <a:cs typeface="Arial" pitchFamily="34" charset="0"/>
            </a:endParaRP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sp>
        <p:nvSpPr>
          <p:cNvPr id="20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000" b="1" dirty="0" smtClean="0"/>
              <a:t>Do you have any comments or experiences you would like to share?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Do you have any questions?</a:t>
            </a:r>
          </a:p>
          <a:p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1933496" y="1028818"/>
            <a:ext cx="6807200" cy="633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Further reading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1933496" y="1662231"/>
            <a:ext cx="6807200" cy="4714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smtClean="0">
                <a:solidFill>
                  <a:prstClr val="black"/>
                </a:solidFill>
                <a:cs typeface="Arial" pitchFamily="34" charset="0"/>
              </a:rPr>
              <a:t>www.unisdr.org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smtClean="0">
                <a:solidFill>
                  <a:prstClr val="black"/>
                </a:solidFill>
                <a:cs typeface="Arial" pitchFamily="34" charset="0"/>
              </a:rPr>
              <a:t>www.preventionweb.net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smtClean="0">
                <a:solidFill>
                  <a:prstClr val="black"/>
                </a:solidFill>
                <a:cs typeface="Arial" pitchFamily="34" charset="0"/>
              </a:rPr>
              <a:t>www.cadri.org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b="1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smtClean="0">
                <a:solidFill>
                  <a:prstClr val="black"/>
                </a:solidFill>
                <a:cs typeface="Arial" pitchFamily="34" charset="0"/>
              </a:rPr>
              <a:t>Handbook for Emergencies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smtClean="0">
                <a:solidFill>
                  <a:prstClr val="black"/>
                </a:solidFill>
                <a:cs typeface="Arial" pitchFamily="34" charset="0"/>
              </a:rPr>
              <a:t>UNHCR, 2007</a:t>
            </a:r>
            <a:endParaRPr lang="fr-CH" sz="200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b="1" smtClean="0">
              <a:solidFill>
                <a:prstClr val="black"/>
              </a:solidFill>
              <a:cs typeface="Arial" pitchFamily="34" charset="0"/>
            </a:endParaRPr>
          </a:p>
          <a:p>
            <a:pPr marL="536575" indent="-536575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smtClean="0">
                <a:solidFill>
                  <a:prstClr val="black"/>
                </a:solidFill>
                <a:cs typeface="Arial" pitchFamily="34" charset="0"/>
              </a:rPr>
              <a:t>Words Into Action</a:t>
            </a:r>
          </a:p>
          <a:p>
            <a:pPr marL="536575" indent="-536575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smtClean="0">
                <a:solidFill>
                  <a:prstClr val="black"/>
                </a:solidFill>
                <a:cs typeface="Arial" pitchFamily="34" charset="0"/>
              </a:rPr>
              <a:t>ISDR, 2007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8643" y="4346522"/>
            <a:ext cx="607645" cy="81776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 descr="CaDRi -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0128" y="3238367"/>
            <a:ext cx="736151" cy="783476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 l="11852" t="28356" r="63794" b="4483"/>
          <a:stretch>
            <a:fillRect/>
          </a:stretch>
        </p:blipFill>
        <p:spPr bwMode="auto">
          <a:xfrm>
            <a:off x="1162705" y="2562266"/>
            <a:ext cx="607646" cy="53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160647" y="5449421"/>
            <a:ext cx="579678" cy="81776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158694" y="1839964"/>
            <a:ext cx="607646" cy="36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Energiser ico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6283" y="799383"/>
            <a:ext cx="4801205" cy="5488729"/>
          </a:xfrm>
          <a:prstGeom prst="rect">
            <a:avLst/>
          </a:prstGeom>
        </p:spPr>
      </p:pic>
      <p:sp>
        <p:nvSpPr>
          <p:cNvPr id="8" name="Title 17"/>
          <p:cNvSpPr txBox="1">
            <a:spLocks/>
          </p:cNvSpPr>
          <p:nvPr/>
        </p:nvSpPr>
        <p:spPr>
          <a:xfrm>
            <a:off x="685626" y="909473"/>
            <a:ext cx="6354116" cy="728827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 smtClean="0">
                <a:solidFill>
                  <a:srgbClr val="0D3E96"/>
                </a:solidFill>
              </a:rPr>
              <a:t>Energiser session</a:t>
            </a:r>
            <a:endParaRPr lang="en-GB" sz="3600" b="1" dirty="0">
              <a:solidFill>
                <a:srgbClr val="0D3E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2067969" y="3526971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Advisory Group meeting </a:t>
            </a:r>
          </a:p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&amp; role play </a:t>
            </a:r>
            <a:endParaRPr lang="en-US" sz="2400" b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7" name="Picture 6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8627" y="5707325"/>
            <a:ext cx="322678" cy="475659"/>
          </a:xfrm>
          <a:prstGeom prst="rect">
            <a:avLst/>
          </a:prstGeom>
          <a:noFill/>
        </p:spPr>
      </p:pic>
      <p:sp>
        <p:nvSpPr>
          <p:cNvPr id="8" name="TextBox 11"/>
          <p:cNvSpPr txBox="1"/>
          <p:nvPr/>
        </p:nvSpPr>
        <p:spPr>
          <a:xfrm>
            <a:off x="9176171" y="5896999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8726185" y="6181181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genda-vs5.png"/>
          <p:cNvPicPr>
            <a:picLocks noChangeAspect="1"/>
          </p:cNvPicPr>
          <p:nvPr/>
        </p:nvPicPr>
        <p:blipFill>
          <a:blip r:embed="rId3" cstate="print"/>
          <a:srcRect l="3068" t="14049" r="3301" b="5355"/>
          <a:stretch>
            <a:fillRect/>
          </a:stretch>
        </p:blipFill>
        <p:spPr>
          <a:xfrm>
            <a:off x="106680" y="594360"/>
            <a:ext cx="9692640" cy="5899868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504" y="1194100"/>
            <a:ext cx="1578778" cy="41739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79522" y="1194100"/>
            <a:ext cx="1578778" cy="526048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4978810" y="1233313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81430" y="1215614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6559914" y="3363326"/>
            <a:ext cx="1627459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387105" y="1204856"/>
            <a:ext cx="1578778" cy="52530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4979240" y="5380616"/>
            <a:ext cx="1578778" cy="104861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Advisory group meeting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81230" y="1215615"/>
            <a:ext cx="1578778" cy="196954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6579440" y="4344296"/>
            <a:ext cx="1578778" cy="104861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  <p:sp>
        <p:nvSpPr>
          <p:cNvPr id="29" name="Subtitle 28"/>
          <p:cNvSpPr>
            <a:spLocks noGrp="1"/>
          </p:cNvSpPr>
          <p:nvPr>
            <p:ph type="body" sz="quarter" idx="15"/>
          </p:nvPr>
        </p:nvSpPr>
        <p:spPr>
          <a:xfrm>
            <a:off x="495424" y="2507187"/>
            <a:ext cx="9260958" cy="3967754"/>
          </a:xfrm>
          <a:prstGeom prst="rect">
            <a:avLst/>
          </a:prstGeom>
        </p:spPr>
        <p:txBody>
          <a:bodyPr/>
          <a:lstStyle/>
          <a:p>
            <a:pPr marL="1619250" indent="-1619250">
              <a:tabLst>
                <a:tab pos="1519238" algn="l"/>
              </a:tabLst>
            </a:pPr>
            <a:r>
              <a:rPr lang="en-US" sz="2000" i="1" dirty="0" smtClean="0"/>
              <a:t>Objective 1   </a:t>
            </a:r>
            <a:r>
              <a:rPr lang="en-US" sz="2000" b="1" dirty="0" smtClean="0"/>
              <a:t>Governmental context</a:t>
            </a:r>
          </a:p>
          <a:p>
            <a:pPr marL="1619250" indent="-1619250"/>
            <a:endParaRPr lang="en-US" sz="2000" b="1" dirty="0" smtClean="0"/>
          </a:p>
          <a:p>
            <a:pPr marL="1619250" indent="-1619250"/>
            <a:r>
              <a:rPr lang="en-US" sz="2000" i="1" dirty="0" smtClean="0"/>
              <a:t>Objective 2   </a:t>
            </a:r>
            <a:r>
              <a:rPr lang="en-US" sz="2000" b="1" dirty="0" smtClean="0"/>
              <a:t>Cultural context</a:t>
            </a:r>
          </a:p>
          <a:p>
            <a:pPr marL="1619250" indent="-1619250"/>
            <a:endParaRPr lang="en-US" sz="2000" b="1" dirty="0" smtClean="0"/>
          </a:p>
          <a:p>
            <a:pPr marL="1619250" indent="-1619250"/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16:00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Agenda-vs5.png"/>
          <p:cNvPicPr>
            <a:picLocks noChangeAspect="1"/>
          </p:cNvPicPr>
          <p:nvPr/>
        </p:nvPicPr>
        <p:blipFill>
          <a:blip r:embed="rId4" cstate="print"/>
          <a:srcRect l="65487" t="67030" r="19302" b="20493"/>
          <a:stretch>
            <a:fillRect/>
          </a:stretch>
        </p:blipFill>
        <p:spPr>
          <a:xfrm>
            <a:off x="2209799" y="2194560"/>
            <a:ext cx="3389523" cy="19659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96051" y="3526971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Preparation for </a:t>
            </a: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CORE sessions </a:t>
            </a:r>
            <a:endParaRPr lang="en-US" sz="4000" b="1" dirty="0" smtClean="0">
              <a:solidFill>
                <a:prstClr val="white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with mentors</a:t>
            </a:r>
            <a:endParaRPr lang="en-US" sz="2400" b="1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6" name="Picture 5" descr="PREPAR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9593" y="587488"/>
            <a:ext cx="1856407" cy="1856407"/>
          </a:xfrm>
          <a:prstGeom prst="rect">
            <a:avLst/>
          </a:prstGeom>
        </p:spPr>
      </p:pic>
      <p:pic>
        <p:nvPicPr>
          <p:cNvPr id="7" name="Picture 6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8627" y="5707325"/>
            <a:ext cx="322678" cy="475659"/>
          </a:xfrm>
          <a:prstGeom prst="rect">
            <a:avLst/>
          </a:prstGeom>
          <a:noFill/>
        </p:spPr>
      </p:pic>
      <p:sp>
        <p:nvSpPr>
          <p:cNvPr id="8" name="TextBox 11"/>
          <p:cNvSpPr txBox="1"/>
          <p:nvPr/>
        </p:nvSpPr>
        <p:spPr>
          <a:xfrm>
            <a:off x="9176171" y="5896999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8726185" y="6181181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genda-vs5.png"/>
          <p:cNvPicPr>
            <a:picLocks noChangeAspect="1"/>
          </p:cNvPicPr>
          <p:nvPr/>
        </p:nvPicPr>
        <p:blipFill>
          <a:blip r:embed="rId3" cstate="print"/>
          <a:srcRect l="3068" t="14049" r="3301" b="5355"/>
          <a:stretch>
            <a:fillRect/>
          </a:stretch>
        </p:blipFill>
        <p:spPr>
          <a:xfrm>
            <a:off x="106680" y="594360"/>
            <a:ext cx="9692640" cy="5899868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9522" y="4312920"/>
            <a:ext cx="1578778" cy="214166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4978810" y="1233313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81430" y="1215614"/>
            <a:ext cx="1578778" cy="525126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6559914" y="4460606"/>
            <a:ext cx="1627459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387105" y="1204856"/>
            <a:ext cx="1578778" cy="9287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4979240" y="5411096"/>
            <a:ext cx="1578778" cy="104861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Preparation for CORE sessions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87105" y="3186056"/>
            <a:ext cx="1578778" cy="32909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6572265" y="1220096"/>
            <a:ext cx="1578778" cy="30623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26156" y="2796363"/>
            <a:ext cx="10110976" cy="2948400"/>
          </a:xfrm>
        </p:spPr>
        <p:txBody>
          <a:bodyPr/>
          <a:lstStyle/>
          <a:p>
            <a:r>
              <a:rPr lang="en-GB" sz="2200" b="1" dirty="0" smtClean="0"/>
              <a:t>Participants allocated a session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Help from mentor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Receive feedback from </a:t>
            </a:r>
            <a:r>
              <a:rPr lang="en-GB" sz="2200" b="1" smtClean="0"/>
              <a:t>video sessions</a:t>
            </a:r>
            <a:endParaRPr lang="en-GB" sz="2200" b="1" dirty="0" smtClean="0"/>
          </a:p>
          <a:p>
            <a:endParaRPr lang="en-GB" sz="2200" b="1" dirty="0" smtClean="0"/>
          </a:p>
          <a:p>
            <a:r>
              <a:rPr lang="en-GB" sz="2200" b="1" dirty="0" smtClean="0"/>
              <a:t>Participant led sessions on day 5</a:t>
            </a:r>
          </a:p>
          <a:p>
            <a:endParaRPr lang="en-GB" sz="22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0" dirty="0" smtClean="0"/>
              <a:t>Don’t forget to fill in your feedback form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993723" y="2479722"/>
            <a:ext cx="6807828" cy="2948400"/>
          </a:xfrm>
        </p:spPr>
        <p:txBody>
          <a:bodyPr/>
          <a:lstStyle/>
          <a:p>
            <a:pPr marL="444500" indent="-444500"/>
            <a:r>
              <a:rPr lang="en-GB" sz="2000" dirty="0" smtClean="0"/>
              <a:t>Traditions</a:t>
            </a:r>
          </a:p>
          <a:p>
            <a:pPr marL="444500" indent="-444500"/>
            <a:r>
              <a:rPr lang="en-GB" sz="2000" dirty="0" smtClean="0"/>
              <a:t>Lifestyle </a:t>
            </a:r>
          </a:p>
          <a:p>
            <a:pPr marL="444500" indent="-444500"/>
            <a:r>
              <a:rPr lang="en-GB" sz="2000" dirty="0" smtClean="0"/>
              <a:t>Religion </a:t>
            </a:r>
          </a:p>
          <a:p>
            <a:pPr marL="444500" indent="-444500"/>
            <a:r>
              <a:rPr lang="en-GB" sz="2000" dirty="0" smtClean="0"/>
              <a:t>Education </a:t>
            </a:r>
          </a:p>
          <a:p>
            <a:pPr marL="444500" indent="-444500"/>
            <a:r>
              <a:rPr lang="en-GB" sz="2000" dirty="0" smtClean="0"/>
              <a:t>Economics </a:t>
            </a:r>
          </a:p>
          <a:p>
            <a:pPr marL="444500" indent="-444500"/>
            <a:r>
              <a:rPr lang="en-GB" sz="2000" dirty="0" smtClean="0"/>
              <a:t>Conflict </a:t>
            </a:r>
          </a:p>
          <a:p>
            <a:pPr marL="444500" indent="-444500"/>
            <a:r>
              <a:rPr lang="en-GB" sz="2000" dirty="0" smtClean="0"/>
              <a:t>Gender</a:t>
            </a:r>
          </a:p>
          <a:p>
            <a:pPr marL="444500" indent="-444500"/>
            <a:r>
              <a:rPr lang="en-GB" sz="2000" dirty="0" smtClean="0"/>
              <a:t>Language</a:t>
            </a:r>
          </a:p>
          <a:p>
            <a:pPr marL="444500" indent="-444500"/>
            <a:r>
              <a:rPr lang="en-GB" sz="2000" dirty="0" smtClean="0"/>
              <a:t>Environment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75418" y="843871"/>
            <a:ext cx="6872942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What shapes our cultures? 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0" name="Picture 9" descr="Discussion in groups- ECHO blue v03-02-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50787" y="2589341"/>
            <a:ext cx="1180800" cy="1896203"/>
          </a:xfrm>
          <a:prstGeom prst="rect">
            <a:avLst/>
          </a:prstGeom>
        </p:spPr>
      </p:pic>
      <p:pic>
        <p:nvPicPr>
          <p:cNvPr id="11" name="Picture 10" descr="Pen2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48214" y="648561"/>
            <a:ext cx="1180800" cy="18962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36203" y="390636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as a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9046" y="1931736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14" name="Picture 13" descr="Time for discussion v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38855" y="4525793"/>
            <a:ext cx="1176670" cy="18972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953861" y="2570578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  <a:hlinkClick r:id="rId2"/>
              </a:rPr>
              <a:t>http://www.youtube.com/watch?v=mUCODUvKbzE&amp;feature=related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Watch video</a:t>
            </a:r>
            <a:endParaRPr lang="en-GB" dirty="0"/>
          </a:p>
        </p:txBody>
      </p:sp>
      <p:pic>
        <p:nvPicPr>
          <p:cNvPr id="13" name="Picture 12" descr="Time for discussion v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738855" y="4508208"/>
            <a:ext cx="1176670" cy="1897236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10471" y="5830414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5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35967" y="850098"/>
            <a:ext cx="8921817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</a:t>
            </a:r>
            <a:r>
              <a:rPr lang="en-GB" dirty="0" smtClean="0"/>
              <a:t>Governmental context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37589" y="4893275"/>
            <a:ext cx="2568410" cy="158128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923058" y="1691364"/>
            <a:ext cx="7982942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National government will have: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557331" y="2632858"/>
            <a:ext cx="9115193" cy="3844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8775" indent="-358775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Legal structure – national law, customary law 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Organisation structure – national and local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Coordination mechanisms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2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35967" y="850098"/>
            <a:ext cx="8921817" cy="396303"/>
          </a:xfrm>
          <a:prstGeom prst="rect">
            <a:avLst/>
          </a:prstGeom>
        </p:spPr>
        <p:txBody>
          <a:bodyPr/>
          <a:lstStyle/>
          <a:p>
            <a:r>
              <a:rPr lang="en-GB" b="0" i="1" dirty="0" smtClean="0"/>
              <a:t>Objective 1  </a:t>
            </a:r>
            <a:r>
              <a:rPr lang="en-GB" dirty="0" smtClean="0"/>
              <a:t>Governmental context </a:t>
            </a:r>
            <a:endParaRPr lang="en-GB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23058" y="1691364"/>
            <a:ext cx="7982942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What happens when disaster hits?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557331" y="2632858"/>
            <a:ext cx="8348669" cy="38442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Government might have an emergency response plan</a:t>
            </a: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358775" indent="-358775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 task force is created either structured or </a:t>
            </a:r>
            <a:r>
              <a:rPr lang="en-GB" sz="2000" dirty="0" err="1" smtClean="0">
                <a:solidFill>
                  <a:prstClr val="black"/>
                </a:solidFill>
                <a:cs typeface="Arial" pitchFamily="34" charset="0"/>
              </a:rPr>
              <a:t>adhoc</a:t>
            </a: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Capacity to cope can be overwhelmed, particularly at local level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Humanitarian community can offer to support the government 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0D3E96"/>
          </a:solidFill>
        </a:ln>
      </a:spPr>
      <a:bodyPr rtlCol="0" anchor="ctr"/>
      <a:lstStyle>
        <a:defPPr algn="ctr">
          <a:defRPr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Shelter Training Toolkit Template A1.2.5 ver9</Template>
  <TotalTime>13038</TotalTime>
  <Words>2005</Words>
  <Application>Microsoft Office PowerPoint</Application>
  <PresentationFormat>A4 Paper (210x297 mm)</PresentationFormat>
  <Paragraphs>493</Paragraphs>
  <Slides>54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2_Shelter Training Toolkit Template A1.2.5 ver9</vt:lpstr>
      <vt:lpstr>Shelter Training Toolkit Template A1.2.5 ver9</vt:lpstr>
      <vt:lpstr>1_Shelter Training Toolkit Template A1.2.5 ver9</vt:lpstr>
      <vt:lpstr>3_Shelter Training Toolkit Template A1.2.5 ver9</vt:lpstr>
      <vt:lpstr>Welcome to day 5</vt:lpstr>
      <vt:lpstr>Slide 2</vt:lpstr>
      <vt:lpstr>Government and cultural context Government and context – cultural sensitivity</vt:lpstr>
      <vt:lpstr>Slide 4</vt:lpstr>
      <vt:lpstr>Slide 5</vt:lpstr>
      <vt:lpstr>Slide 6</vt:lpstr>
      <vt:lpstr>Slide 7</vt:lpstr>
      <vt:lpstr>Objective 1  Governmental context </vt:lpstr>
      <vt:lpstr>Objective 1  Governmental context </vt:lpstr>
      <vt:lpstr>Objective 1  Governmental context </vt:lpstr>
      <vt:lpstr>Discussion in groups</vt:lpstr>
      <vt:lpstr>Objective 2  Cultural context</vt:lpstr>
      <vt:lpstr>Discussion in pairs</vt:lpstr>
      <vt:lpstr>Objective 2  Cultural context</vt:lpstr>
      <vt:lpstr>Objective 2  Cultural context</vt:lpstr>
      <vt:lpstr>Objective 2  Cultural context</vt:lpstr>
      <vt:lpstr>Objective 2  Cultural context</vt:lpstr>
      <vt:lpstr>Objective 2  Cultural context</vt:lpstr>
      <vt:lpstr>Objective 2  Cultural context</vt:lpstr>
      <vt:lpstr>Discussion in groups</vt:lpstr>
      <vt:lpstr>Any questions?</vt:lpstr>
      <vt:lpstr>Further reading</vt:lpstr>
      <vt:lpstr>Coffee break</vt:lpstr>
      <vt:lpstr>Slide 24</vt:lpstr>
      <vt:lpstr>Slide 25</vt:lpstr>
      <vt:lpstr>Lunch break</vt:lpstr>
      <vt:lpstr>Slide 27</vt:lpstr>
      <vt:lpstr>Slide 28</vt:lpstr>
      <vt:lpstr>Slide 29</vt:lpstr>
      <vt:lpstr>Slide 30</vt:lpstr>
      <vt:lpstr>Slide 31</vt:lpstr>
      <vt:lpstr>Discussion in groups</vt:lpstr>
      <vt:lpstr>Slide 33</vt:lpstr>
      <vt:lpstr>Slide 34</vt:lpstr>
      <vt:lpstr>Slide 35</vt:lpstr>
      <vt:lpstr>Slide 36</vt:lpstr>
      <vt:lpstr>Slide 37</vt:lpstr>
      <vt:lpstr>Slide 38</vt:lpstr>
      <vt:lpstr>Discussion in groups</vt:lpstr>
      <vt:lpstr>Slide 40</vt:lpstr>
      <vt:lpstr>Slide 41</vt:lpstr>
      <vt:lpstr>Slide 42</vt:lpstr>
      <vt:lpstr>Slide 43</vt:lpstr>
      <vt:lpstr>Discussion in groups</vt:lpstr>
      <vt:lpstr>Any questions?</vt:lpstr>
      <vt:lpstr>Further reading</vt:lpstr>
      <vt:lpstr>Slide 47</vt:lpstr>
      <vt:lpstr>Slide 48</vt:lpstr>
      <vt:lpstr>Slide 49</vt:lpstr>
      <vt:lpstr>Coffee break</vt:lpstr>
      <vt:lpstr>Slide 51</vt:lpstr>
      <vt:lpstr>Slide 52</vt:lpstr>
      <vt:lpstr>Slide 53</vt:lpstr>
      <vt:lpstr>Thank you   Don’t forget to fill in your feedback form </vt:lpstr>
    </vt:vector>
  </TitlesOfParts>
  <Company>Shelter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Ciaran Malik</dc:creator>
  <cp:lastModifiedBy>Christoph Mueller</cp:lastModifiedBy>
  <cp:revision>707</cp:revision>
  <dcterms:created xsi:type="dcterms:W3CDTF">2010-04-26T10:45:30Z</dcterms:created>
  <dcterms:modified xsi:type="dcterms:W3CDTF">2011-07-01T15:57:50Z</dcterms:modified>
</cp:coreProperties>
</file>