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47" r:id="rId1"/>
    <p:sldMasterId id="2147484950" r:id="rId2"/>
    <p:sldMasterId id="2147484971" r:id="rId3"/>
    <p:sldMasterId id="2147484984" r:id="rId4"/>
    <p:sldMasterId id="2147484992" r:id="rId5"/>
    <p:sldMasterId id="2147484999" r:id="rId6"/>
  </p:sldMasterIdLst>
  <p:notesMasterIdLst>
    <p:notesMasterId r:id="rId139"/>
  </p:notesMasterIdLst>
  <p:handoutMasterIdLst>
    <p:handoutMasterId r:id="rId140"/>
  </p:handoutMasterIdLst>
  <p:sldIdLst>
    <p:sldId id="348" r:id="rId7"/>
    <p:sldId id="361" r:id="rId8"/>
    <p:sldId id="372" r:id="rId9"/>
    <p:sldId id="363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362" r:id="rId38"/>
    <p:sldId id="400" r:id="rId39"/>
    <p:sldId id="370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17" r:id="rId57"/>
    <p:sldId id="418" r:id="rId58"/>
    <p:sldId id="419" r:id="rId59"/>
    <p:sldId id="420" r:id="rId60"/>
    <p:sldId id="421" r:id="rId61"/>
    <p:sldId id="422" r:id="rId62"/>
    <p:sldId id="423" r:id="rId63"/>
    <p:sldId id="424" r:id="rId64"/>
    <p:sldId id="425" r:id="rId65"/>
    <p:sldId id="426" r:id="rId66"/>
    <p:sldId id="427" r:id="rId67"/>
    <p:sldId id="428" r:id="rId68"/>
    <p:sldId id="429" r:id="rId69"/>
    <p:sldId id="430" r:id="rId70"/>
    <p:sldId id="431" r:id="rId71"/>
    <p:sldId id="351" r:id="rId72"/>
    <p:sldId id="350" r:id="rId73"/>
    <p:sldId id="432" r:id="rId74"/>
    <p:sldId id="371" r:id="rId75"/>
    <p:sldId id="433" r:id="rId76"/>
    <p:sldId id="434" r:id="rId77"/>
    <p:sldId id="435" r:id="rId78"/>
    <p:sldId id="436" r:id="rId79"/>
    <p:sldId id="437" r:id="rId80"/>
    <p:sldId id="438" r:id="rId81"/>
    <p:sldId id="439" r:id="rId82"/>
    <p:sldId id="440" r:id="rId83"/>
    <p:sldId id="441" r:id="rId84"/>
    <p:sldId id="442" r:id="rId85"/>
    <p:sldId id="443" r:id="rId86"/>
    <p:sldId id="444" r:id="rId87"/>
    <p:sldId id="445" r:id="rId88"/>
    <p:sldId id="446" r:id="rId89"/>
    <p:sldId id="447" r:id="rId90"/>
    <p:sldId id="448" r:id="rId91"/>
    <p:sldId id="449" r:id="rId92"/>
    <p:sldId id="450" r:id="rId93"/>
    <p:sldId id="451" r:id="rId94"/>
    <p:sldId id="452" r:id="rId95"/>
    <p:sldId id="453" r:id="rId96"/>
    <p:sldId id="359" r:id="rId97"/>
    <p:sldId id="454" r:id="rId98"/>
    <p:sldId id="366" r:id="rId99"/>
    <p:sldId id="455" r:id="rId100"/>
    <p:sldId id="456" r:id="rId101"/>
    <p:sldId id="457" r:id="rId102"/>
    <p:sldId id="458" r:id="rId103"/>
    <p:sldId id="459" r:id="rId104"/>
    <p:sldId id="460" r:id="rId105"/>
    <p:sldId id="461" r:id="rId106"/>
    <p:sldId id="462" r:id="rId107"/>
    <p:sldId id="463" r:id="rId108"/>
    <p:sldId id="464" r:id="rId109"/>
    <p:sldId id="465" r:id="rId110"/>
    <p:sldId id="466" r:id="rId111"/>
    <p:sldId id="467" r:id="rId112"/>
    <p:sldId id="468" r:id="rId113"/>
    <p:sldId id="469" r:id="rId114"/>
    <p:sldId id="470" r:id="rId115"/>
    <p:sldId id="471" r:id="rId116"/>
    <p:sldId id="472" r:id="rId117"/>
    <p:sldId id="473" r:id="rId118"/>
    <p:sldId id="368" r:id="rId119"/>
    <p:sldId id="474" r:id="rId120"/>
    <p:sldId id="369" r:id="rId121"/>
    <p:sldId id="475" r:id="rId122"/>
    <p:sldId id="476" r:id="rId123"/>
    <p:sldId id="477" r:id="rId124"/>
    <p:sldId id="478" r:id="rId125"/>
    <p:sldId id="479" r:id="rId126"/>
    <p:sldId id="480" r:id="rId127"/>
    <p:sldId id="481" r:id="rId128"/>
    <p:sldId id="482" r:id="rId129"/>
    <p:sldId id="483" r:id="rId130"/>
    <p:sldId id="484" r:id="rId131"/>
    <p:sldId id="485" r:id="rId132"/>
    <p:sldId id="486" r:id="rId133"/>
    <p:sldId id="487" r:id="rId134"/>
    <p:sldId id="488" r:id="rId135"/>
    <p:sldId id="489" r:id="rId136"/>
    <p:sldId id="490" r:id="rId137"/>
    <p:sldId id="367" r:id="rId138"/>
  </p:sldIdLst>
  <p:sldSz cx="9906000" cy="6858000" type="A4"/>
  <p:notesSz cx="9928225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F96"/>
    <a:srgbClr val="0D3E96"/>
    <a:srgbClr val="DE891B"/>
    <a:srgbClr val="F57B17"/>
    <a:srgbClr val="F68D36"/>
    <a:srgbClr val="4B92D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54" autoAdjust="0"/>
    <p:restoredTop sz="97139" autoAdjust="0"/>
  </p:normalViewPr>
  <p:slideViewPr>
    <p:cSldViewPr snapToGrid="0">
      <p:cViewPr varScale="1">
        <p:scale>
          <a:sx n="93" d="100"/>
          <a:sy n="93" d="100"/>
        </p:scale>
        <p:origin x="-894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1434" y="-114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11175"/>
            <a:ext cx="3679825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0" tIns="45660" rIns="91320" bIns="45660" rtlCol="0" anchor="ctr">
            <a:noAutofit/>
          </a:bodyPr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1" y="3228380"/>
            <a:ext cx="7939725" cy="3058716"/>
          </a:xfrm>
          <a:prstGeom prst="rect">
            <a:avLst/>
          </a:prstGeom>
        </p:spPr>
        <p:txBody>
          <a:bodyPr vert="horz" lIns="91320" tIns="45660" rIns="91320" bIns="4566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618816" y="6710465"/>
            <a:ext cx="2202573" cy="85625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latin typeface="Arial" charset="0"/>
              </a:rPr>
              <a:t>course materials - slides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24776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D3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4776" y="91968"/>
            <a:ext cx="472546" cy="903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26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323" y="2"/>
            <a:ext cx="6774217" cy="1823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lIns="91320" tIns="53929" rIns="91320" bIns="5392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latin typeface="Arial" charset="0"/>
                <a:cs typeface="Arial" charset="0"/>
              </a:rPr>
              <a:t>Shelter and settlement options</a:t>
            </a:r>
            <a:endParaRPr lang="en-GB" sz="900" b="1" dirty="0">
              <a:latin typeface="Arial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862025" y="91968"/>
            <a:ext cx="1417638" cy="903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lIns="35954" tIns="0" rIns="0" bIns="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cs typeface="Arial" pitchFamily="34" charset="0"/>
              </a:rPr>
              <a:t>based on content by Shelter Centre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solidFill>
                  <a:schemeClr val="bg1"/>
                </a:solidFill>
                <a:cs typeface="Arial" pitchFamily="34" charset="0"/>
              </a:rPr>
              <a:t>_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862025" y="0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shelter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8334571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training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807118" y="0"/>
            <a:ext cx="470961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toolkit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72449" y="6704123"/>
            <a:ext cx="472546" cy="93554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i="1" dirty="0">
                <a:cs typeface="Arial" pitchFamily="34" charset="0"/>
              </a:rPr>
              <a:t>[logo]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2567" y="6708880"/>
            <a:ext cx="5526251" cy="84039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i="1" dirty="0">
                <a:latin typeface="Arial" charset="0"/>
              </a:rPr>
              <a:t>[location and date of training]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807117" y="6704123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45ED406-D84C-4B05-86FC-FC64099F0180}" type="slidenum">
              <a:rPr lang="en-GB" sz="800" b="1">
                <a:solidFill>
                  <a:schemeClr val="bg1"/>
                </a:solidFill>
                <a:latin typeface="Arial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1092565" y="6704121"/>
            <a:ext cx="813159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62026" y="133196"/>
            <a:ext cx="1481067" cy="41227"/>
          </a:xfrm>
          <a:prstGeom prst="rect">
            <a:avLst/>
          </a:prstGeom>
          <a:noFill/>
        </p:spPr>
        <p:txBody>
          <a:bodyPr lIns="35954" tIns="0" rIns="71907" bIns="0"/>
          <a:lstStyle/>
          <a:p>
            <a:pPr>
              <a:defRPr/>
            </a:pPr>
            <a:r>
              <a:rPr lang="en-US" sz="400" kern="0" spc="20" dirty="0">
                <a:cs typeface="Arial" pitchFamily="34" charset="0"/>
              </a:rPr>
              <a:t>available  at  www.sheltercentre.org</a:t>
            </a:r>
            <a:endParaRPr lang="en-GB" sz="400" dirty="0"/>
          </a:p>
        </p:txBody>
      </p:sp>
      <p:sp>
        <p:nvSpPr>
          <p:cNvPr id="21" name="Rectangle 20"/>
          <p:cNvSpPr/>
          <p:nvPr/>
        </p:nvSpPr>
        <p:spPr>
          <a:xfrm>
            <a:off x="7862025" y="2"/>
            <a:ext cx="1417638" cy="1823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0" rIns="91320" bIns="45660" anchor="ctr"/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Trainer should make sure there is at least 3 people in each group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Developers can add notes below if changes are made to the slides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(26/04/10): new slide to integrate stakeholders perspectives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Trainer should make sure there is at least 3 people in each group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Developers can add notes below if changes are made to the slides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(26/04/10): new slide to integrate stakeholders perspectives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24200" y="511175"/>
            <a:ext cx="3679825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  <a:defRPr/>
            </a:pPr>
            <a:r>
              <a:rPr lang="en-GB" sz="1100" i="1" dirty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878" lvl="1" indent="-361878">
              <a:spcBef>
                <a:spcPct val="0"/>
              </a:spcBef>
              <a:buFontTx/>
              <a:buChar char="•"/>
              <a:defRPr/>
            </a:pPr>
            <a:r>
              <a:rPr lang="en-GB" sz="1100" i="1" dirty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r>
              <a:rPr lang="en-GB" sz="1100" b="1" dirty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>
                <a:latin typeface="Arial" pitchFamily="34" charset="0"/>
                <a:cs typeface="Arial" pitchFamily="34" charset="0"/>
              </a:rPr>
            </a:br>
            <a:endParaRPr lang="en-GB" sz="1100" b="1" dirty="0">
              <a:latin typeface="Arial" pitchFamily="34" charset="0"/>
              <a:cs typeface="Arial" pitchFamily="34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24200" y="511175"/>
            <a:ext cx="3679825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44" lvl="1" indent="-361444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16" lvl="1" indent="-353516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24200" y="511175"/>
            <a:ext cx="3679825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44" lvl="1" indent="-361444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16" lvl="1" indent="-353516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16" lvl="1" indent="-353516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-map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131"/>
            <a:ext cx="9906000" cy="586951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20832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4"/>
          <p:cNvSpPr>
            <a:spLocks noGrp="1"/>
          </p:cNvSpPr>
          <p:nvPr userDrawn="1">
            <p:ph type="ctrTitle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3" name="Text Placeholder 26"/>
          <p:cNvSpPr>
            <a:spLocks noGrp="1"/>
          </p:cNvSpPr>
          <p:nvPr userDrawn="1">
            <p:ph type="subTitle" idx="1"/>
          </p:nvPr>
        </p:nvSpPr>
        <p:spPr>
          <a:xfrm>
            <a:off x="1974820" y="1683222"/>
            <a:ext cx="5166209" cy="296497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14289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08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7821" y="3388008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08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7821" y="3388008"/>
            <a:ext cx="212713" cy="212713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4204458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1361" y="1380390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4947" y="2742798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6557" y="3496868"/>
            <a:ext cx="212713" cy="212713"/>
          </a:xfrm>
          <a:prstGeom prst="rect">
            <a:avLst/>
          </a:prstGeom>
        </p:spPr>
      </p:pic>
      <p:pic>
        <p:nvPicPr>
          <p:cNvPr id="14" name="Picture 13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4943" y="1545334"/>
            <a:ext cx="212713" cy="212713"/>
          </a:xfrm>
          <a:prstGeom prst="rect">
            <a:avLst/>
          </a:prstGeom>
        </p:spPr>
      </p:pic>
      <p:pic>
        <p:nvPicPr>
          <p:cNvPr id="19" name="Picture 18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7439" y="2016368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1361" y="1434820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</p:txBody>
      </p:sp>
      <p:pic>
        <p:nvPicPr>
          <p:cNvPr id="14" name="Picture 13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4943" y="1545334"/>
            <a:ext cx="212713" cy="212713"/>
          </a:xfrm>
          <a:prstGeom prst="rect">
            <a:avLst/>
          </a:prstGeom>
        </p:spPr>
      </p:pic>
      <p:pic>
        <p:nvPicPr>
          <p:cNvPr id="19" name="Picture 18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7439" y="1983710"/>
            <a:ext cx="212713" cy="212713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5825" y="2372666"/>
            <a:ext cx="212713" cy="212713"/>
          </a:xfrm>
          <a:prstGeom prst="rect">
            <a:avLst/>
          </a:prstGeom>
        </p:spPr>
      </p:pic>
      <p:pic>
        <p:nvPicPr>
          <p:cNvPr id="20" name="Picture 1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8321" y="2811042"/>
            <a:ext cx="212713" cy="212713"/>
          </a:xfrm>
          <a:prstGeom prst="rect">
            <a:avLst/>
          </a:prstGeom>
        </p:spPr>
      </p:pic>
      <p:pic>
        <p:nvPicPr>
          <p:cNvPr id="24" name="Picture 23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9207" y="3246482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4201" y="998932"/>
            <a:ext cx="9220200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201" y="1662232"/>
            <a:ext cx="9220199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4201" y="24548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 Bullet Point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156713" y="2464062"/>
            <a:ext cx="5618657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5" y="2464062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33" name="Picture 3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08"/>
            <a:ext cx="21459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14300" y="2133600"/>
            <a:ext cx="966107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picturecon</a:t>
            </a:r>
            <a:r>
              <a:rPr lang="en-US" noProof="0" dirty="0" smtClean="0"/>
              <a:t> to add           </a:t>
            </a:r>
            <a:endParaRPr lang="en-GB" noProof="0" dirty="0" smtClean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99060" y="2476532"/>
            <a:ext cx="4070170" cy="3900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65" y="2479875"/>
            <a:ext cx="2985406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33" name="Picture 3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66545" y="2595321"/>
            <a:ext cx="21459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7977600" y="3549600"/>
            <a:ext cx="1836000" cy="28086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7977600" y="597600"/>
            <a:ext cx="1836000" cy="29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Z:\GSC_Training\Shelter Training Toolkit\A Project management\A1 Training development\A1.3 Graphics\A1.3.2 Icons\9. Icons\Key point square 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4838" y="5429250"/>
            <a:ext cx="1371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" name="Text Placeholder 172"/>
          <p:cNvSpPr>
            <a:spLocks noGrp="1"/>
          </p:cNvSpPr>
          <p:nvPr>
            <p:ph type="body" sz="quarter" idx="16"/>
          </p:nvPr>
        </p:nvSpPr>
        <p:spPr>
          <a:xfrm>
            <a:off x="452438" y="720000"/>
            <a:ext cx="7525162" cy="5781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800" b="0" i="1">
                <a:latin typeface="Arial" pitchFamily="34" charset="0"/>
                <a:cs typeface="Arial" pitchFamily="34" charset="0"/>
              </a:defRPr>
            </a:lvl1pPr>
            <a:lvl2pPr marL="533400" indent="-533400">
              <a:buFont typeface="Arial" pitchFamily="34" charset="0"/>
              <a:buNone/>
              <a:defRPr sz="2200" b="1">
                <a:latin typeface="Arial" pitchFamily="34" charset="0"/>
                <a:cs typeface="Arial" pitchFamily="34" charset="0"/>
              </a:defRPr>
            </a:lvl2pPr>
            <a:lvl3pPr marL="546100" indent="-546100"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3pPr>
            <a:lvl4pPr marL="1079500" indent="-546100">
              <a:buFont typeface="Arial" pitchFamily="34" charset="0"/>
              <a:buChar char="−"/>
              <a:defRPr>
                <a:latin typeface="Arial" pitchFamily="34" charset="0"/>
                <a:cs typeface="Arial" pitchFamily="34" charset="0"/>
              </a:defRPr>
            </a:lvl4pPr>
            <a:lvl5pPr marL="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7977600" y="597600"/>
            <a:ext cx="1836000" cy="29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596800" y="612000"/>
            <a:ext cx="1224000" cy="43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1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None/>
              <a:defRPr sz="1100">
                <a:latin typeface="Arial" pitchFamily="34" charset="0"/>
                <a:cs typeface="Arial" pitchFamily="34" charset="0"/>
              </a:defRPr>
            </a:lvl3pPr>
            <a:lvl4pPr>
              <a:buNone/>
              <a:defRPr sz="1100">
                <a:latin typeface="Arial" pitchFamily="34" charset="0"/>
                <a:cs typeface="Arial" pitchFamily="34" charset="0"/>
              </a:defRPr>
            </a:lvl4pPr>
            <a:lvl5pPr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18166" y="1876723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818166" y="306153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818166" y="4235706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818166" y="540988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0270" y="179235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98654" y="296652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00270" y="414070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98654" y="531487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-6575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8282" y="874936"/>
            <a:ext cx="3529889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1915431" y="1698853"/>
            <a:ext cx="7663998" cy="488950"/>
          </a:xfrm>
          <a:prstGeom prst="rect">
            <a:avLst/>
          </a:prstGeom>
        </p:spPr>
        <p:txBody>
          <a:bodyPr/>
          <a:lstStyle>
            <a:lvl2pPr marL="87313" indent="0">
              <a:buNone/>
              <a:defRPr sz="2200" baseline="0">
                <a:latin typeface="Arial" pitchFamily="34" charset="0"/>
                <a:cs typeface="Arial" pitchFamily="34" charset="0"/>
              </a:defRPr>
            </a:lvl2pPr>
          </a:lstStyle>
          <a:p>
            <a:pPr lvl="1"/>
            <a:r>
              <a:rPr lang="en-GB" dirty="0" smtClean="0"/>
              <a:t>By the end of this session,</a:t>
            </a:r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957858" y="865190"/>
            <a:ext cx="7632456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33298" y="2396957"/>
            <a:ext cx="8372702" cy="38079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4547" y="166959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01800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 spc="-15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721749" y="3221669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0" spc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 userDrawn="1">
            <p:ph type="body" sz="quarter" idx="4294967295"/>
          </p:nvPr>
        </p:nvSpPr>
        <p:spPr bwMode="auto">
          <a:xfrm>
            <a:off x="1228060" y="5145730"/>
            <a:ext cx="3102251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105 minutes</a:t>
            </a:r>
          </a:p>
        </p:txBody>
      </p:sp>
      <p:pic>
        <p:nvPicPr>
          <p:cNvPr id="5" name="Picture 4" descr="hourglas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6639" y="4945062"/>
            <a:ext cx="296173" cy="5342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5126" y="42647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25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239376" y="766724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91751" y="2729556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Dimension: 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9905999" y="3086739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89147" y="247972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684298" y="2479722"/>
            <a:ext cx="704849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r">
              <a:lnSpc>
                <a:spcPct val="100000"/>
              </a:lnSpc>
              <a:buFont typeface="+mj-lt"/>
              <a:buNone/>
              <a:defRPr sz="2200" b="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</a:t>
            </a:r>
          </a:p>
          <a:p>
            <a:pPr lvl="0"/>
            <a:endParaRPr lang="en-US" dirty="0" smtClean="0"/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1986697" y="1493838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986697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737338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Objective 1: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16072" y="2483437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1071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347636" y="2133600"/>
            <a:ext cx="3558363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  <p:pic>
        <p:nvPicPr>
          <p:cNvPr id="7" name="Picture 6" descr="Banner CORE new V1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6443330"/>
            <a:ext cx="9906000" cy="41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3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33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34" name="Straight Connector 33"/>
          <p:cNvCxnSpPr>
            <a:stCxn id="33" idx="3"/>
            <a:endCxn id="33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session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 descr="blue triangl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503583" y="6504292"/>
            <a:ext cx="407887" cy="353156"/>
          </a:xfrm>
          <a:prstGeom prst="rect">
            <a:avLst/>
          </a:prstGeom>
        </p:spPr>
      </p:pic>
      <p:pic>
        <p:nvPicPr>
          <p:cNvPr id="45" name="Picture 44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9323748" y="6504831"/>
            <a:ext cx="6523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mtClean="0">
                <a:solidFill>
                  <a:prstClr val="white"/>
                </a:solidFill>
                <a:cs typeface="Arial" pitchFamily="34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             </a:t>
            </a:r>
            <a:r>
              <a:rPr lang="en-US" sz="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132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2844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07322" y="850098"/>
            <a:ext cx="712910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1. Title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4820" y="168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50718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     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Exercise 1:	Write the exercise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43432" y="1284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3600" y="1242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93600" y="2306348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600" y="3363825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3600" y="440381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3600" y="5400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43432" y="2338247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743432" y="3407436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43432" y="4447421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743432" y="5442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61836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500" b="0" spc="-15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References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18166" y="1876723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818166" y="306153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818166" y="4235706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818166" y="540988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0270" y="179235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98654" y="296652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00270" y="414070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98654" y="531487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Shelter Centre\Desktop\haiti__754.JPG"/>
          <p:cNvPicPr>
            <a:picLocks noChangeAspect="1" noChangeArrowheads="1"/>
          </p:cNvPicPr>
          <p:nvPr userDrawn="1"/>
        </p:nvPicPr>
        <p:blipFill>
          <a:blip r:embed="rId2" cstate="print"/>
          <a:srcRect t="21162" b="11157"/>
          <a:stretch>
            <a:fillRect/>
          </a:stretch>
        </p:blipFill>
        <p:spPr bwMode="auto">
          <a:xfrm>
            <a:off x="0" y="609600"/>
            <a:ext cx="9906000" cy="5874741"/>
          </a:xfrm>
          <a:prstGeom prst="rect">
            <a:avLst/>
          </a:prstGeom>
          <a:noFill/>
        </p:spPr>
      </p:pic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21402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8279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By the end of this session, you will have an understanding of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27" name="Picture 26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1515" y="648561"/>
            <a:ext cx="1180800" cy="189620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2" name="Picture 31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216" y="4542933"/>
            <a:ext cx="1176670" cy="1897236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95894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5894" y="3221665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957858" y="865190"/>
            <a:ext cx="7632456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33298" y="2396957"/>
            <a:ext cx="8372702" cy="38079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4547" y="166959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-6575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8282" y="874936"/>
            <a:ext cx="3529889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1915431" y="1698853"/>
            <a:ext cx="7663998" cy="488950"/>
          </a:xfrm>
          <a:prstGeom prst="rect">
            <a:avLst/>
          </a:prstGeom>
        </p:spPr>
        <p:txBody>
          <a:bodyPr/>
          <a:lstStyle>
            <a:lvl2pPr marL="87313" indent="0">
              <a:buNone/>
              <a:defRPr sz="2200" baseline="0">
                <a:latin typeface="Arial" pitchFamily="34" charset="0"/>
                <a:cs typeface="Arial" pitchFamily="34" charset="0"/>
              </a:defRPr>
            </a:lvl2pPr>
          </a:lstStyle>
          <a:p>
            <a:pPr lvl="1"/>
            <a:r>
              <a:rPr lang="en-GB" dirty="0" smtClean="0"/>
              <a:t>By the end of this session,</a:t>
            </a:r>
            <a:endParaRPr lang="en-GB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0705259.jpg"/>
          <p:cNvPicPr>
            <a:picLocks noChangeAspect="1"/>
          </p:cNvPicPr>
          <p:nvPr userDrawn="1"/>
        </p:nvPicPr>
        <p:blipFill>
          <a:blip r:embed="rId2" cstate="print"/>
          <a:srcRect t="11008"/>
          <a:stretch>
            <a:fillRect/>
          </a:stretch>
        </p:blipFill>
        <p:spPr>
          <a:xfrm>
            <a:off x="0" y="617517"/>
            <a:ext cx="9906000" cy="5877016"/>
          </a:xfrm>
          <a:prstGeom prst="rect">
            <a:avLst/>
          </a:prstGeom>
        </p:spPr>
      </p:pic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279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By the end of this session, you will have an understanding of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27" name="Picture 26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1515" y="648561"/>
            <a:ext cx="1180800" cy="189620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2" name="Picture 31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216" y="4542933"/>
            <a:ext cx="1176670" cy="1897236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pic>
        <p:nvPicPr>
          <p:cNvPr id="32" name="Picture 31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31778" y="670176"/>
            <a:ext cx="1180800" cy="1896204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40195" y="19533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20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957858" y="865190"/>
            <a:ext cx="7632456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33298" y="2396957"/>
            <a:ext cx="8372702" cy="38079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4547" y="166959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01800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 spc="-15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721749" y="3221669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0" spc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 userDrawn="1">
            <p:ph type="body" sz="quarter" idx="4294967295"/>
          </p:nvPr>
        </p:nvSpPr>
        <p:spPr bwMode="auto">
          <a:xfrm>
            <a:off x="1228060" y="5145730"/>
            <a:ext cx="3102251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105 minutes</a:t>
            </a:r>
          </a:p>
        </p:txBody>
      </p:sp>
      <p:pic>
        <p:nvPicPr>
          <p:cNvPr id="5" name="Picture 4" descr="hourglas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6639" y="4945062"/>
            <a:ext cx="296173" cy="5342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29336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5126" y="42647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25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239376" y="766724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91751" y="2729556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Dimension: 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9905999" y="3086739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89147" y="247972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684298" y="2479722"/>
            <a:ext cx="704849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r">
              <a:lnSpc>
                <a:spcPct val="100000"/>
              </a:lnSpc>
              <a:buFont typeface="+mj-lt"/>
              <a:buNone/>
              <a:defRPr sz="2200" b="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</a:t>
            </a:r>
          </a:p>
          <a:p>
            <a:pPr lvl="0"/>
            <a:endParaRPr lang="en-US" dirty="0" smtClean="0"/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1986697" y="1493838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986697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737338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Objective 1:</a:t>
            </a:r>
            <a:endParaRPr lang="en-GB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16072" y="2483437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1071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347636" y="2133600"/>
            <a:ext cx="3558363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2844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07322" y="850098"/>
            <a:ext cx="712910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1. Title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1:	Write the exercise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4820" y="168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50718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     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Exercise 1:	Write the exercise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43432" y="1284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3600" y="1242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93600" y="2306348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600" y="3363825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3600" y="440381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3600" y="5400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43432" y="2338247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743432" y="3407436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43432" y="4447421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743432" y="5442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61836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500" b="0" spc="-15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References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0222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1403" y="2579508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3899" y="3388008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1403" y="4185627"/>
            <a:ext cx="212713" cy="212713"/>
          </a:xfrm>
          <a:prstGeom prst="rect">
            <a:avLst/>
          </a:prstGeom>
        </p:spPr>
      </p:pic>
      <p:pic>
        <p:nvPicPr>
          <p:cNvPr id="14" name="Picture 13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1403" y="5000002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75352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263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002998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buFont typeface="+mj-lt"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53293" y="2568622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53293" y="4054995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75352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263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002998" y="2997476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53293" y="3102036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53293" y="4588409"/>
            <a:ext cx="212713" cy="212713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53293" y="3833897"/>
            <a:ext cx="212713" cy="212713"/>
          </a:xfrm>
          <a:prstGeom prst="rect">
            <a:avLst/>
          </a:prstGeom>
        </p:spPr>
      </p:pic>
      <p:pic>
        <p:nvPicPr>
          <p:cNvPr id="14" name="Picture 13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64175" y="5301004"/>
            <a:ext cx="212713" cy="212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0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38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5" y="364331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5" y="4357688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75352" y="998932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263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002998" y="2801528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 smtClean="0"/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 smtClean="0"/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/>
              <a:t>Bullet Point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 smtClean="0"/>
          </a:p>
          <a:p>
            <a:pPr lvl="0"/>
            <a:endParaRPr lang="en-US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DE891B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DE891B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>
            <a:off x="9501202" y="6509604"/>
            <a:ext cx="402417" cy="343362"/>
            <a:chOff x="8378452" y="5819674"/>
            <a:chExt cx="402417" cy="343362"/>
          </a:xfrm>
        </p:grpSpPr>
        <p:sp>
          <p:nvSpPr>
            <p:cNvPr id="22" name="Rectangle 21"/>
            <p:cNvSpPr/>
            <p:nvPr userDrawn="1"/>
          </p:nvSpPr>
          <p:spPr>
            <a:xfrm>
              <a:off x="8378452" y="5819674"/>
              <a:ext cx="402417" cy="343362"/>
            </a:xfrm>
            <a:prstGeom prst="rect">
              <a:avLst/>
            </a:prstGeom>
            <a:solidFill>
              <a:srgbClr val="DE8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 flipV="1">
              <a:off x="8378452" y="5819674"/>
              <a:ext cx="402417" cy="3433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 userDrawn="1"/>
        </p:nvSpPr>
        <p:spPr>
          <a:xfrm>
            <a:off x="9467868" y="6504466"/>
            <a:ext cx="352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pc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spc="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spc="0" dirty="0" smtClean="0">
                <a:solidFill>
                  <a:schemeClr val="bg1"/>
                </a:solidFill>
                <a:cs typeface="Arial" pitchFamily="34" charset="0"/>
              </a:rPr>
              <a:t>             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479281" y="6675120"/>
            <a:ext cx="459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1" baseline="0" dirty="0" smtClean="0">
                <a:solidFill>
                  <a:schemeClr val="bg1"/>
                </a:solidFill>
              </a:rPr>
              <a:t>132</a:t>
            </a:r>
            <a:endParaRPr lang="en-GB" sz="800" b="1" baseline="0" dirty="0">
              <a:solidFill>
                <a:schemeClr val="bg1"/>
              </a:solidFill>
            </a:endParaRPr>
          </a:p>
        </p:txBody>
      </p:sp>
      <p:pic>
        <p:nvPicPr>
          <p:cNvPr id="29" name="Picture 28" descr="Banner-CORE-new-orange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3175" y="726"/>
            <a:ext cx="9906000" cy="621983"/>
          </a:xfrm>
          <a:prstGeom prst="rect">
            <a:avLst/>
          </a:prstGeom>
        </p:spPr>
      </p:pic>
      <p:sp>
        <p:nvSpPr>
          <p:cNvPr id="30" name="Text Placeholder 13"/>
          <p:cNvSpPr txBox="1">
            <a:spLocks/>
          </p:cNvSpPr>
          <p:nvPr userDrawn="1"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Training of trainers break</a:t>
            </a:r>
            <a:endParaRPr lang="en-GB" sz="2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262813" y="0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6" r:id="rId1"/>
    <p:sldLayoutId id="2147484948" r:id="rId2"/>
    <p:sldLayoutId id="2147484949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nner CORE new V10.png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2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23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4" name="Straight Connector 23"/>
          <p:cNvCxnSpPr>
            <a:stCxn id="23" idx="3"/>
            <a:endCxn id="23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1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1944560" y="-31899"/>
            <a:ext cx="3677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Programme management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37" name="Picture 36" descr="blue triangle.png"/>
          <p:cNvPicPr>
            <a:picLocks noChangeAspect="1"/>
          </p:cNvPicPr>
          <p:nvPr userDrawn="1"/>
        </p:nvPicPr>
        <p:blipFill>
          <a:blip r:embed="rId23" cstate="print"/>
          <a:stretch>
            <a:fillRect/>
          </a:stretch>
        </p:blipFill>
        <p:spPr>
          <a:xfrm>
            <a:off x="9503583" y="6504292"/>
            <a:ext cx="407887" cy="353156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9442246" y="6428631"/>
            <a:ext cx="652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mtClean="0">
                <a:solidFill>
                  <a:prstClr val="white"/>
                </a:solidFill>
                <a:cs typeface="Arial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            123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39" name="Picture 38" descr="CORE new logo from banner V11.png"/>
          <p:cNvPicPr>
            <a:picLocks noChangeAspect="1"/>
          </p:cNvPicPr>
          <p:nvPr userDrawn="1"/>
        </p:nvPicPr>
        <p:blipFill>
          <a:blip r:embed="rId24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  <p:sldLayoutId id="2147484963" r:id="rId13"/>
    <p:sldLayoutId id="2147484964" r:id="rId14"/>
    <p:sldLayoutId id="2147484965" r:id="rId15"/>
    <p:sldLayoutId id="2147484966" r:id="rId16"/>
    <p:sldLayoutId id="2147484967" r:id="rId17"/>
    <p:sldLayoutId id="2147484968" r:id="rId18"/>
    <p:sldLayoutId id="2147484969" r:id="rId19"/>
    <p:sldLayoutId id="2147484970" r:id="rId2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nner CORE new V10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39" name="Text Placeholder 13"/>
          <p:cNvSpPr txBox="1">
            <a:spLocks/>
          </p:cNvSpPr>
          <p:nvPr userDrawn="1"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white"/>
                </a:solidFill>
              </a:rPr>
              <a:t>Shelter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2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28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9" name="Straight Connector 28"/>
          <p:cNvCxnSpPr>
            <a:stCxn id="28" idx="3"/>
            <a:endCxn id="28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pic>
        <p:nvPicPr>
          <p:cNvPr id="38" name="Picture 37" descr="blue triangle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9503583" y="6504292"/>
            <a:ext cx="407887" cy="353156"/>
          </a:xfrm>
          <a:prstGeom prst="rect">
            <a:avLst/>
          </a:prstGeom>
        </p:spPr>
      </p:pic>
      <p:sp>
        <p:nvSpPr>
          <p:cNvPr id="40" name="Rectangle 39"/>
          <p:cNvSpPr/>
          <p:nvPr userDrawn="1"/>
        </p:nvSpPr>
        <p:spPr>
          <a:xfrm>
            <a:off x="9454882" y="6428631"/>
            <a:ext cx="652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mtClean="0">
                <a:solidFill>
                  <a:prstClr val="white"/>
                </a:solidFill>
                <a:cs typeface="Arial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            132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54" name="Picture 53" descr="CORE new logo from banner V11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72" r:id="rId1"/>
    <p:sldLayoutId id="2147484973" r:id="rId2"/>
    <p:sldLayoutId id="2147484974" r:id="rId3"/>
    <p:sldLayoutId id="2147484975" r:id="rId4"/>
    <p:sldLayoutId id="2147484976" r:id="rId5"/>
    <p:sldLayoutId id="2147484977" r:id="rId6"/>
    <p:sldLayoutId id="2147484978" r:id="rId7"/>
    <p:sldLayoutId id="2147484979" r:id="rId8"/>
    <p:sldLayoutId id="2147484980" r:id="rId9"/>
    <p:sldLayoutId id="2147484981" r:id="rId10"/>
    <p:sldLayoutId id="2147484982" r:id="rId11"/>
    <p:sldLayoutId id="214748498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1096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WASH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10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132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3833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Supply chain management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17" descr="blue triangle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9503583" y="6504292"/>
            <a:ext cx="407887" cy="35315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9323748" y="6504831"/>
            <a:ext cx="6523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mtClean="0">
                <a:solidFill>
                  <a:prstClr val="white"/>
                </a:solidFill>
                <a:cs typeface="Arial" pitchFamily="34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             </a:t>
            </a:r>
            <a:r>
              <a:rPr lang="en-US" sz="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132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</a:rPr>
              <a:t>session</a:t>
            </a: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</a:rPr>
              <a:t>1</a:t>
            </a:r>
            <a:endParaRPr lang="en-US" sz="800" b="1" dirty="0">
              <a:solidFill>
                <a:prstClr val="white"/>
              </a:solidFill>
            </a:endParaRPr>
          </a:p>
        </p:txBody>
      </p:sp>
      <p:pic>
        <p:nvPicPr>
          <p:cNvPr id="21" name="Picture 20" descr="Banner CORE new V10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24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2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43" name="Straight Connector 42"/>
          <p:cNvCxnSpPr>
            <a:stCxn id="42" idx="3"/>
            <a:endCxn id="42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extBox 45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5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0" name="TextBox 49"/>
          <p:cNvSpPr txBox="1"/>
          <p:nvPr userDrawn="1"/>
        </p:nvSpPr>
        <p:spPr>
          <a:xfrm>
            <a:off x="756540" y="6653189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1944560" y="-31899"/>
            <a:ext cx="3714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Monitoring and evaluation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53" name="Picture 52" descr="blue triangle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9503583" y="6504292"/>
            <a:ext cx="407887" cy="353156"/>
          </a:xfrm>
          <a:prstGeom prst="rect">
            <a:avLst/>
          </a:prstGeom>
        </p:spPr>
      </p:pic>
      <p:pic>
        <p:nvPicPr>
          <p:cNvPr id="55" name="Picture 54" descr="CORE new logo from banner V11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9323748" y="6504831"/>
            <a:ext cx="6523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mtClean="0">
                <a:solidFill>
                  <a:prstClr val="white"/>
                </a:solidFill>
                <a:cs typeface="Arial" pitchFamily="34" charset="0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             </a:t>
            </a:r>
            <a:r>
              <a:rPr lang="en-US" sz="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132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0" r:id="rId1"/>
    <p:sldLayoutId id="2147485001" r:id="rId2"/>
    <p:sldLayoutId id="2147485002" r:id="rId3"/>
    <p:sldLayoutId id="2147485003" r:id="rId4"/>
    <p:sldLayoutId id="2147485004" r:id="rId5"/>
    <p:sldLayoutId id="2147485005" r:id="rId6"/>
    <p:sldLayoutId id="2147485006" r:id="rId7"/>
    <p:sldLayoutId id="2147485007" r:id="rId8"/>
    <p:sldLayoutId id="2147485008" r:id="rId9"/>
    <p:sldLayoutId id="2147485009" r:id="rId10"/>
    <p:sldLayoutId id="214748501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4.tiff"/><Relationship Id="rId4" Type="http://schemas.openxmlformats.org/officeDocument/2006/relationships/image" Target="../media/image93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log.logcluster.org/index.html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7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39.jpeg"/><Relationship Id="rId7" Type="http://schemas.openxmlformats.org/officeDocument/2006/relationships/hyperlink" Target="http://log.logcluster.org/index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hyperlink" Target="http://log.logcluster.org/" TargetMode="External"/><Relationship Id="rId9" Type="http://schemas.openxmlformats.org/officeDocument/2006/relationships/image" Target="../media/image10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8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71.jpeg"/><Relationship Id="rId4" Type="http://schemas.openxmlformats.org/officeDocument/2006/relationships/image" Target="../media/image3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youtube.com/watch?v=kAQIJaNP0LM" TargetMode="External"/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to day 4</a:t>
            </a: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980052" y="974548"/>
            <a:ext cx="6807827" cy="633925"/>
          </a:xfrm>
        </p:spPr>
        <p:txBody>
          <a:bodyPr/>
          <a:lstStyle/>
          <a:p>
            <a:r>
              <a:rPr lang="en-US" sz="2400" i="1" dirty="0" smtClean="0"/>
              <a:t>Objective 1</a:t>
            </a:r>
            <a:r>
              <a:rPr lang="en-GB" sz="2400" i="1" dirty="0" smtClean="0"/>
              <a:t>  </a:t>
            </a:r>
            <a:r>
              <a:rPr lang="en-GB" sz="2400" b="1" dirty="0" smtClean="0"/>
              <a:t>Programme and </a:t>
            </a:r>
            <a:r>
              <a:rPr lang="en-GB" sz="2400" dirty="0" smtClean="0"/>
              <a:t>p</a:t>
            </a:r>
            <a:r>
              <a:rPr lang="en-GB" sz="2400" b="1" dirty="0" smtClean="0"/>
              <a:t>roject cycle</a:t>
            </a:r>
            <a:endParaRPr lang="en-GB" sz="2400" dirty="0"/>
          </a:p>
        </p:txBody>
      </p:sp>
      <p:pic>
        <p:nvPicPr>
          <p:cNvPr id="2" name="Picture 2" descr="Z:\SC_Hubbers project\SEA Hub\E. Graphics\Icons\Diag1 - Strategy.jpg"/>
          <p:cNvPicPr>
            <a:picLocks noChangeAspect="1" noChangeArrowheads="1"/>
          </p:cNvPicPr>
          <p:nvPr/>
        </p:nvPicPr>
        <p:blipFill>
          <a:blip r:embed="rId3" cstate="print"/>
          <a:srcRect r="795"/>
          <a:stretch>
            <a:fillRect/>
          </a:stretch>
        </p:blipFill>
        <p:spPr bwMode="auto">
          <a:xfrm>
            <a:off x="97409" y="2331076"/>
            <a:ext cx="9808591" cy="3917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3"/>
          <p:cNvSpPr txBox="1">
            <a:spLocks/>
          </p:cNvSpPr>
          <p:nvPr/>
        </p:nvSpPr>
        <p:spPr>
          <a:xfrm>
            <a:off x="1951887" y="1433908"/>
            <a:ext cx="7556577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36575" indent="-536575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Local production capacity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8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 making an assessment of available resources it is important to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evaluate the impact of the disaster on local production</a:t>
            </a:r>
          </a:p>
        </p:txBody>
      </p:sp>
      <p:sp>
        <p:nvSpPr>
          <p:cNvPr id="36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Resources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26" name="Picture 2" descr="\\scfiles\shelterfiles\SC_Hubbers project\SEA Hub\E. Graphics\Icons\resourc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414" y="2780545"/>
            <a:ext cx="4327129" cy="3632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3"/>
          <p:cNvSpPr txBox="1">
            <a:spLocks/>
          </p:cNvSpPr>
          <p:nvPr/>
        </p:nvSpPr>
        <p:spPr>
          <a:xfrm>
            <a:off x="1500638" y="1433908"/>
            <a:ext cx="6170822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Resources can be sourced locally, nationally or from stockpiles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Assess the resources available, and how they will change over time according to demand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Developing a successful strategy requires close cooperation between logistics, programme and technical staff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Coordinate with government and other actors on the availability of resources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Resources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050" name="Picture 2" descr="\\scfiles\shelterfiles\SC_Hubbers project\SEA Hub\E. Graphics\Icons\local produ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7571" y="2162002"/>
            <a:ext cx="933095" cy="687545"/>
          </a:xfrm>
          <a:prstGeom prst="rect">
            <a:avLst/>
          </a:prstGeom>
          <a:noFill/>
        </p:spPr>
      </p:pic>
      <p:pic>
        <p:nvPicPr>
          <p:cNvPr id="2051" name="Picture 3" descr="\\scfiles\shelterfiles\SC_Hubbers project\SEA Hub\E. Graphics\Icons\warehou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3708" y="4796390"/>
            <a:ext cx="1243837" cy="829225"/>
          </a:xfrm>
          <a:prstGeom prst="rect">
            <a:avLst/>
          </a:prstGeom>
          <a:noFill/>
        </p:spPr>
      </p:pic>
      <p:pic>
        <p:nvPicPr>
          <p:cNvPr id="2052" name="Picture 4" descr="\\scfiles\shelterfiles\SC_Hubbers project\SEA Hub\E. Graphics\Icons\regional production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833" y="3297390"/>
            <a:ext cx="1330599" cy="100542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42849" y="2849547"/>
            <a:ext cx="157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local production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4099" y="4302819"/>
            <a:ext cx="1863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regional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 production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6348" y="5625615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national production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3"/>
          <p:cNvSpPr txBox="1">
            <a:spLocks/>
          </p:cNvSpPr>
          <p:nvPr/>
        </p:nvSpPr>
        <p:spPr>
          <a:xfrm>
            <a:off x="1595637" y="1433908"/>
            <a:ext cx="7556577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indent="-952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Natural resource management (NRM)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5560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Purpose: ensure that local resources are sustainably harvested, distributed and used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952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 natural resource management plan must involve all </a:t>
            </a:r>
          </a:p>
          <a:p>
            <a:pPr marL="450850" indent="-952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stakeholders in order to:</a:t>
            </a:r>
          </a:p>
          <a:p>
            <a:pPr marL="355600" indent="-35560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Provide both local and affected populations with resources key to their survival</a:t>
            </a:r>
          </a:p>
          <a:p>
            <a:pPr marL="355600" indent="-35560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Prevent conflicts resulting form competition over access to resources </a:t>
            </a:r>
          </a:p>
          <a:p>
            <a:pPr marL="355600" indent="-35560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Strengthen or establish a NRM coordination committee</a:t>
            </a:r>
          </a:p>
          <a:p>
            <a:pPr marL="355600" indent="-35560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Develop policies on access and rights to natural resources</a:t>
            </a:r>
          </a:p>
        </p:txBody>
      </p:sp>
      <p:sp>
        <p:nvSpPr>
          <p:cNvPr id="36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2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Resources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3"/>
          <p:cNvSpPr txBox="1">
            <a:spLocks/>
          </p:cNvSpPr>
          <p:nvPr/>
        </p:nvSpPr>
        <p:spPr>
          <a:xfrm>
            <a:off x="1951887" y="1433908"/>
            <a:ext cx="7556577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Logistics = Supply + Materials Management + Distribution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“The process of </a:t>
            </a: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planning, implementing and controlling 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the 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efficient, cost-effective flow and storage of goods and materials 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as well as related information, from the </a:t>
            </a: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point of origin to the 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point of consumption 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for the purpose of meeting the end 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beneficiary’s requirements” 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US" sz="2000" i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i="1" dirty="0" smtClean="0">
                <a:solidFill>
                  <a:prstClr val="black"/>
                </a:solidFill>
                <a:cs typeface="Arial" pitchFamily="34" charset="0"/>
              </a:rPr>
              <a:t>Logistic Cluster, log.logcluster.org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GB" sz="2000" i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GB" sz="2000" i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US" sz="2000" i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US" sz="2000" b="1" i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GB" sz="20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Logistics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6" descr="200704188.jpg"/>
          <p:cNvPicPr>
            <a:picLocks noChangeAspect="1"/>
          </p:cNvPicPr>
          <p:nvPr/>
        </p:nvPicPr>
        <p:blipFill>
          <a:blip r:embed="rId2" cstate="print"/>
          <a:srcRect l="13344"/>
          <a:stretch>
            <a:fillRect/>
          </a:stretch>
        </p:blipFill>
        <p:spPr>
          <a:xfrm>
            <a:off x="7518400" y="4295131"/>
            <a:ext cx="2387600" cy="2197830"/>
          </a:xfrm>
          <a:prstGeom prst="rect">
            <a:avLst/>
          </a:prstGeom>
        </p:spPr>
      </p:pic>
      <p:pic>
        <p:nvPicPr>
          <p:cNvPr id="8" name="Picture 4" descr="http://log.logcluster.org/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0510"/>
            <a:ext cx="1428750" cy="552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3"/>
          <p:cNvSpPr txBox="1">
            <a:spLocks/>
          </p:cNvSpPr>
          <p:nvPr/>
        </p:nvSpPr>
        <p:spPr>
          <a:xfrm>
            <a:off x="1524387" y="1433908"/>
            <a:ext cx="7556577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34988" indent="-84138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 planning logistics it is important to assess the capacity </a:t>
            </a:r>
          </a:p>
          <a:p>
            <a:pPr marL="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and access for moving materials including: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GB" sz="20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Damage to access routes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Reductions in transport capacity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Security during transportation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Barriers to transportation, such as border crossings </a:t>
            </a:r>
            <a:b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and hazardous areas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Assessment of markets</a:t>
            </a:r>
          </a:p>
        </p:txBody>
      </p:sp>
      <p:sp>
        <p:nvSpPr>
          <p:cNvPr id="36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Logistics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65" descr="p263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4234818"/>
            <a:ext cx="1676400" cy="225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M diagram2.png"/>
          <p:cNvPicPr>
            <a:picLocks noChangeAspect="1"/>
          </p:cNvPicPr>
          <p:nvPr/>
        </p:nvPicPr>
        <p:blipFill>
          <a:blip r:embed="rId2" cstate="print"/>
          <a:srcRect b="2883"/>
          <a:stretch>
            <a:fillRect/>
          </a:stretch>
        </p:blipFill>
        <p:spPr>
          <a:xfrm>
            <a:off x="2532724" y="2969620"/>
            <a:ext cx="3488765" cy="3415449"/>
          </a:xfrm>
          <a:prstGeom prst="rect">
            <a:avLst/>
          </a:prstGeom>
        </p:spPr>
      </p:pic>
      <p:sp>
        <p:nvSpPr>
          <p:cNvPr id="4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3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Logistics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476887" y="1433908"/>
            <a:ext cx="7556577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The distribution chain:</a:t>
            </a:r>
          </a:p>
          <a:p>
            <a:pPr marL="450850" indent="-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endParaRPr lang="en-GB" sz="8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3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The number of stages in the distribution chain should be kept to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a minimum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to reduce the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amount of double handling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and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loss in transit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Discussion in groups</a:t>
            </a:r>
            <a:endParaRPr lang="en-GB" sz="2400" b="1" dirty="0"/>
          </a:p>
        </p:txBody>
      </p:sp>
      <p:sp>
        <p:nvSpPr>
          <p:cNvPr id="4" name="Subtitle 13"/>
          <p:cNvSpPr>
            <a:spLocks noGrp="1"/>
          </p:cNvSpPr>
          <p:nvPr>
            <p:ph type="subTitle" idx="1"/>
          </p:nvPr>
        </p:nvSpPr>
        <p:spPr>
          <a:xfrm>
            <a:off x="1967135" y="1519929"/>
            <a:ext cx="3529889" cy="471368"/>
          </a:xfrm>
        </p:spPr>
        <p:txBody>
          <a:bodyPr/>
          <a:lstStyle/>
          <a:p>
            <a:r>
              <a:rPr lang="en-GB" sz="2000" dirty="0" smtClean="0"/>
              <a:t>Group exercise</a:t>
            </a:r>
            <a:endParaRPr lang="en-GB" sz="2000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836016" y="2365080"/>
            <a:ext cx="7480662" cy="3967754"/>
          </a:xfrm>
          <a:prstGeom prst="rect">
            <a:avLst/>
          </a:prstGeom>
        </p:spPr>
        <p:txBody>
          <a:bodyPr/>
          <a:lstStyle/>
          <a:p>
            <a:pPr marL="1614488" indent="-1614488">
              <a:buNone/>
            </a:pPr>
            <a:r>
              <a:rPr lang="en-GB" sz="2000" i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Task 1 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Map in groups the paths from source to end use in</a:t>
            </a:r>
          </a:p>
          <a:p>
            <a:pPr marL="1614488" indent="-1614488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                 programmes you have been involved in</a:t>
            </a:r>
          </a:p>
          <a:p>
            <a:pPr marL="1614488" indent="-1614488">
              <a:buNone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14488" indent="-1614488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                 Which systems do you have to put in place?</a:t>
            </a:r>
          </a:p>
          <a:p>
            <a:pPr marL="1614488" indent="-1614488"/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1614488" indent="-1614488"/>
            <a:endParaRPr lang="en-GB" dirty="0"/>
          </a:p>
        </p:txBody>
      </p:sp>
      <p:pic>
        <p:nvPicPr>
          <p:cNvPr id="6" name="Picture 5" descr="Time for discussion 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8039" y="4531398"/>
            <a:ext cx="1176670" cy="1897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27400" y="5786046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Discussion in groups</a:t>
            </a:r>
            <a:endParaRPr lang="en-GB" sz="2400" b="1" dirty="0"/>
          </a:p>
        </p:txBody>
      </p:sp>
      <p:sp>
        <p:nvSpPr>
          <p:cNvPr id="4" name="Subtitle 13"/>
          <p:cNvSpPr>
            <a:spLocks noGrp="1"/>
          </p:cNvSpPr>
          <p:nvPr>
            <p:ph type="subTitle" idx="1"/>
          </p:nvPr>
        </p:nvSpPr>
        <p:spPr>
          <a:xfrm>
            <a:off x="1967135" y="1519929"/>
            <a:ext cx="6671768" cy="471368"/>
          </a:xfrm>
        </p:spPr>
        <p:txBody>
          <a:bodyPr/>
          <a:lstStyle/>
          <a:p>
            <a:r>
              <a:rPr lang="en-GB" sz="2000" b="1" dirty="0" smtClean="0"/>
              <a:t>Consider your own supply map, how well do they address these issues?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515282" y="2365080"/>
            <a:ext cx="6749142" cy="3967754"/>
          </a:xfrm>
          <a:prstGeom prst="rect">
            <a:avLst/>
          </a:prstGeom>
        </p:spPr>
        <p:txBody>
          <a:bodyPr/>
          <a:lstStyle/>
          <a:p>
            <a:pPr marL="450850" indent="-450850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Task needs and assessment</a:t>
            </a:r>
          </a:p>
          <a:p>
            <a:pPr marL="446088" indent="-446088">
              <a:buBlip>
                <a:blip r:embed="rId2"/>
              </a:buBlip>
              <a:tabLst>
                <a:tab pos="450850" algn="l"/>
              </a:tabLst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Rapidity</a:t>
            </a:r>
          </a:p>
          <a:p>
            <a:pPr marL="450850" indent="-450850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Flexibility</a:t>
            </a:r>
          </a:p>
          <a:p>
            <a:pPr marL="450850" indent="-450850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46088" indent="-446088">
              <a:buBlip>
                <a:blip r:embed="rId2"/>
              </a:buBlip>
              <a:tabLst>
                <a:tab pos="450850" algn="l"/>
              </a:tabLst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Coordination</a:t>
            </a:r>
          </a:p>
          <a:p>
            <a:pPr marL="450850" indent="-450850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Comprehensive planning</a:t>
            </a:r>
          </a:p>
          <a:p>
            <a:pPr marL="446088" indent="-446088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Cost-effectiveness</a:t>
            </a:r>
          </a:p>
          <a:p>
            <a:pPr marL="446088" indent="-446088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Good communication</a:t>
            </a:r>
          </a:p>
          <a:p>
            <a:pPr marL="450850" indent="-450850">
              <a:buBlip>
                <a:blip r:embed="rId2"/>
              </a:buBlip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The use of local resources where possible</a:t>
            </a:r>
          </a:p>
          <a:p>
            <a:pPr marL="1614488" indent="-1614488">
              <a:buBlip>
                <a:blip r:embed="rId2"/>
              </a:buBlip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1614488" indent="-1614488">
              <a:buBlip>
                <a:blip r:embed="rId2"/>
              </a:buBlip>
            </a:pP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Time for discussion 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8039" y="4540107"/>
            <a:ext cx="1176670" cy="1897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27400" y="5794755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14529" y="1879600"/>
            <a:ext cx="7083371" cy="3979874"/>
          </a:xfrm>
        </p:spPr>
        <p:txBody>
          <a:bodyPr/>
          <a:lstStyle/>
          <a:p>
            <a:pPr marL="450850" indent="0">
              <a:buNone/>
            </a:pPr>
            <a:r>
              <a:rPr lang="en-GB" dirty="0" smtClean="0"/>
              <a:t>Stockpiling allows a </a:t>
            </a:r>
            <a:r>
              <a:rPr lang="en-GB" b="1" dirty="0" smtClean="0"/>
              <a:t>rapid response </a:t>
            </a:r>
            <a:r>
              <a:rPr lang="en-GB" dirty="0" smtClean="0"/>
              <a:t>to a major emergency. </a:t>
            </a:r>
          </a:p>
          <a:p>
            <a:pPr marL="450850" indent="0">
              <a:buNone/>
            </a:pPr>
            <a:r>
              <a:rPr lang="en-GB" dirty="0" smtClean="0"/>
              <a:t>A wide range of organisations hold stockpiles. </a:t>
            </a:r>
          </a:p>
          <a:p>
            <a:pPr>
              <a:buNone/>
            </a:pPr>
            <a:endParaRPr lang="en-GB" dirty="0" smtClean="0"/>
          </a:p>
          <a:p>
            <a:pPr marL="450850" indent="0">
              <a:buNone/>
            </a:pPr>
            <a:r>
              <a:rPr lang="en-GB" dirty="0" smtClean="0"/>
              <a:t>Non-food items which are commonly stockpiled include: </a:t>
            </a:r>
          </a:p>
          <a:p>
            <a:pPr marL="450850" indent="-450850"/>
            <a:r>
              <a:rPr lang="en-GB" dirty="0" smtClean="0"/>
              <a:t>Tents</a:t>
            </a:r>
          </a:p>
          <a:p>
            <a:pPr marL="450850" indent="-450850">
              <a:tabLst>
                <a:tab pos="450850" algn="l"/>
              </a:tabLst>
            </a:pPr>
            <a:r>
              <a:rPr lang="en-GB" dirty="0" smtClean="0"/>
              <a:t>Plastic sheeting</a:t>
            </a:r>
          </a:p>
          <a:p>
            <a:pPr marL="450850" indent="-450850"/>
            <a:r>
              <a:rPr lang="en-GB" dirty="0" smtClean="0"/>
              <a:t>Blankets</a:t>
            </a:r>
          </a:p>
          <a:p>
            <a:pPr marL="450850" indent="-450850"/>
            <a:r>
              <a:rPr lang="en-GB" dirty="0" smtClean="0"/>
              <a:t>Tools</a:t>
            </a:r>
          </a:p>
          <a:p>
            <a:pPr marL="450850" indent="-450850"/>
            <a:r>
              <a:rPr lang="en-GB" dirty="0" smtClean="0"/>
              <a:t>Water containers</a:t>
            </a:r>
          </a:p>
          <a:p>
            <a:pPr marL="450850" indent="-450850"/>
            <a:r>
              <a:rPr lang="en-GB" dirty="0" smtClean="0"/>
              <a:t>Mosquito nets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934445" y="870509"/>
            <a:ext cx="6950248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S</a:t>
            </a:r>
            <a:r>
              <a:rPr lang="en-GB" sz="2400" b="1" dirty="0" err="1" smtClean="0">
                <a:solidFill>
                  <a:prstClr val="black"/>
                </a:solidFill>
                <a:cs typeface="Arial" pitchFamily="34" charset="0"/>
              </a:rPr>
              <a:t>tockpiles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14529" y="1876298"/>
            <a:ext cx="5741293" cy="4413601"/>
          </a:xfrm>
        </p:spPr>
        <p:txBody>
          <a:bodyPr/>
          <a:lstStyle/>
          <a:p>
            <a:pPr marL="450850" lvl="0" indent="0">
              <a:buNone/>
            </a:pPr>
            <a:r>
              <a:rPr lang="en-GB" dirty="0" smtClean="0"/>
              <a:t>Stockpiles must be:</a:t>
            </a:r>
          </a:p>
          <a:p>
            <a:pPr marL="450850" lvl="0" indent="-450850">
              <a:buNone/>
            </a:pPr>
            <a:endParaRPr lang="en-GB" dirty="0" smtClean="0"/>
          </a:p>
          <a:p>
            <a:pPr marL="450850" lvl="0" indent="-450850"/>
            <a:r>
              <a:rPr lang="en-GB" dirty="0" smtClean="0"/>
              <a:t>Protected from bad handling, improper stacking, climatic effects</a:t>
            </a:r>
          </a:p>
          <a:p>
            <a:pPr lvl="0"/>
            <a:endParaRPr lang="en-GB" sz="1100" dirty="0" smtClean="0"/>
          </a:p>
          <a:p>
            <a:pPr marL="450850" lvl="0" indent="-450850"/>
            <a:r>
              <a:rPr lang="en-GB" dirty="0" smtClean="0"/>
              <a:t>Accessible in all weather seasons</a:t>
            </a:r>
          </a:p>
          <a:p>
            <a:pPr lvl="0">
              <a:buNone/>
            </a:pPr>
            <a:endParaRPr lang="en-GB" sz="1100" dirty="0" smtClean="0"/>
          </a:p>
          <a:p>
            <a:pPr marL="446088" lvl="0" indent="-446088"/>
            <a:r>
              <a:rPr lang="en-GB" dirty="0" smtClean="0"/>
              <a:t>Organised so they can be handled and distributed in a minimum number of times</a:t>
            </a:r>
          </a:p>
          <a:p>
            <a:pPr marL="446088" lvl="0" indent="-446088"/>
            <a:endParaRPr lang="en-GB" dirty="0" smtClean="0"/>
          </a:p>
          <a:p>
            <a:pPr marL="446088" lvl="0" indent="-446088"/>
            <a:r>
              <a:rPr lang="en-GB" dirty="0" smtClean="0"/>
              <a:t>Protected form theft and pests</a:t>
            </a:r>
          </a:p>
          <a:p>
            <a:pPr marL="446088" lvl="0" indent="-446088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7" name="Picture 6" descr="200910071223050688.jpg"/>
          <p:cNvPicPr>
            <a:picLocks noChangeAspect="1"/>
          </p:cNvPicPr>
          <p:nvPr/>
        </p:nvPicPr>
        <p:blipFill>
          <a:blip r:embed="rId2" cstate="print"/>
          <a:srcRect l="24803" r="20564"/>
          <a:stretch>
            <a:fillRect/>
          </a:stretch>
        </p:blipFill>
        <p:spPr>
          <a:xfrm>
            <a:off x="7825365" y="3759199"/>
            <a:ext cx="2080635" cy="2713823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1934445" y="870509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Stockpiles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975352" y="974548"/>
            <a:ext cx="6807827" cy="633925"/>
          </a:xfrm>
        </p:spPr>
        <p:txBody>
          <a:bodyPr/>
          <a:lstStyle/>
          <a:p>
            <a:r>
              <a:rPr lang="en-GB" sz="2400" i="1" dirty="0" smtClean="0"/>
              <a:t>Objective 2  </a:t>
            </a:r>
            <a:r>
              <a:rPr lang="en-GB" sz="2400" b="1" dirty="0" smtClean="0"/>
              <a:t>Problem analysis </a:t>
            </a:r>
            <a:endParaRPr lang="en-GB" sz="2400" b="1" dirty="0"/>
          </a:p>
        </p:txBody>
      </p:sp>
      <p:pic>
        <p:nvPicPr>
          <p:cNvPr id="4" name="Picture 3" descr="project cycle _orange pron ans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3852" y="1505382"/>
            <a:ext cx="5532148" cy="5062081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14529" y="1879600"/>
            <a:ext cx="7756471" cy="3979874"/>
          </a:xfrm>
        </p:spPr>
        <p:txBody>
          <a:bodyPr/>
          <a:lstStyle/>
          <a:p>
            <a:pPr indent="177800">
              <a:buNone/>
            </a:pPr>
            <a:r>
              <a:rPr lang="en-GB" dirty="0" smtClean="0"/>
              <a:t>Drawbacks:</a:t>
            </a:r>
          </a:p>
          <a:p>
            <a:pPr>
              <a:buNone/>
            </a:pPr>
            <a:endParaRPr lang="en-GB" dirty="0" smtClean="0"/>
          </a:p>
          <a:p>
            <a:pPr marL="450850" indent="-450850"/>
            <a:r>
              <a:rPr lang="en-GB" dirty="0" smtClean="0"/>
              <a:t>Items may not be used for several years</a:t>
            </a:r>
          </a:p>
          <a:p>
            <a:endParaRPr lang="en-GB" dirty="0" smtClean="0"/>
          </a:p>
          <a:p>
            <a:pPr marL="450850" indent="-450850"/>
            <a:r>
              <a:rPr lang="en-GB" dirty="0" smtClean="0"/>
              <a:t>Risk of items spoiling, becoming obsolete or simply disappearing</a:t>
            </a:r>
          </a:p>
          <a:p>
            <a:endParaRPr lang="en-GB" dirty="0" smtClean="0"/>
          </a:p>
          <a:p>
            <a:pPr marL="450850" indent="-450850">
              <a:tabLst>
                <a:tab pos="450850" algn="l"/>
              </a:tabLst>
            </a:pPr>
            <a:r>
              <a:rPr lang="en-GB" dirty="0" smtClean="0"/>
              <a:t>Airfreight costs can easily be the same order of magnitude as the purchase cost of the items</a:t>
            </a:r>
          </a:p>
          <a:p>
            <a:endParaRPr lang="en-GB" dirty="0" smtClean="0"/>
          </a:p>
          <a:p>
            <a:pPr marL="450850" indent="-450850">
              <a:tabLst>
                <a:tab pos="450850" algn="l"/>
              </a:tabLst>
            </a:pPr>
            <a:r>
              <a:rPr lang="en-GB" dirty="0" smtClean="0"/>
              <a:t>Stockpiled items rarely match the exact needs on the ground; element of wastage</a:t>
            </a:r>
          </a:p>
          <a:p>
            <a:endParaRPr lang="en-GB" dirty="0" smtClean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934445" y="870509"/>
            <a:ext cx="6950248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Stockpiles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Any questions?</a:t>
            </a:r>
            <a:endParaRPr lang="en-GB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000" b="1" dirty="0" smtClean="0"/>
              <a:t>Do you have any comments or experiences you would like to share?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Do you have any questions?</a:t>
            </a:r>
          </a:p>
          <a:p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Any Question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7" name="Picture 16" descr="Global experiences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pic>
        <p:nvPicPr>
          <p:cNvPr id="18" name="Picture 17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9330" y="4540107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94755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71635" y="998936"/>
            <a:ext cx="680782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Further reading</a:t>
            </a:r>
            <a:endParaRPr lang="en-GB" sz="2400" b="1" dirty="0" smtClean="0"/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959429" y="1984917"/>
            <a:ext cx="585453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UNHCR Handbook for emergencies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Third edition, 2007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Transitional Settlement: Displaced Populations </a:t>
            </a:r>
            <a:r>
              <a:rPr lang="en-GB" sz="2000" i="1" dirty="0" err="1" smtClean="0">
                <a:solidFill>
                  <a:prstClr val="black"/>
                </a:solidFill>
                <a:cs typeface="Arial" pitchFamily="34" charset="0"/>
              </a:rPr>
              <a:t>Corsellis</a:t>
            </a:r>
            <a:r>
              <a:rPr lang="en-GB" sz="2000" i="1" dirty="0" smtClean="0">
                <a:solidFill>
                  <a:prstClr val="black"/>
                </a:solidFill>
                <a:cs typeface="Arial" pitchFamily="34" charset="0"/>
              </a:rPr>
              <a:t> and Vitale, 2005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i="1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i="1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Selecting NFIs for Shelter</a:t>
            </a:r>
            <a:b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en-GB" sz="2000" i="1" dirty="0" smtClean="0">
                <a:solidFill>
                  <a:prstClr val="black"/>
                </a:solidFill>
                <a:cs typeface="Arial" pitchFamily="34" charset="0"/>
              </a:rPr>
              <a:t>IASC Emergency Cluster, 2008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http://log.logcluster.org</a:t>
            </a:r>
            <a:endParaRPr lang="en-GB" sz="2000" b="1" dirty="0" smtClean="0">
              <a:solidFill>
                <a:prstClr val="black"/>
              </a:solidFill>
              <a:cs typeface="Arial" pitchFamily="34" charset="0"/>
              <a:hlinkClick r:id="rId4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7488" y="3280476"/>
            <a:ext cx="654686" cy="9296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8" name="Picture 37" descr="Cov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7488" y="2087775"/>
            <a:ext cx="675659" cy="984532"/>
          </a:xfrm>
          <a:prstGeom prst="rect">
            <a:avLst/>
          </a:prstGeom>
        </p:spPr>
      </p:pic>
      <p:pic>
        <p:nvPicPr>
          <p:cNvPr id="1028" name="Picture 4" descr="http://log.logcluster.org/log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424" y="5739017"/>
            <a:ext cx="1428750" cy="552451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7489" y="4515507"/>
            <a:ext cx="657428" cy="92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Afternoon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5310" y="4831025"/>
            <a:ext cx="21906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19:00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90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9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4" cstate="print"/>
          <a:srcRect l="50086" t="82148" r="35451" b="5875"/>
          <a:stretch>
            <a:fillRect/>
          </a:stretch>
        </p:blipFill>
        <p:spPr bwMode="auto">
          <a:xfrm>
            <a:off x="2075378" y="2229492"/>
            <a:ext cx="3174716" cy="1859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SC_Missions\afghanistan2003 perhaps joseph\k-pso ganj5.JPG"/>
          <p:cNvPicPr>
            <a:picLocks noChangeAspect="1" noChangeArrowheads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0" y="620889"/>
            <a:ext cx="9906000" cy="5836358"/>
          </a:xfrm>
          <a:prstGeom prst="rect">
            <a:avLst/>
          </a:prstGeom>
          <a:noFill/>
        </p:spPr>
      </p:pic>
      <p:sp>
        <p:nvSpPr>
          <p:cNvPr id="29698" name="Title 6"/>
          <p:cNvSpPr>
            <a:spLocks noGrp="1"/>
          </p:cNvSpPr>
          <p:nvPr>
            <p:ph type="ctrTitle"/>
          </p:nvPr>
        </p:nvSpPr>
        <p:spPr bwMode="auto">
          <a:xfrm>
            <a:off x="1933282" y="884980"/>
            <a:ext cx="9006088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pc="0" dirty="0" smtClean="0">
                <a:solidFill>
                  <a:schemeClr val="bg1"/>
                </a:solidFill>
              </a:rPr>
              <a:t>Monitoring and Evaluation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GB" sz="2200" i="1" dirty="0" smtClean="0">
                <a:solidFill>
                  <a:schemeClr val="bg1"/>
                </a:solidFill>
              </a:rPr>
              <a:t>This module describes the scope and context of monitoring </a:t>
            </a:r>
            <a:br>
              <a:rPr lang="en-GB" sz="2200" i="1" dirty="0" smtClean="0">
                <a:solidFill>
                  <a:schemeClr val="bg1"/>
                </a:solidFill>
              </a:rPr>
            </a:br>
            <a:r>
              <a:rPr lang="en-GB" sz="2200" i="1" dirty="0" smtClean="0">
                <a:solidFill>
                  <a:schemeClr val="bg1"/>
                </a:solidFill>
              </a:rPr>
              <a:t>and evaluation</a:t>
            </a:r>
            <a:endParaRPr lang="en-US" sz="2200" b="0" spc="0" dirty="0" smtClean="0">
              <a:solidFill>
                <a:schemeClr val="bg1"/>
              </a:solidFill>
            </a:endParaRPr>
          </a:p>
        </p:txBody>
      </p:sp>
      <p:pic>
        <p:nvPicPr>
          <p:cNvPr id="9" name="Picture 8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237732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682" y="1209911"/>
            <a:ext cx="1578778" cy="41689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58974" y="1223039"/>
            <a:ext cx="1578778" cy="524368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4934341" y="2133600"/>
            <a:ext cx="1578778" cy="345010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128" y="2119256"/>
            <a:ext cx="1578778" cy="43476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8120128" y="1211799"/>
            <a:ext cx="1578778" cy="9376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45289" y="4272165"/>
            <a:ext cx="1578778" cy="219456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4941835" y="5562671"/>
            <a:ext cx="1551433" cy="887182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Monitoring &amp; evaluation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45042" y="1211798"/>
            <a:ext cx="1578778" cy="20190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6535168" y="1219200"/>
            <a:ext cx="1578778" cy="526292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 smtClean="0"/>
              <a:t>By the end of this session, you will have an understanding of:</a:t>
            </a:r>
            <a:endParaRPr lang="en-GB" sz="2000" dirty="0"/>
          </a:p>
        </p:txBody>
      </p:sp>
      <p:sp>
        <p:nvSpPr>
          <p:cNvPr id="29" name="Subtitle 28"/>
          <p:cNvSpPr>
            <a:spLocks noGrp="1"/>
          </p:cNvSpPr>
          <p:nvPr>
            <p:ph type="body" sz="quarter" idx="15"/>
          </p:nvPr>
        </p:nvSpPr>
        <p:spPr>
          <a:xfrm>
            <a:off x="497003" y="2309968"/>
            <a:ext cx="8389088" cy="3967754"/>
          </a:xfrm>
          <a:prstGeom prst="rect">
            <a:avLst/>
          </a:prstGeom>
        </p:spPr>
        <p:txBody>
          <a:bodyPr/>
          <a:lstStyle/>
          <a:p>
            <a:r>
              <a:rPr lang="en-US" sz="2000" i="1" dirty="0" smtClean="0"/>
              <a:t>Objective 1   </a:t>
            </a:r>
            <a:r>
              <a:rPr lang="en-US" sz="2000" b="1" dirty="0" smtClean="0"/>
              <a:t>M&amp;E as part of the assessment cycle </a:t>
            </a:r>
          </a:p>
          <a:p>
            <a:endParaRPr lang="en-US" sz="2000" dirty="0" smtClean="0"/>
          </a:p>
          <a:p>
            <a:r>
              <a:rPr lang="en-US" sz="2000" i="1" dirty="0" smtClean="0"/>
              <a:t>Objective 2   </a:t>
            </a:r>
            <a:r>
              <a:rPr lang="en-US" sz="2000" b="1" dirty="0" smtClean="0"/>
              <a:t>Monitoring</a:t>
            </a:r>
          </a:p>
          <a:p>
            <a:endParaRPr lang="en-GB" sz="2000" dirty="0" smtClean="0"/>
          </a:p>
          <a:p>
            <a:r>
              <a:rPr lang="en-GB" sz="2000" i="1" dirty="0" smtClean="0"/>
              <a:t>Objective 3   </a:t>
            </a:r>
            <a:r>
              <a:rPr lang="en-GB" sz="2000" b="1" dirty="0" smtClean="0"/>
              <a:t>Evaluation </a:t>
            </a:r>
          </a:p>
          <a:p>
            <a:endParaRPr lang="en-GB" sz="2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ctrTitle"/>
          </p:nvPr>
        </p:nvSpPr>
        <p:spPr>
          <a:xfrm>
            <a:off x="1874469" y="850098"/>
            <a:ext cx="8031531" cy="396303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</a:t>
            </a:r>
            <a:r>
              <a:rPr lang="en-US" dirty="0" smtClean="0"/>
              <a:t>M&amp;E as part of the assessment cycle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 descr="Z:\SC_Hubbers project\SEA Hub\E. Graphics\E3 Updated Diagrams\NEW graphics June\Assessment cycle _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8289" y="1590261"/>
            <a:ext cx="4996600" cy="4625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1488066" y="2696290"/>
            <a:ext cx="5981454" cy="3540387"/>
          </a:xfrm>
        </p:spPr>
        <p:txBody>
          <a:bodyPr/>
          <a:lstStyle/>
          <a:p>
            <a:pPr marL="446088" indent="-446088"/>
            <a:r>
              <a:rPr lang="en-GB" sz="2000" dirty="0" smtClean="0"/>
              <a:t>Creating hazard mitigation procedures and manage the risk</a:t>
            </a:r>
          </a:p>
          <a:p>
            <a:pPr marL="446088" indent="-446088"/>
            <a:r>
              <a:rPr lang="en-GB" sz="2000" dirty="0" smtClean="0"/>
              <a:t>Accountability to beneficiaries of programmes </a:t>
            </a:r>
          </a:p>
          <a:p>
            <a:pPr marL="449263" indent="-449263"/>
            <a:r>
              <a:rPr lang="en-GB" sz="2000" dirty="0" smtClean="0"/>
              <a:t>How the information changes over time</a:t>
            </a:r>
          </a:p>
          <a:p>
            <a:pPr marL="449263" indent="-449263"/>
            <a:r>
              <a:rPr lang="en-GB" sz="2000" dirty="0" smtClean="0"/>
              <a:t>How the response has impacted the livelihoods of those affected</a:t>
            </a:r>
          </a:p>
          <a:p>
            <a:pPr marL="446088" indent="-446088"/>
            <a:r>
              <a:rPr lang="en-GB" sz="2000" dirty="0" smtClean="0"/>
              <a:t>How the programme can be improved 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11691" y="1607697"/>
            <a:ext cx="6816673" cy="56352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The purpose of monitoring and evaluation is to maintain an understanding of:</a:t>
            </a:r>
          </a:p>
        </p:txBody>
      </p:sp>
      <p:sp>
        <p:nvSpPr>
          <p:cNvPr id="8" name="Title 4"/>
          <p:cNvSpPr>
            <a:spLocks noGrp="1"/>
          </p:cNvSpPr>
          <p:nvPr>
            <p:ph type="ctrTitle"/>
          </p:nvPr>
        </p:nvSpPr>
        <p:spPr>
          <a:xfrm>
            <a:off x="1874468" y="850098"/>
            <a:ext cx="8328898" cy="396303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</a:t>
            </a:r>
            <a:r>
              <a:rPr lang="en-US" dirty="0" smtClean="0"/>
              <a:t>M&amp;E as part of the assessment cycle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9" name="Picture 8" descr="m_and_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6312" y="4004840"/>
            <a:ext cx="2399687" cy="2399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1487918" y="2473569"/>
            <a:ext cx="6935110" cy="2948400"/>
          </a:xfrm>
          <a:prstGeom prst="rect">
            <a:avLst/>
          </a:prstGeom>
        </p:spPr>
        <p:txBody>
          <a:bodyPr/>
          <a:lstStyle/>
          <a:p>
            <a:pPr marL="449263" indent="-449263"/>
            <a:r>
              <a:rPr lang="en-GB" sz="2000" dirty="0" smtClean="0"/>
              <a:t>Relevance – does the project address needs? 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Efficiency– are we using the resources wisely?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Effectiveness – are we achieving the outputs? </a:t>
            </a:r>
          </a:p>
          <a:p>
            <a:endParaRPr lang="en-GB" sz="2000" dirty="0" smtClean="0"/>
          </a:p>
          <a:p>
            <a:pPr marL="446088" indent="-446088"/>
            <a:r>
              <a:rPr lang="en-GB" sz="2000" dirty="0" smtClean="0"/>
              <a:t>Impact – has the goal be achieved? 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Sustainability – will the impact last? </a:t>
            </a:r>
          </a:p>
          <a:p>
            <a:endParaRPr lang="en-GB" dirty="0" smtClean="0"/>
          </a:p>
          <a:p>
            <a:pPr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931906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/>
              <a:t>Monitoring and evaluation address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872975" y="849527"/>
            <a:ext cx="7906932" cy="372646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</a:t>
            </a:r>
            <a:r>
              <a:rPr lang="en-US" dirty="0" smtClean="0"/>
              <a:t>M&amp;E as part of the assessment cycle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5" descr="m_and_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6312" y="4004840"/>
            <a:ext cx="2399687" cy="2399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5352" y="974548"/>
            <a:ext cx="6807827" cy="633925"/>
          </a:xfrm>
        </p:spPr>
        <p:txBody>
          <a:bodyPr/>
          <a:lstStyle/>
          <a:p>
            <a:r>
              <a:rPr lang="en-GB" sz="2400" b="0" i="1" dirty="0" smtClean="0"/>
              <a:t>Objective </a:t>
            </a:r>
            <a:r>
              <a:rPr lang="en-GB" b="0" i="1" dirty="0" smtClean="0"/>
              <a:t>2 </a:t>
            </a:r>
            <a:r>
              <a:rPr lang="en-GB" sz="2400" b="0" i="1" dirty="0" smtClean="0"/>
              <a:t> </a:t>
            </a:r>
            <a:r>
              <a:rPr lang="en-GB" sz="2400" b="1" dirty="0" smtClean="0"/>
              <a:t>Problem analysis </a:t>
            </a:r>
            <a:endParaRPr lang="en-GB" sz="2400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 useful tool is a problem analysis diagram</a:t>
            </a:r>
          </a:p>
          <a:p>
            <a:endParaRPr lang="en-GB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1975352" y="2279184"/>
            <a:ext cx="8062778" cy="32569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Method for developing the diagram involves: 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Agree on main problem that you want to improve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To identify causes of problem – ask “but why” 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To identify effects of problem – ask “so what”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Select the identified causes that your project will address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None/>
              <a:defRPr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872975" y="849527"/>
            <a:ext cx="7906932" cy="372646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</a:t>
            </a:r>
            <a:r>
              <a:rPr lang="en-US" dirty="0" smtClean="0"/>
              <a:t>M&amp;E as part of assessment the cycle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 descr="Z:\SC_Hubbers project\SEA Hub\E. Graphics\Icons\Diag2 - coordinated planning.jpg"/>
          <p:cNvPicPr>
            <a:picLocks noChangeAspect="1" noChangeArrowheads="1"/>
          </p:cNvPicPr>
          <p:nvPr/>
        </p:nvPicPr>
        <p:blipFill>
          <a:blip r:embed="rId2" cstate="print"/>
          <a:srcRect t="9661"/>
          <a:stretch>
            <a:fillRect/>
          </a:stretch>
        </p:blipFill>
        <p:spPr bwMode="auto">
          <a:xfrm>
            <a:off x="2018528" y="1213659"/>
            <a:ext cx="4777176" cy="5129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_and_e.png"/>
          <p:cNvPicPr>
            <a:picLocks noChangeAspect="1"/>
          </p:cNvPicPr>
          <p:nvPr/>
        </p:nvPicPr>
        <p:blipFill>
          <a:blip r:embed="rId2" cstate="print"/>
          <a:srcRect l="62255" t="15321" b="47194"/>
          <a:stretch>
            <a:fillRect/>
          </a:stretch>
        </p:blipFill>
        <p:spPr>
          <a:xfrm>
            <a:off x="7448204" y="3959839"/>
            <a:ext cx="2441170" cy="24243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24181" y="2319675"/>
            <a:ext cx="5962176" cy="3757352"/>
          </a:xfrm>
          <a:prstGeom prst="rect">
            <a:avLst/>
          </a:prstGeom>
        </p:spPr>
        <p:txBody>
          <a:bodyPr/>
          <a:lstStyle/>
          <a:p>
            <a:pPr marL="449263" indent="-449263"/>
            <a:r>
              <a:rPr lang="en-GB" sz="2000" dirty="0" smtClean="0"/>
              <a:t>Physical and financial progress 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Ongoing priorities and allocation of resources</a:t>
            </a:r>
          </a:p>
          <a:p>
            <a:endParaRPr lang="en-GB" sz="2000" dirty="0" smtClean="0"/>
          </a:p>
          <a:p>
            <a:pPr marL="446088" indent="-446088"/>
            <a:r>
              <a:rPr lang="en-GB" sz="2000" dirty="0" smtClean="0"/>
              <a:t>Equitable distribution of benefits among affected groups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Acceptance and usefulness of project among affected groups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Implementation problems and constraints</a:t>
            </a:r>
          </a:p>
          <a:p>
            <a:pPr marL="449263" indent="-449263"/>
            <a:endParaRPr lang="en-GB" sz="2000" dirty="0" smtClean="0"/>
          </a:p>
          <a:p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8"/>
          <p:cNvSpPr>
            <a:spLocks noGrp="1"/>
          </p:cNvSpPr>
          <p:nvPr>
            <p:ph type="ctrTitle"/>
          </p:nvPr>
        </p:nvSpPr>
        <p:spPr>
          <a:xfrm>
            <a:off x="1872975" y="849527"/>
            <a:ext cx="7906932" cy="372646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2  </a:t>
            </a:r>
            <a:r>
              <a:rPr lang="en-GB" dirty="0" smtClean="0"/>
              <a:t>Monitoring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911691" y="1607697"/>
            <a:ext cx="6816673" cy="56352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The purpose of monitoring is to track the:</a:t>
            </a:r>
          </a:p>
        </p:txBody>
      </p:sp>
      <p:sp>
        <p:nvSpPr>
          <p:cNvPr id="6" name="Rectangle 5"/>
          <p:cNvSpPr/>
          <p:nvPr/>
        </p:nvSpPr>
        <p:spPr>
          <a:xfrm>
            <a:off x="7256585" y="6213231"/>
            <a:ext cx="468923" cy="21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487290" y="2250831"/>
            <a:ext cx="5157215" cy="3803063"/>
          </a:xfrm>
          <a:prstGeom prst="rect">
            <a:avLst/>
          </a:prstGeom>
        </p:spPr>
        <p:txBody>
          <a:bodyPr/>
          <a:lstStyle/>
          <a:p>
            <a:pPr marL="449263" indent="-449263"/>
            <a:r>
              <a:rPr lang="en-GB" sz="2000" dirty="0" smtClean="0"/>
              <a:t>Carried out by generalists doing normal activities in standard and ad hoc reports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Information continuously gathered directly from activities 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Results viewed by project staff to make minor changes</a:t>
            </a:r>
          </a:p>
          <a:p>
            <a:pPr marL="449263" indent="-449263"/>
            <a:endParaRPr lang="en-GB" sz="2000" dirty="0" smtClean="0"/>
          </a:p>
          <a:p>
            <a:pPr marL="449263" indent="-449263"/>
            <a:r>
              <a:rPr lang="en-GB" sz="2000" dirty="0" smtClean="0"/>
              <a:t>Shared with implementing partners, donors and beneficiaries</a:t>
            </a:r>
          </a:p>
          <a:p>
            <a:pPr marL="449263" indent="-449263"/>
            <a:endParaRPr lang="en-GB" sz="2000" dirty="0" smtClean="0"/>
          </a:p>
        </p:txBody>
      </p:sp>
      <p:sp>
        <p:nvSpPr>
          <p:cNvPr id="7" name="Title 11"/>
          <p:cNvSpPr>
            <a:spLocks noGrp="1"/>
          </p:cNvSpPr>
          <p:nvPr>
            <p:ph type="ctrTitle"/>
          </p:nvPr>
        </p:nvSpPr>
        <p:spPr>
          <a:xfrm>
            <a:off x="1868358" y="850098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</a:t>
            </a:r>
            <a:r>
              <a:rPr lang="en-GB" dirty="0" smtClean="0"/>
              <a:t>Monitoring</a:t>
            </a:r>
            <a:endParaRPr lang="en-GB" dirty="0"/>
          </a:p>
        </p:txBody>
      </p:sp>
      <p:sp>
        <p:nvSpPr>
          <p:cNvPr id="9" name="Subtitle 11"/>
          <p:cNvSpPr txBox="1">
            <a:spLocks/>
          </p:cNvSpPr>
          <p:nvPr/>
        </p:nvSpPr>
        <p:spPr>
          <a:xfrm>
            <a:off x="1874427" y="1646760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How is monitoring done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5" descr="Download.aspx.jpeg"/>
          <p:cNvPicPr>
            <a:picLocks noChangeAspect="1"/>
          </p:cNvPicPr>
          <p:nvPr/>
        </p:nvPicPr>
        <p:blipFill>
          <a:blip r:embed="rId2" cstate="print"/>
          <a:srcRect r="37985"/>
          <a:stretch>
            <a:fillRect/>
          </a:stretch>
        </p:blipFill>
        <p:spPr>
          <a:xfrm>
            <a:off x="7252954" y="3598984"/>
            <a:ext cx="2653045" cy="2843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1470509" y="1687254"/>
            <a:ext cx="6346373" cy="4029739"/>
          </a:xfrm>
        </p:spPr>
        <p:txBody>
          <a:bodyPr/>
          <a:lstStyle/>
          <a:p>
            <a:pPr>
              <a:buNone/>
            </a:pP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</a:t>
            </a:r>
          </a:p>
          <a:p>
            <a:pPr marL="449263" indent="-449263"/>
            <a:r>
              <a:rPr lang="en-GB" sz="2000" dirty="0" smtClean="0"/>
              <a:t>Monitoring verifies that activities are producing desired results for activities 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Monitoring confirms that results are meeting project purpose</a:t>
            </a:r>
          </a:p>
          <a:p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 marL="0" lvl="1" indent="273050">
              <a:spcBef>
                <a:spcPts val="0"/>
              </a:spcBef>
              <a:buBlip>
                <a:blip r:embed="rId2"/>
              </a:buBlip>
            </a:pPr>
            <a:endParaRPr lang="en-GB" sz="2200" dirty="0" smtClean="0"/>
          </a:p>
          <a:p>
            <a:endParaRPr lang="en-GB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910168" y="1613065"/>
            <a:ext cx="8112780" cy="471368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Monitoring plans should be linked to the logical framework analysis</a:t>
            </a:r>
          </a:p>
        </p:txBody>
      </p:sp>
      <p:pic>
        <p:nvPicPr>
          <p:cNvPr id="5" name="Picture 4" descr="m_and_e_01.png"/>
          <p:cNvPicPr>
            <a:picLocks noChangeAspect="1"/>
          </p:cNvPicPr>
          <p:nvPr/>
        </p:nvPicPr>
        <p:blipFill>
          <a:blip r:embed="rId3" cstate="print"/>
          <a:srcRect r="75427"/>
          <a:stretch>
            <a:fillRect/>
          </a:stretch>
        </p:blipFill>
        <p:spPr>
          <a:xfrm>
            <a:off x="7995235" y="2039815"/>
            <a:ext cx="1721214" cy="4344075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ctrTitle"/>
          </p:nvPr>
        </p:nvSpPr>
        <p:spPr>
          <a:xfrm>
            <a:off x="1867214" y="850098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</a:t>
            </a:r>
            <a:r>
              <a:rPr lang="en-GB" dirty="0" smtClean="0"/>
              <a:t>Monitoring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Exercise 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65512" y="1688123"/>
            <a:ext cx="8206539" cy="3743714"/>
          </a:xfrm>
        </p:spPr>
        <p:txBody>
          <a:bodyPr/>
          <a:lstStyle/>
          <a:p>
            <a:pPr marL="1524000" lvl="0" indent="-1524000"/>
            <a:r>
              <a:rPr lang="en-GB" b="1" spc="-100" dirty="0" smtClean="0"/>
              <a:t>	</a:t>
            </a:r>
            <a:r>
              <a:rPr lang="en-GB" sz="2000" dirty="0" smtClean="0"/>
              <a:t>In 4 groups prepare a presentation on one of the  monitoring tools below, emphasising </a:t>
            </a:r>
            <a:r>
              <a:rPr lang="en-GB" sz="2000" smtClean="0"/>
              <a:t>the advantages </a:t>
            </a:r>
            <a:r>
              <a:rPr lang="en-GB" sz="2000" dirty="0" smtClean="0"/>
              <a:t>and disadvantages: </a:t>
            </a:r>
          </a:p>
          <a:p>
            <a:pPr marL="1524000" lvl="0" indent="-1524000"/>
            <a:endParaRPr lang="en-GB" sz="2000" dirty="0" smtClean="0"/>
          </a:p>
          <a:p>
            <a:pPr marL="1524000" lvl="0" indent="-1160463"/>
            <a:r>
              <a:rPr lang="en-GB" sz="2000" i="1" dirty="0" smtClean="0"/>
              <a:t>Group 1 </a:t>
            </a:r>
            <a:r>
              <a:rPr lang="en-GB" sz="2000" dirty="0" smtClean="0"/>
              <a:t>	</a:t>
            </a:r>
            <a:r>
              <a:rPr lang="en-GB" sz="2000" b="1" dirty="0" smtClean="0"/>
              <a:t>Questionnaires – feedback forms</a:t>
            </a:r>
          </a:p>
          <a:p>
            <a:pPr marL="1524000" lvl="0" indent="-1160463"/>
            <a:r>
              <a:rPr lang="en-GB" sz="2000" i="1" dirty="0" smtClean="0"/>
              <a:t>Group 2</a:t>
            </a:r>
            <a:r>
              <a:rPr lang="en-GB" sz="2000" b="1" dirty="0" smtClean="0"/>
              <a:t>	Observation </a:t>
            </a:r>
          </a:p>
          <a:p>
            <a:pPr marL="1524000" lvl="0" indent="-1160463"/>
            <a:r>
              <a:rPr lang="en-GB" sz="2000" i="1" dirty="0" smtClean="0"/>
              <a:t>Group 3</a:t>
            </a:r>
            <a:r>
              <a:rPr lang="en-GB" sz="2000" dirty="0" smtClean="0"/>
              <a:t>	</a:t>
            </a:r>
            <a:r>
              <a:rPr lang="en-GB" sz="2000" b="1" dirty="0" smtClean="0"/>
              <a:t>Data entry and management </a:t>
            </a:r>
          </a:p>
          <a:p>
            <a:pPr marL="1524000" lvl="0" indent="-1160463"/>
            <a:r>
              <a:rPr lang="en-GB" sz="2000" i="1" dirty="0" smtClean="0"/>
              <a:t>Group 4</a:t>
            </a:r>
            <a:r>
              <a:rPr lang="en-GB" sz="2000" dirty="0" smtClean="0"/>
              <a:t>	</a:t>
            </a:r>
            <a:r>
              <a:rPr lang="en-GB" sz="2000" b="1" dirty="0" smtClean="0"/>
              <a:t>Focus groups – beneficiaries and other stakeholders</a:t>
            </a:r>
          </a:p>
          <a:p>
            <a:pPr marL="1524000" lvl="0" indent="-1524000"/>
            <a:endParaRPr lang="en-GB" sz="2000" dirty="0" smtClean="0"/>
          </a:p>
          <a:p>
            <a:pPr marL="1524000" lvl="0" indent="-1524000"/>
            <a:r>
              <a:rPr lang="en-GB" sz="2000" dirty="0" smtClean="0"/>
              <a:t>	Present this to the group </a:t>
            </a:r>
            <a:endParaRPr lang="en-GB" sz="2000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26" name="Picture 25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1421" y="579964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20 minutes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04537" y="2391506"/>
            <a:ext cx="6061750" cy="2948400"/>
          </a:xfrm>
          <a:prstGeom prst="rect">
            <a:avLst/>
          </a:prstGeom>
        </p:spPr>
        <p:txBody>
          <a:bodyPr/>
          <a:lstStyle/>
          <a:p>
            <a:pPr marL="449263" indent="-449263"/>
            <a:r>
              <a:rPr lang="en-GB" sz="2000" dirty="0" smtClean="0"/>
              <a:t>To assess an on-going or completed project/ programme/ policy</a:t>
            </a:r>
          </a:p>
          <a:p>
            <a:endParaRPr lang="en-GB" sz="2000" dirty="0" smtClean="0"/>
          </a:p>
          <a:p>
            <a:pPr marL="446088" indent="-446088"/>
            <a:r>
              <a:rPr lang="en-GB" sz="2000" dirty="0" smtClean="0"/>
              <a:t>To determine the relevance and fulfilment of objectives</a:t>
            </a:r>
          </a:p>
          <a:p>
            <a:endParaRPr lang="en-GB" sz="2000" dirty="0" smtClean="0"/>
          </a:p>
          <a:p>
            <a:pPr marL="446088" indent="-446088"/>
            <a:r>
              <a:rPr lang="en-GB" sz="2000" dirty="0" smtClean="0"/>
              <a:t>To establish efficiency, effectiveness, impact and sustainability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1944193" y="1680213"/>
            <a:ext cx="8112780" cy="471368"/>
          </a:xfrm>
        </p:spPr>
        <p:txBody>
          <a:bodyPr/>
          <a:lstStyle/>
          <a:p>
            <a:r>
              <a:rPr lang="en-GB" sz="2000" dirty="0" smtClean="0"/>
              <a:t>The aim of evaluation is:</a:t>
            </a:r>
            <a:endParaRPr lang="en-GB" sz="2000" dirty="0"/>
          </a:p>
        </p:txBody>
      </p:sp>
      <p:sp>
        <p:nvSpPr>
          <p:cNvPr id="8" name="Title 8"/>
          <p:cNvSpPr>
            <a:spLocks noGrp="1"/>
          </p:cNvSpPr>
          <p:nvPr>
            <p:ph type="ctrTitle"/>
          </p:nvPr>
        </p:nvSpPr>
        <p:spPr>
          <a:xfrm>
            <a:off x="1928730" y="838376"/>
            <a:ext cx="7906932" cy="372646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3  </a:t>
            </a:r>
            <a:r>
              <a:rPr lang="en-GB" dirty="0" smtClean="0"/>
              <a:t>Evaluation </a:t>
            </a:r>
            <a:endParaRPr lang="en-GB" dirty="0"/>
          </a:p>
        </p:txBody>
      </p:sp>
      <p:pic>
        <p:nvPicPr>
          <p:cNvPr id="10" name="Picture 9" descr="m_and_e.png"/>
          <p:cNvPicPr>
            <a:picLocks noChangeAspect="1"/>
          </p:cNvPicPr>
          <p:nvPr/>
        </p:nvPicPr>
        <p:blipFill>
          <a:blip r:embed="rId2" cstate="print"/>
          <a:srcRect l="19749" t="63887" r="42934"/>
          <a:stretch>
            <a:fillRect/>
          </a:stretch>
        </p:blipFill>
        <p:spPr>
          <a:xfrm>
            <a:off x="7362892" y="4039989"/>
            <a:ext cx="2443358" cy="2364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1523864" y="2404099"/>
            <a:ext cx="4915863" cy="2948400"/>
          </a:xfrm>
          <a:prstGeom prst="rect">
            <a:avLst/>
          </a:prstGeom>
        </p:spPr>
        <p:txBody>
          <a:bodyPr/>
          <a:lstStyle/>
          <a:p>
            <a:pPr marL="449263" indent="-449263"/>
            <a:r>
              <a:rPr lang="en-GB" sz="2000" dirty="0" smtClean="0"/>
              <a:t>Provide credible and useful information 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Enable the incorporation of lessons into management decision-making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Provide improvements for other projects/ programmes/ policies</a:t>
            </a:r>
          </a:p>
          <a:p>
            <a:pPr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940927" y="1680213"/>
            <a:ext cx="8112780" cy="471368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The purpose of evaluation is to: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8"/>
          <p:cNvSpPr>
            <a:spLocks noGrp="1"/>
          </p:cNvSpPr>
          <p:nvPr>
            <p:ph type="ctrTitle"/>
          </p:nvPr>
        </p:nvSpPr>
        <p:spPr>
          <a:xfrm>
            <a:off x="1928730" y="838376"/>
            <a:ext cx="7906932" cy="372646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3  </a:t>
            </a:r>
            <a:r>
              <a:rPr lang="en-GB" dirty="0" smtClean="0"/>
              <a:t>Evaluation </a:t>
            </a:r>
            <a:endParaRPr lang="en-GB" dirty="0"/>
          </a:p>
        </p:txBody>
      </p:sp>
      <p:pic>
        <p:nvPicPr>
          <p:cNvPr id="6" name="Picture 5" descr="Download.aspx.jpeg"/>
          <p:cNvPicPr>
            <a:picLocks noChangeAspect="1"/>
          </p:cNvPicPr>
          <p:nvPr/>
        </p:nvPicPr>
        <p:blipFill>
          <a:blip r:embed="rId2" cstate="print"/>
          <a:srcRect l="48030" t="572" b="13056"/>
          <a:stretch>
            <a:fillRect/>
          </a:stretch>
        </p:blipFill>
        <p:spPr>
          <a:xfrm>
            <a:off x="7303477" y="3629117"/>
            <a:ext cx="2602523" cy="284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516407" y="2250816"/>
            <a:ext cx="6214429" cy="3803063"/>
          </a:xfrm>
          <a:prstGeom prst="rect">
            <a:avLst/>
          </a:prstGeom>
        </p:spPr>
        <p:txBody>
          <a:bodyPr/>
          <a:lstStyle/>
          <a:p>
            <a:pPr marL="446088" indent="-446088"/>
            <a:r>
              <a:rPr lang="en-GB" sz="2000" dirty="0" smtClean="0"/>
              <a:t>At key stages and at end of project</a:t>
            </a:r>
          </a:p>
          <a:p>
            <a:endParaRPr lang="en-GB" sz="2000" dirty="0" smtClean="0"/>
          </a:p>
          <a:p>
            <a:pPr marL="446088" indent="-446088"/>
            <a:r>
              <a:rPr lang="en-GB" sz="2000" dirty="0" smtClean="0"/>
              <a:t>Undertaken by staff and people outside the organisation 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Information from monitoring activities and directly collected data or external sources</a:t>
            </a:r>
          </a:p>
          <a:p>
            <a:endParaRPr lang="en-GB" sz="2000" dirty="0" smtClean="0"/>
          </a:p>
          <a:p>
            <a:pPr marL="449263" indent="-449263"/>
            <a:r>
              <a:rPr lang="en-GB" sz="2000" dirty="0" smtClean="0"/>
              <a:t>Results viewed to make changes to policy and future work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1951889" y="1525744"/>
            <a:ext cx="8991454" cy="494442"/>
          </a:xfrm>
        </p:spPr>
        <p:txBody>
          <a:bodyPr/>
          <a:lstStyle/>
          <a:p>
            <a:r>
              <a:rPr lang="en-GB" sz="2000" dirty="0" smtClean="0"/>
              <a:t>How is evaluation done: </a:t>
            </a:r>
            <a:endParaRPr lang="en-GB" sz="2000" i="1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924113" y="838947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3  </a:t>
            </a:r>
            <a:r>
              <a:rPr lang="en-GB" dirty="0" smtClean="0"/>
              <a:t>Evaluation </a:t>
            </a:r>
            <a:endParaRPr lang="en-GB" dirty="0"/>
          </a:p>
        </p:txBody>
      </p:sp>
      <p:pic>
        <p:nvPicPr>
          <p:cNvPr id="9" name="Picture 8" descr="m_and_e.png"/>
          <p:cNvPicPr>
            <a:picLocks noChangeAspect="1"/>
          </p:cNvPicPr>
          <p:nvPr/>
        </p:nvPicPr>
        <p:blipFill>
          <a:blip r:embed="rId2" cstate="print"/>
          <a:srcRect l="19749" t="63887" r="42934"/>
          <a:stretch>
            <a:fillRect/>
          </a:stretch>
        </p:blipFill>
        <p:spPr>
          <a:xfrm>
            <a:off x="7362892" y="4039989"/>
            <a:ext cx="2443358" cy="2364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51250" y="1484170"/>
            <a:ext cx="7359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Example indicator evaluation table using indicators from logical framework  </a:t>
            </a:r>
          </a:p>
          <a:p>
            <a:pPr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prstClr val="black"/>
                </a:solidFill>
              </a:rPr>
              <a:t>Final evaluation confirms that overall objectives are met and generates learning for future project planning</a:t>
            </a:r>
          </a:p>
          <a:p>
            <a:pPr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Title 11"/>
          <p:cNvSpPr>
            <a:spLocks noGrp="1"/>
          </p:cNvSpPr>
          <p:nvPr>
            <p:ph type="ctrTitle"/>
          </p:nvPr>
        </p:nvSpPr>
        <p:spPr>
          <a:xfrm>
            <a:off x="1922969" y="838947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3  </a:t>
            </a:r>
            <a:r>
              <a:rPr lang="en-GB" dirty="0" smtClean="0"/>
              <a:t>Evaluation 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9318" y="3828287"/>
          <a:ext cx="7367932" cy="2075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824"/>
                <a:gridCol w="922380"/>
                <a:gridCol w="633442"/>
                <a:gridCol w="966832"/>
                <a:gridCol w="1165480"/>
                <a:gridCol w="920991"/>
                <a:gridCol w="814026"/>
                <a:gridCol w="1027957"/>
              </a:tblGrid>
              <a:tr h="32450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0014" marR="80014" marT="40007" marB="40007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GB" sz="1600" dirty="0" smtClean="0"/>
                        <a:t>Means</a:t>
                      </a:r>
                      <a:r>
                        <a:rPr lang="en-GB" sz="1600" baseline="0" dirty="0" smtClean="0"/>
                        <a:t> of verification</a:t>
                      </a:r>
                      <a:endParaRPr lang="en-GB" sz="1600" dirty="0"/>
                    </a:p>
                  </a:txBody>
                  <a:tcPr marL="80014" marR="80014" marT="40007" marB="40007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0014" marR="80014" marT="40007" marB="40007"/>
                </a:tc>
              </a:tr>
              <a:tr h="453411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Target</a:t>
                      </a:r>
                      <a:endParaRPr lang="en-GB" sz="1200" b="1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Indicator</a:t>
                      </a:r>
                      <a:endParaRPr lang="en-GB" sz="1200" b="1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Data source</a:t>
                      </a:r>
                      <a:endParaRPr lang="en-GB" sz="1200" b="1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Frequency</a:t>
                      </a:r>
                      <a:r>
                        <a:rPr lang="en-GB" sz="1200" b="1" baseline="0" dirty="0" smtClean="0"/>
                        <a:t> of collection</a:t>
                      </a:r>
                      <a:endParaRPr lang="en-GB" sz="1200" b="1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Responsibility for collection</a:t>
                      </a:r>
                      <a:endParaRPr lang="en-GB" sz="1200" b="1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Collection method</a:t>
                      </a:r>
                      <a:endParaRPr lang="en-GB" sz="1200" b="1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Reporting</a:t>
                      </a:r>
                      <a:endParaRPr lang="en-GB" sz="1200" b="1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Presentation</a:t>
                      </a:r>
                      <a:endParaRPr lang="en-GB" sz="1200" b="1" dirty="0"/>
                    </a:p>
                  </a:txBody>
                  <a:tcPr marL="80014" marR="80014" marT="40007" marB="40007"/>
                </a:tc>
              </a:tr>
              <a:tr h="3245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Purpose</a:t>
                      </a:r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</a:tr>
              <a:tr h="3245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Objective</a:t>
                      </a:r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</a:tr>
              <a:tr h="3245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Activity</a:t>
                      </a:r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</a:tr>
              <a:tr h="32450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Assumption</a:t>
                      </a:r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80014" marR="80014" marT="40007" marB="40007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0014" marR="80014" marT="40007" marB="40007"/>
                </a:tc>
              </a:tr>
            </a:tbl>
          </a:graphicData>
        </a:graphic>
      </p:graphicFrame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pairs V8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6621" y="2575644"/>
            <a:ext cx="1180800" cy="1896203"/>
          </a:xfrm>
          <a:prstGeom prst="rect">
            <a:avLst/>
          </a:prstGeom>
        </p:spPr>
      </p:pic>
      <p:pic>
        <p:nvPicPr>
          <p:cNvPr id="24" name="Picture 23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6621" y="648561"/>
            <a:ext cx="1180800" cy="1896204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pairs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60415" y="2507187"/>
            <a:ext cx="8185707" cy="2948400"/>
          </a:xfrm>
        </p:spPr>
        <p:txBody>
          <a:bodyPr/>
          <a:lstStyle/>
          <a:p>
            <a:r>
              <a:rPr lang="en-GB" sz="2000" dirty="0" smtClean="0"/>
              <a:t>          Task</a:t>
            </a:r>
            <a:r>
              <a:rPr lang="en-GB" sz="2000" b="1" dirty="0" smtClean="0"/>
              <a:t>	In pairs, identify the main evaluation lessons learnt from your last project</a:t>
            </a:r>
          </a:p>
          <a:p>
            <a:endParaRPr lang="en-GB" sz="2000" b="1" dirty="0" smtClean="0"/>
          </a:p>
          <a:p>
            <a:pPr indent="-1509713"/>
            <a:r>
              <a:rPr lang="en-GB" sz="2000" dirty="0" smtClean="0"/>
              <a:t>  Question     </a:t>
            </a:r>
            <a:r>
              <a:rPr lang="en-GB" sz="2000" b="1" dirty="0" smtClean="0"/>
              <a:t>How might these lessons improve your future projects? </a:t>
            </a:r>
            <a:endParaRPr lang="en-GB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755253" y="387778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pairs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9" name="Picture 8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1053" y="4508208"/>
            <a:ext cx="1176670" cy="1897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91421" y="579964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20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82242" y="92615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Problem analysis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29606" y="2396957"/>
            <a:ext cx="8004279" cy="837132"/>
          </a:xfrm>
        </p:spPr>
        <p:txBody>
          <a:bodyPr/>
          <a:lstStyle/>
          <a:p>
            <a:pPr marL="360363" indent="-360363"/>
            <a:r>
              <a:rPr lang="en-US" sz="2000" b="1" dirty="0" smtClean="0"/>
              <a:t>Causes</a:t>
            </a:r>
            <a:r>
              <a:rPr lang="en-US" sz="2000" dirty="0" smtClean="0"/>
              <a:t> analysis diagram</a:t>
            </a:r>
          </a:p>
          <a:p>
            <a:pPr marL="360363" indent="-360363"/>
            <a:r>
              <a:rPr lang="en-US" dirty="0" smtClean="0"/>
              <a:t>Continue to ask ‘</a:t>
            </a:r>
            <a:r>
              <a:rPr lang="en-US" i="1" dirty="0" smtClean="0"/>
              <a:t>but why</a:t>
            </a:r>
            <a:r>
              <a:rPr lang="en-US" dirty="0" smtClean="0"/>
              <a:t>’ to expand diagram</a:t>
            </a:r>
            <a:endParaRPr lang="en-US" sz="2000" dirty="0" smtClean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8112780" cy="471368"/>
          </a:xfrm>
        </p:spPr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Creating a problem tree</a:t>
            </a:r>
          </a:p>
        </p:txBody>
      </p:sp>
      <p:pic>
        <p:nvPicPr>
          <p:cNvPr id="7" name="Picture 6" descr="main problem caus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6728" y="3503589"/>
            <a:ext cx="7452000" cy="2432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62948" y="894702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962948" y="2483437"/>
            <a:ext cx="6859781" cy="2948400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Do you have any questions?</a:t>
            </a:r>
          </a:p>
          <a:p>
            <a:endParaRPr lang="en-GB" sz="2000" dirty="0" smtClean="0"/>
          </a:p>
          <a:p>
            <a:pPr marL="0" indent="0"/>
            <a:r>
              <a:rPr lang="en-GB" sz="2000" dirty="0" smtClean="0"/>
              <a:t>Do you have any comments or experiences you would like to share?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703144" y="1952868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1" name="Picture 10" descr="Any Question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6923" y="644106"/>
            <a:ext cx="1180800" cy="1863510"/>
          </a:xfrm>
          <a:prstGeom prst="rect">
            <a:avLst/>
          </a:prstGeom>
        </p:spPr>
      </p:pic>
      <p:pic>
        <p:nvPicPr>
          <p:cNvPr id="12" name="Picture 11" descr="Global experiences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9169" y="2573082"/>
            <a:ext cx="1178554" cy="1892596"/>
          </a:xfrm>
          <a:prstGeom prst="rect">
            <a:avLst/>
          </a:prstGeom>
        </p:spPr>
      </p:pic>
      <p:pic>
        <p:nvPicPr>
          <p:cNvPr id="14" name="Picture 13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1053" y="4508208"/>
            <a:ext cx="1176670" cy="18972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22194" y="59945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4128" y="3926580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03144" y="195751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 questions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Further reading</a:t>
            </a:r>
            <a:endParaRPr lang="en-GB" dirty="0"/>
          </a:p>
        </p:txBody>
      </p:sp>
      <p:pic>
        <p:nvPicPr>
          <p:cNvPr id="9" name="Picture 8" descr="CORE_Homepage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2022974" y="1634514"/>
            <a:ext cx="6807828" cy="44081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Shelter after disaster</a:t>
            </a:r>
          </a:p>
          <a:p>
            <a:pPr eaLnBrk="1" hangingPunct="1"/>
            <a:r>
              <a:rPr lang="en-GB" sz="2000" b="0" dirty="0" smtClean="0">
                <a:latin typeface="Arial" pitchFamily="34" charset="0"/>
                <a:cs typeface="Arial" pitchFamily="34" charset="0"/>
              </a:rPr>
              <a:t>1a. Assessment</a:t>
            </a:r>
          </a:p>
          <a:p>
            <a:pPr eaLnBrk="1" hangingPunct="1"/>
            <a:r>
              <a:rPr lang="en-GB" sz="2000" dirty="0" smtClean="0">
                <a:latin typeface="Arial" pitchFamily="34" charset="0"/>
                <a:cs typeface="Arial" pitchFamily="34" charset="0"/>
              </a:rPr>
              <a:t>Shelter Centre, 2010</a:t>
            </a:r>
          </a:p>
          <a:p>
            <a:pPr eaLnBrk="1" hangingPunct="1">
              <a:buNone/>
            </a:pPr>
            <a:endParaRPr lang="en-GB" sz="2000" b="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HAP International accountability and quality management 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HAP international, 2010</a:t>
            </a:r>
          </a:p>
          <a:p>
            <a:pPr marL="0" indent="0" eaLnBrk="1" hangingPunct="1"/>
            <a:endParaRPr lang="en-GB" sz="2000" i="1" dirty="0" smtClean="0"/>
          </a:p>
          <a:p>
            <a:pPr marL="0" indent="0" eaLnBrk="1" hangingPunct="1"/>
            <a:r>
              <a:rPr lang="en-GB" sz="2000" b="1" dirty="0" smtClean="0"/>
              <a:t>ALNAP Active Learning Network for Accountability and Performance in Humanitarian Action </a:t>
            </a:r>
          </a:p>
          <a:p>
            <a:pPr eaLnBrk="1" hangingPunct="1">
              <a:buNone/>
            </a:pPr>
            <a:r>
              <a:rPr lang="en-GB" sz="2000" dirty="0" smtClean="0"/>
              <a:t>www.alnap.org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GB" sz="1800" b="1" dirty="0" smtClean="0"/>
          </a:p>
          <a:p>
            <a:pPr eaLnBrk="1" hangingPunct="1"/>
            <a:endParaRPr lang="en-GB" sz="1800" b="1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6971" y="1718018"/>
            <a:ext cx="676800" cy="10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HAP-standard-small.jpg"/>
          <p:cNvPicPr>
            <a:picLocks noChangeAspect="1"/>
          </p:cNvPicPr>
          <p:nvPr/>
        </p:nvPicPr>
        <p:blipFill>
          <a:blip r:embed="rId5" cstate="print"/>
          <a:srcRect l="10492"/>
          <a:stretch>
            <a:fillRect/>
          </a:stretch>
        </p:blipFill>
        <p:spPr>
          <a:xfrm>
            <a:off x="1182625" y="3170197"/>
            <a:ext cx="676800" cy="883078"/>
          </a:xfrm>
          <a:prstGeom prst="rect">
            <a:avLst/>
          </a:prstGeom>
        </p:spPr>
      </p:pic>
      <p:pic>
        <p:nvPicPr>
          <p:cNvPr id="14" name="Picture 13" descr="working-paper-cov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6566" y="4595005"/>
            <a:ext cx="676800" cy="957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b="0" dirty="0" smtClean="0"/>
              <a:t>Don’t forget to fill in your feedback form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82242" y="92615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Problem analysis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42485" y="2396957"/>
            <a:ext cx="8004279" cy="837132"/>
          </a:xfrm>
        </p:spPr>
        <p:txBody>
          <a:bodyPr/>
          <a:lstStyle/>
          <a:p>
            <a:pPr marL="360363" indent="-360363"/>
            <a:r>
              <a:rPr lang="en-US" sz="2000" b="1" dirty="0" smtClean="0"/>
              <a:t>Effects</a:t>
            </a:r>
            <a:r>
              <a:rPr lang="en-US" sz="2000" dirty="0" smtClean="0"/>
              <a:t> analysis diagram</a:t>
            </a:r>
          </a:p>
          <a:p>
            <a:pPr marL="360363" indent="-360363"/>
            <a:r>
              <a:rPr lang="en-US" dirty="0" smtClean="0"/>
              <a:t>Continue to ask ‘</a:t>
            </a:r>
            <a:r>
              <a:rPr lang="en-US" i="1" dirty="0" smtClean="0"/>
              <a:t>so what</a:t>
            </a:r>
            <a:r>
              <a:rPr lang="en-US" dirty="0" smtClean="0"/>
              <a:t>’ to expand diagram</a:t>
            </a:r>
            <a:endParaRPr lang="en-US" sz="2000" dirty="0" smtClean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8112780" cy="471368"/>
          </a:xfrm>
        </p:spPr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Creating a problem tree</a:t>
            </a:r>
          </a:p>
        </p:txBody>
      </p:sp>
      <p:pic>
        <p:nvPicPr>
          <p:cNvPr id="9" name="Picture 8" descr="main proble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4165" y="3677082"/>
            <a:ext cx="7636994" cy="2492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SC_Hubbers project\SEA Hub\E. Graphics\E3 Updated Diagrams\NEW graphics June\shortage of safe wa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430" y="2242714"/>
            <a:ext cx="5512067" cy="4249307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82242" y="92615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Problem analysis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03848" y="1405582"/>
            <a:ext cx="8004279" cy="837132"/>
          </a:xfrm>
        </p:spPr>
        <p:txBody>
          <a:bodyPr/>
          <a:lstStyle/>
          <a:p>
            <a:pPr marL="360363" indent="0">
              <a:buNone/>
            </a:pPr>
            <a:r>
              <a:rPr lang="en-US" dirty="0" smtClean="0"/>
              <a:t>A completed problem tree</a:t>
            </a:r>
          </a:p>
          <a:p>
            <a:pPr marL="360363" indent="-360363"/>
            <a:r>
              <a:rPr lang="en-US" dirty="0" smtClean="0"/>
              <a:t>Combines cause and effect diagrams</a:t>
            </a:r>
            <a:endParaRPr lang="en-US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SC_Hubbers project\SEA Hub\E. Graphics\E3 Updated Diagrams\NEW graphics June\shortage of safe water.png"/>
          <p:cNvPicPr>
            <a:picLocks noChangeAspect="1" noChangeArrowheads="1"/>
          </p:cNvPicPr>
          <p:nvPr/>
        </p:nvPicPr>
        <p:blipFill>
          <a:blip r:embed="rId2" cstate="print"/>
          <a:srcRect l="11862"/>
          <a:stretch>
            <a:fillRect/>
          </a:stretch>
        </p:blipFill>
        <p:spPr bwMode="auto">
          <a:xfrm>
            <a:off x="4713172" y="2194848"/>
            <a:ext cx="4858235" cy="4249307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82242" y="92615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Problem analysis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982243" y="1405582"/>
            <a:ext cx="5954750" cy="837132"/>
          </a:xfrm>
        </p:spPr>
        <p:txBody>
          <a:bodyPr/>
          <a:lstStyle/>
          <a:p>
            <a:pPr marL="0">
              <a:buNone/>
            </a:pPr>
            <a:r>
              <a:rPr lang="en-US" dirty="0" smtClean="0"/>
              <a:t>Identification of possible projects to address causes and mitigate effects </a:t>
            </a:r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396311" y="2137098"/>
            <a:ext cx="1583877" cy="1501252"/>
          </a:xfrm>
          <a:prstGeom prst="rect">
            <a:avLst/>
          </a:prstGeom>
          <a:noFill/>
          <a:ln w="38100">
            <a:solidFill>
              <a:srgbClr val="F57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98516" y="4677879"/>
            <a:ext cx="1597795" cy="1766276"/>
          </a:xfrm>
          <a:prstGeom prst="rect">
            <a:avLst/>
          </a:prstGeom>
          <a:noFill/>
          <a:ln w="38100">
            <a:solidFill>
              <a:srgbClr val="F57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980469" y="5430852"/>
            <a:ext cx="2262347" cy="421307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b="1" dirty="0" smtClean="0">
                <a:solidFill>
                  <a:srgbClr val="0D3E96"/>
                </a:solidFill>
                <a:cs typeface="Arial" pitchFamily="34" charset="0"/>
              </a:rPr>
              <a:t>Project to deliver training on well protection  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4084320" y="5852159"/>
            <a:ext cx="714196" cy="0"/>
          </a:xfrm>
          <a:prstGeom prst="line">
            <a:avLst/>
          </a:prstGeom>
          <a:ln w="38100">
            <a:solidFill>
              <a:srgbClr val="F57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0"/>
            <a:endCxn id="8" idx="2"/>
          </p:cNvCxnSpPr>
          <p:nvPr/>
        </p:nvCxnSpPr>
        <p:spPr>
          <a:xfrm rot="5400000" flipH="1" flipV="1">
            <a:off x="5873068" y="3362697"/>
            <a:ext cx="1039529" cy="1590836"/>
          </a:xfrm>
          <a:prstGeom prst="line">
            <a:avLst/>
          </a:prstGeom>
          <a:ln w="38100">
            <a:solidFill>
              <a:srgbClr val="F57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 bwMode="auto">
          <a:xfrm>
            <a:off x="1954372" y="998932"/>
            <a:ext cx="680782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Exercise 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1985145" y="1662232"/>
            <a:ext cx="6807828" cy="471368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Read and discuss the case study provided in the CORE TOT Manual and carry out the exercise: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54200" y="2568701"/>
            <a:ext cx="7752145" cy="3769470"/>
          </a:xfrm>
        </p:spPr>
        <p:txBody>
          <a:bodyPr/>
          <a:lstStyle/>
          <a:p>
            <a:pPr marL="1430338" lvl="1" indent="-1341438" eaLnBrk="1" hangingPunct="1">
              <a:defRPr/>
            </a:pPr>
            <a:r>
              <a:rPr lang="en-GB" sz="2000" dirty="0" smtClean="0"/>
              <a:t>Exercise     </a:t>
            </a:r>
            <a:r>
              <a:rPr lang="en-GB" sz="2000" b="1" dirty="0" smtClean="0"/>
              <a:t>You have been tasked with developing projects to counter the effects of displacement after severe floods </a:t>
            </a:r>
          </a:p>
          <a:p>
            <a:pPr marL="457200" lvl="1" indent="-457200" eaLnBrk="1" hangingPunct="1">
              <a:defRPr/>
            </a:pPr>
            <a:endParaRPr lang="en-GB" sz="2000" dirty="0" smtClean="0"/>
          </a:p>
          <a:p>
            <a:pPr marL="457200" lvl="1" indent="-457200" eaLnBrk="1" hangingPunct="1">
              <a:defRPr/>
            </a:pPr>
            <a:r>
              <a:rPr lang="en-GB" sz="2000" dirty="0" smtClean="0"/>
              <a:t>  Group 1     </a:t>
            </a:r>
            <a:r>
              <a:rPr lang="en-GB" sz="2000" b="1" dirty="0" smtClean="0"/>
              <a:t>Create a causes diagram</a:t>
            </a:r>
          </a:p>
          <a:p>
            <a:pPr marL="457200" lvl="1" indent="-457200" eaLnBrk="1" hangingPunct="1">
              <a:defRPr/>
            </a:pPr>
            <a:endParaRPr lang="en-GB" sz="2000" dirty="0" smtClean="0"/>
          </a:p>
          <a:p>
            <a:pPr marL="457200" lvl="1" indent="-457200" eaLnBrk="1" hangingPunct="1">
              <a:defRPr/>
            </a:pPr>
            <a:r>
              <a:rPr lang="en-GB" sz="2000" dirty="0" smtClean="0"/>
              <a:t>  Group 2     </a:t>
            </a:r>
            <a:r>
              <a:rPr lang="en-GB" sz="2000" b="1" dirty="0" smtClean="0"/>
              <a:t>Create an effects diagram </a:t>
            </a:r>
          </a:p>
          <a:p>
            <a:pPr marL="457200" lvl="1" indent="-457200" eaLnBrk="1" hangingPunct="1">
              <a:defRPr/>
            </a:pPr>
            <a:endParaRPr lang="en-GB" sz="2000" b="1" dirty="0" smtClean="0"/>
          </a:p>
          <a:p>
            <a:pPr marL="457200" lvl="1" indent="-457200" eaLnBrk="1" hangingPunct="1">
              <a:defRPr/>
            </a:pPr>
            <a:r>
              <a:rPr lang="en-GB" sz="2000" b="1" dirty="0" smtClean="0"/>
              <a:t>                    Combine diagrams</a:t>
            </a:r>
          </a:p>
          <a:p>
            <a:pPr marL="457200" lvl="1" indent="-457200" eaLnBrk="1" hangingPunct="1">
              <a:defRPr/>
            </a:pPr>
            <a:endParaRPr lang="en-GB" sz="2200" dirty="0" smtClean="0"/>
          </a:p>
          <a:p>
            <a:pPr marL="457200" lvl="1" indent="-457200" eaLnBrk="1" hangingPunct="1">
              <a:defRPr/>
            </a:pPr>
            <a:endParaRPr lang="en-GB" sz="2200" dirty="0" smtClean="0"/>
          </a:p>
          <a:p>
            <a:pPr eaLnBrk="1" hangingPunct="1">
              <a:defRPr/>
            </a:pPr>
            <a:endParaRPr lang="en-GB" dirty="0" smtClean="0"/>
          </a:p>
          <a:p>
            <a:endParaRPr lang="en-US" dirty="0"/>
          </a:p>
        </p:txBody>
      </p:sp>
      <p:pic>
        <p:nvPicPr>
          <p:cNvPr id="11" name="Picture 10" descr="Pen2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7" name="Picture 16" descr="Time for discussion v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40347" y="4508208"/>
            <a:ext cx="1176670" cy="18972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48905" y="5921207"/>
            <a:ext cx="156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prstClr val="white"/>
                </a:solidFill>
              </a:rPr>
              <a:t>15 minutes</a:t>
            </a:r>
            <a:endParaRPr lang="en-GB" sz="1600" i="1" dirty="0">
              <a:solidFill>
                <a:prstClr val="white"/>
              </a:solidFill>
            </a:endParaRPr>
          </a:p>
        </p:txBody>
      </p:sp>
      <p:pic>
        <p:nvPicPr>
          <p:cNvPr id="14" name="Picture 13" descr="Discussion in groups- ECHO blue v03-02-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1950968" y="998932"/>
            <a:ext cx="680782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0" i="1" dirty="0" smtClean="0"/>
              <a:t>Objective 3  </a:t>
            </a:r>
            <a:r>
              <a:rPr lang="en-US" sz="2400" b="1" dirty="0" smtClean="0"/>
              <a:t>Logical framework analysis</a:t>
            </a:r>
            <a:endParaRPr lang="en-GB" sz="2400" b="1" dirty="0" smtClean="0"/>
          </a:p>
        </p:txBody>
      </p:sp>
      <p:pic>
        <p:nvPicPr>
          <p:cNvPr id="3074" name="Picture 2" descr="Z:\SC_Hubbers project\SEA Hub\E. Graphics\Icons\Project_Cycle\09Needs_assessme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92039" y="1587884"/>
            <a:ext cx="5292873" cy="4843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5352" y="2804160"/>
            <a:ext cx="77328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This ensures that the project is 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well designed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described objectively 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can be monitored and evaluated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is clearly structured</a:t>
            </a:r>
          </a:p>
          <a:p>
            <a:endParaRPr lang="en-GB" sz="2400" dirty="0" smtClean="0">
              <a:solidFill>
                <a:prstClr val="black"/>
              </a:solidFill>
            </a:endParaRPr>
          </a:p>
          <a:p>
            <a:pPr marL="273050" indent="-273050"/>
            <a:r>
              <a:rPr lang="en-GB" sz="2400" dirty="0" smtClean="0">
                <a:solidFill>
                  <a:prstClr val="black"/>
                </a:solidFill>
              </a:rPr>
              <a:t>	</a:t>
            </a:r>
          </a:p>
          <a:p>
            <a:r>
              <a:rPr lang="en-GB" sz="2400" dirty="0" smtClean="0">
                <a:solidFill>
                  <a:prstClr val="black"/>
                </a:solidFill>
              </a:rPr>
              <a:t> 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1950968" y="998932"/>
            <a:ext cx="680782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0" i="1" dirty="0" smtClean="0"/>
              <a:t>Objective 3  </a:t>
            </a:r>
            <a:r>
              <a:rPr lang="en-US" sz="2400" b="1" dirty="0" smtClean="0"/>
              <a:t>Logical framework analysis</a:t>
            </a:r>
            <a:endParaRPr lang="en-GB" sz="2400" b="1" dirty="0" smtClean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972630" y="1662232"/>
            <a:ext cx="7232330" cy="471368"/>
          </a:xfrm>
        </p:spPr>
        <p:txBody>
          <a:bodyPr/>
          <a:lstStyle/>
          <a:p>
            <a:r>
              <a:rPr lang="en-GB" dirty="0" smtClean="0"/>
              <a:t>The purpose of a logical framework analysis is to identify the logical relationship between essential elements of a project</a:t>
            </a:r>
          </a:p>
          <a:p>
            <a:endParaRPr lang="en-GB" dirty="0" smtClean="0"/>
          </a:p>
        </p:txBody>
      </p:sp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2896247"/>
            <a:ext cx="212713" cy="212713"/>
          </a:xfrm>
          <a:prstGeom prst="rect">
            <a:avLst/>
          </a:prstGeom>
        </p:spPr>
      </p:pic>
      <p:pic>
        <p:nvPicPr>
          <p:cNvPr id="10" name="Picture 9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3535680"/>
            <a:ext cx="212713" cy="212713"/>
          </a:xfrm>
          <a:prstGeom prst="rect">
            <a:avLst/>
          </a:prstGeom>
        </p:spPr>
      </p:pic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4139831"/>
            <a:ext cx="212713" cy="212713"/>
          </a:xfrm>
          <a:prstGeom prst="rect">
            <a:avLst/>
          </a:prstGeom>
        </p:spPr>
      </p:pic>
      <p:pic>
        <p:nvPicPr>
          <p:cNvPr id="12" name="Picture 11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4749431"/>
            <a:ext cx="212713" cy="212713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5352288"/>
            <a:ext cx="212713" cy="2127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20128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35015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4916898" y="956198"/>
            <a:ext cx="1594380" cy="550914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D3F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1805" y="2279904"/>
            <a:ext cx="78948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 smtClean="0">
              <a:solidFill>
                <a:prstClr val="black"/>
              </a:solidFill>
            </a:endParaRPr>
          </a:p>
          <a:p>
            <a:pPr marL="273050" indent="-273050"/>
            <a:r>
              <a:rPr lang="en-GB" sz="2000" dirty="0" smtClean="0">
                <a:solidFill>
                  <a:prstClr val="black"/>
                </a:solidFill>
              </a:rPr>
              <a:t>Statement of project logic, what are you trying to achieve</a:t>
            </a:r>
          </a:p>
          <a:p>
            <a:pPr marL="273050" indent="-273050">
              <a:buFont typeface="Arial" pitchFamily="34" charset="0"/>
              <a:buChar char="•"/>
            </a:pPr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Indicators that are SMART (</a:t>
            </a:r>
            <a:r>
              <a:rPr lang="en-GB" sz="2000" i="1" dirty="0" smtClean="0">
                <a:solidFill>
                  <a:prstClr val="black"/>
                </a:solidFill>
              </a:rPr>
              <a:t>Specific, Measurable, Achievable, Realistic, and Timely)</a:t>
            </a:r>
            <a:endParaRPr lang="en-GB" sz="2000" dirty="0" smtClean="0">
              <a:solidFill>
                <a:prstClr val="black"/>
              </a:solidFill>
            </a:endParaRPr>
          </a:p>
          <a:p>
            <a:pPr marL="273050" indent="-273050"/>
            <a:r>
              <a:rPr lang="en-GB" sz="2000" dirty="0" smtClean="0">
                <a:solidFill>
                  <a:prstClr val="black"/>
                </a:solidFill>
              </a:rPr>
              <a:t>	</a:t>
            </a:r>
          </a:p>
          <a:p>
            <a:pPr marL="273050" indent="-273050"/>
            <a:r>
              <a:rPr lang="en-GB" sz="2000" dirty="0" smtClean="0">
                <a:solidFill>
                  <a:prstClr val="black"/>
                </a:solidFill>
              </a:rPr>
              <a:t>Detailed sources of verification stating by who and when </a:t>
            </a:r>
          </a:p>
          <a:p>
            <a:pPr marL="273050" indent="-273050">
              <a:buFont typeface="Arial" pitchFamily="34" charset="0"/>
              <a:buChar char="•"/>
            </a:pPr>
            <a:endParaRPr lang="en-GB" sz="2000" dirty="0" smtClean="0">
              <a:solidFill>
                <a:prstClr val="black"/>
              </a:solidFill>
            </a:endParaRPr>
          </a:p>
          <a:p>
            <a:pPr marL="273050" indent="-273050"/>
            <a:r>
              <a:rPr lang="en-GB" sz="2000" dirty="0" smtClean="0">
                <a:solidFill>
                  <a:prstClr val="black"/>
                </a:solidFill>
              </a:rPr>
              <a:t>Assumptions, what problems might occur along the way </a:t>
            </a:r>
          </a:p>
          <a:p>
            <a:pPr marL="273050" indent="-273050"/>
            <a:r>
              <a:rPr lang="en-GB" sz="2000" dirty="0" smtClean="0">
                <a:solidFill>
                  <a:prstClr val="black"/>
                </a:solidFill>
              </a:rPr>
              <a:t>	</a:t>
            </a:r>
          </a:p>
          <a:p>
            <a:r>
              <a:rPr lang="en-GB" sz="2400" dirty="0" smtClean="0">
                <a:solidFill>
                  <a:prstClr val="black"/>
                </a:solidFill>
              </a:rPr>
              <a:t> 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1950968" y="998932"/>
            <a:ext cx="680782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0" i="1" dirty="0" smtClean="0"/>
              <a:t>Objective 3  </a:t>
            </a:r>
            <a:r>
              <a:rPr lang="en-US" sz="2400" b="1" dirty="0" smtClean="0"/>
              <a:t>Logical framework analysis</a:t>
            </a:r>
            <a:endParaRPr lang="en-GB" sz="2400" b="1" dirty="0" smtClean="0"/>
          </a:p>
        </p:txBody>
      </p:sp>
      <p:pic>
        <p:nvPicPr>
          <p:cNvPr id="6" name="Picture 5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2737751"/>
            <a:ext cx="212713" cy="212713"/>
          </a:xfrm>
          <a:prstGeom prst="rect">
            <a:avLst/>
          </a:prstGeom>
        </p:spPr>
      </p:pic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3364992"/>
            <a:ext cx="212713" cy="212713"/>
          </a:xfrm>
          <a:prstGeom prst="rect">
            <a:avLst/>
          </a:prstGeom>
        </p:spPr>
      </p:pic>
      <p:pic>
        <p:nvPicPr>
          <p:cNvPr id="10" name="Picture 9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4261751"/>
            <a:ext cx="212713" cy="212713"/>
          </a:xfrm>
          <a:prstGeom prst="rect">
            <a:avLst/>
          </a:prstGeom>
        </p:spPr>
      </p:pic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4883543"/>
            <a:ext cx="212713" cy="212713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972630" y="1552504"/>
            <a:ext cx="6807828" cy="471368"/>
          </a:xfrm>
        </p:spPr>
        <p:txBody>
          <a:bodyPr/>
          <a:lstStyle/>
          <a:p>
            <a:r>
              <a:rPr lang="en-GB" dirty="0" smtClean="0"/>
              <a:t>Content of the logical framework analysis</a:t>
            </a:r>
          </a:p>
          <a:p>
            <a:endParaRPr lang="en-GB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_and_e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169" y="1969620"/>
            <a:ext cx="7135413" cy="44253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53834" y="998932"/>
            <a:ext cx="9220200" cy="633925"/>
          </a:xfrm>
        </p:spPr>
        <p:txBody>
          <a:bodyPr/>
          <a:lstStyle/>
          <a:p>
            <a:r>
              <a:rPr lang="en-US" sz="2400" i="1" dirty="0" smtClean="0"/>
              <a:t>Objective 3  </a:t>
            </a:r>
            <a:r>
              <a:rPr lang="en-US" sz="2400" b="1" dirty="0" smtClean="0"/>
              <a:t>Logical framework analysis </a:t>
            </a:r>
            <a:endParaRPr lang="en-GB" sz="2400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1966026" y="1493374"/>
            <a:ext cx="8062778" cy="73219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GB" sz="2000" dirty="0" smtClean="0"/>
              <a:t>Intervention logic of matrix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1978218" y="1493374"/>
            <a:ext cx="8062778" cy="73219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GB" sz="2000" dirty="0" smtClean="0"/>
              <a:t>Describe project in clear statements </a:t>
            </a:r>
          </a:p>
        </p:txBody>
      </p:sp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953834" y="998932"/>
            <a:ext cx="9220200" cy="633925"/>
          </a:xfrm>
        </p:spPr>
        <p:txBody>
          <a:bodyPr/>
          <a:lstStyle/>
          <a:p>
            <a:r>
              <a:rPr lang="en-US" sz="2400" i="1" dirty="0" smtClean="0"/>
              <a:t>Objective 3   </a:t>
            </a:r>
            <a:r>
              <a:rPr lang="en-US" sz="2400" b="1" dirty="0" smtClean="0"/>
              <a:t>Logical framework analysis </a:t>
            </a:r>
            <a:endParaRPr lang="en-GB" sz="2400" dirty="0"/>
          </a:p>
        </p:txBody>
      </p:sp>
      <p:pic>
        <p:nvPicPr>
          <p:cNvPr id="6" name="Picture 5" descr="logical framework matrix.png"/>
          <p:cNvPicPr>
            <a:picLocks noChangeAspect="1"/>
          </p:cNvPicPr>
          <p:nvPr/>
        </p:nvPicPr>
        <p:blipFill>
          <a:blip r:embed="rId2" cstate="print"/>
          <a:srcRect b="3757"/>
          <a:stretch>
            <a:fillRect/>
          </a:stretch>
        </p:blipFill>
        <p:spPr>
          <a:xfrm>
            <a:off x="2084685" y="1951462"/>
            <a:ext cx="5999907" cy="45826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1128" y="998932"/>
            <a:ext cx="6807827" cy="633925"/>
          </a:xfrm>
        </p:spPr>
        <p:txBody>
          <a:bodyPr/>
          <a:lstStyle/>
          <a:p>
            <a:r>
              <a:rPr lang="en-US" sz="2400" b="0" i="1" dirty="0" smtClean="0"/>
              <a:t>Objective 3  </a:t>
            </a:r>
            <a:r>
              <a:rPr lang="en-US" dirty="0" smtClean="0"/>
              <a:t>Logical framework analysis </a:t>
            </a:r>
            <a:endParaRPr lang="en-GB" sz="24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48936" y="1552504"/>
            <a:ext cx="6807828" cy="471368"/>
          </a:xfrm>
        </p:spPr>
        <p:txBody>
          <a:bodyPr/>
          <a:lstStyle/>
          <a:p>
            <a:r>
              <a:rPr lang="en-US" sz="2200" dirty="0" smtClean="0"/>
              <a:t>Implementation</a:t>
            </a:r>
            <a:endParaRPr lang="en-US" sz="2200" dirty="0"/>
          </a:p>
        </p:txBody>
      </p:sp>
      <p:pic>
        <p:nvPicPr>
          <p:cNvPr id="6" name="Picture 5" descr="implementa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4552" y="2467523"/>
            <a:ext cx="7742663" cy="37437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0460" y="998932"/>
            <a:ext cx="6807827" cy="633925"/>
          </a:xfrm>
        </p:spPr>
        <p:txBody>
          <a:bodyPr/>
          <a:lstStyle/>
          <a:p>
            <a:r>
              <a:rPr lang="en-US" sz="2400" b="0" i="1" dirty="0" smtClean="0"/>
              <a:t>Objective 4  </a:t>
            </a:r>
            <a:r>
              <a:rPr lang="en-US" sz="2400" b="1" dirty="0" smtClean="0"/>
              <a:t>Operations support </a:t>
            </a:r>
            <a:endParaRPr lang="en-GB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Operations support to programme delivery is provided by good management of: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Human resources 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Information technology / communication 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Finances 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Logistics </a:t>
            </a:r>
            <a:endParaRPr lang="en-GB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18975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 bwMode="auto">
          <a:xfrm>
            <a:off x="1954372" y="998932"/>
            <a:ext cx="680782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Discussion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1024128" y="1662232"/>
            <a:ext cx="7706501" cy="471368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 	Divide into four groups and assign one of the four 	operation support activities to each group</a:t>
            </a:r>
          </a:p>
          <a:p>
            <a:pPr eaLnBrk="1" hangingPunct="1">
              <a:defRPr/>
            </a:pPr>
            <a:endParaRPr lang="en-GB" dirty="0" smtClean="0"/>
          </a:p>
          <a:p>
            <a:pPr eaLnBrk="1" hangingPunct="1">
              <a:defRPr/>
            </a:pPr>
            <a:r>
              <a:rPr lang="en-GB" dirty="0" smtClean="0"/>
              <a:t>   Task	</a:t>
            </a:r>
            <a:r>
              <a:rPr lang="en-GB" b="1" dirty="0" smtClean="0"/>
              <a:t>Write brief terms of reference (TOR) for the activity 	and present back to the whole group</a:t>
            </a:r>
          </a:p>
          <a:p>
            <a:pPr eaLnBrk="1" hangingPunct="1">
              <a:defRPr/>
            </a:pPr>
            <a:endParaRPr lang="en-GB" dirty="0" smtClean="0"/>
          </a:p>
          <a:p>
            <a:pPr eaLnBrk="1" hangingPunct="1">
              <a:defRPr/>
            </a:pPr>
            <a:r>
              <a:rPr lang="en-GB" dirty="0" smtClean="0"/>
              <a:t>	Use the following TOR headings: </a:t>
            </a:r>
          </a:p>
          <a:p>
            <a:pPr eaLnBrk="1" hangingPunct="1">
              <a:defRPr/>
            </a:pPr>
            <a:r>
              <a:rPr lang="en-GB" dirty="0" smtClean="0"/>
              <a:t>	</a:t>
            </a:r>
            <a:r>
              <a:rPr lang="en-GB" b="1" dirty="0" smtClean="0"/>
              <a:t>Introduction </a:t>
            </a:r>
          </a:p>
          <a:p>
            <a:pPr eaLnBrk="1" hangingPunct="1">
              <a:defRPr/>
            </a:pPr>
            <a:r>
              <a:rPr lang="en-GB" b="1" dirty="0" smtClean="0"/>
              <a:t>	Objective </a:t>
            </a:r>
          </a:p>
          <a:p>
            <a:pPr eaLnBrk="1" hangingPunct="1">
              <a:defRPr/>
            </a:pPr>
            <a:r>
              <a:rPr lang="en-GB" b="1" dirty="0" smtClean="0"/>
              <a:t>	Tasks</a:t>
            </a:r>
          </a:p>
          <a:p>
            <a:pPr eaLnBrk="1" hangingPunct="1">
              <a:defRPr/>
            </a:pPr>
            <a:r>
              <a:rPr lang="en-GB" b="1" dirty="0" smtClean="0"/>
              <a:t>	Outputs</a:t>
            </a:r>
          </a:p>
          <a:p>
            <a:pPr eaLnBrk="1" hangingPunct="1">
              <a:defRPr/>
            </a:pPr>
            <a:r>
              <a:rPr lang="en-GB" b="1" dirty="0" smtClean="0"/>
              <a:t>	Timeline</a:t>
            </a:r>
          </a:p>
        </p:txBody>
      </p:sp>
      <p:pic>
        <p:nvPicPr>
          <p:cNvPr id="10" name="Picture 9" descr="Discussion in groups- ECHO blue v03-02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pic>
        <p:nvPicPr>
          <p:cNvPr id="11" name="Picture 10" descr="Pen2-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7" name="Picture 16" descr="Time for discussion v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40347" y="4508208"/>
            <a:ext cx="1176670" cy="18972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39045" y="5990282"/>
            <a:ext cx="1385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prstClr val="white"/>
                </a:solidFill>
              </a:rPr>
              <a:t>15 minutes</a:t>
            </a:r>
            <a:endParaRPr lang="en-GB" sz="1600" i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0" i="1" dirty="0" smtClean="0"/>
              <a:t>Objective 4 </a:t>
            </a:r>
            <a:r>
              <a:rPr lang="en-US" dirty="0" smtClean="0"/>
              <a:t>Operation support </a:t>
            </a:r>
            <a:endParaRPr lang="en-GB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Human resources </a:t>
            </a:r>
            <a:endParaRPr lang="en-GB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002998" y="2592205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prstClr val="black"/>
                </a:solidFill>
              </a:rPr>
              <a:t>Production of clear and detailed job descriptions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prstClr val="black"/>
                </a:solidFill>
              </a:rPr>
              <a:t>Fair and timely recruitment processes 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prstClr val="black"/>
                </a:solidFill>
              </a:rPr>
              <a:t>Production of contracts and terms of reference 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prstClr val="black"/>
                </a:solidFill>
              </a:rPr>
              <a:t>Staff evaluations 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prstClr val="black"/>
                </a:solidFill>
              </a:rPr>
              <a:t>Training 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4175" y="2655772"/>
            <a:ext cx="212713" cy="212713"/>
          </a:xfrm>
          <a:prstGeom prst="rect">
            <a:avLst/>
          </a:prstGeom>
        </p:spPr>
      </p:pic>
      <p:pic>
        <p:nvPicPr>
          <p:cNvPr id="10" name="Picture 9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4175" y="3301961"/>
            <a:ext cx="212713" cy="212713"/>
          </a:xfrm>
          <a:prstGeom prst="rect">
            <a:avLst/>
          </a:prstGeom>
        </p:spPr>
      </p:pic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3953940"/>
            <a:ext cx="212713" cy="212713"/>
          </a:xfrm>
          <a:prstGeom prst="rect">
            <a:avLst/>
          </a:prstGeom>
        </p:spPr>
      </p:pic>
      <p:pic>
        <p:nvPicPr>
          <p:cNvPr id="12" name="Picture 11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4636994"/>
            <a:ext cx="212713" cy="212713"/>
          </a:xfrm>
          <a:prstGeom prst="rect">
            <a:avLst/>
          </a:prstGeom>
        </p:spPr>
      </p:pic>
      <p:pic>
        <p:nvPicPr>
          <p:cNvPr id="13" name="Picture 12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5320048"/>
            <a:ext cx="212713" cy="21271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0" i="1" dirty="0" smtClean="0"/>
              <a:t>Objective 4 </a:t>
            </a:r>
            <a:r>
              <a:rPr lang="en-US" dirty="0" smtClean="0"/>
              <a:t>Operation support </a:t>
            </a:r>
            <a:endParaRPr lang="en-GB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Information technology / communication </a:t>
            </a:r>
            <a:endParaRPr lang="en-GB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002998" y="2592205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marR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prstClr val="black"/>
                </a:solidFill>
              </a:rPr>
              <a:t>Simple tools for data collection and collation 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prstClr val="black"/>
                </a:solidFill>
              </a:rPr>
              <a:t>Systems for data analysis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prstClr val="black"/>
                </a:solidFill>
              </a:rPr>
              <a:t>Resilient systems for storage and exchange of information </a:t>
            </a: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prstClr val="black"/>
                </a:solidFill>
              </a:rPr>
              <a:t>Reliant communication tools </a:t>
            </a:r>
          </a:p>
          <a:p>
            <a:pPr eaLnBrk="1" hangingPunct="1">
              <a:lnSpc>
                <a:spcPct val="80000"/>
              </a:lnSpc>
            </a:pPr>
            <a:endParaRPr lang="en-GB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4175" y="2655772"/>
            <a:ext cx="212713" cy="212713"/>
          </a:xfrm>
          <a:prstGeom prst="rect">
            <a:avLst/>
          </a:prstGeom>
        </p:spPr>
      </p:pic>
      <p:pic>
        <p:nvPicPr>
          <p:cNvPr id="10" name="Picture 9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4175" y="3301961"/>
            <a:ext cx="212713" cy="212713"/>
          </a:xfrm>
          <a:prstGeom prst="rect">
            <a:avLst/>
          </a:prstGeom>
        </p:spPr>
      </p:pic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3953940"/>
            <a:ext cx="212713" cy="212713"/>
          </a:xfrm>
          <a:prstGeom prst="rect">
            <a:avLst/>
          </a:prstGeom>
        </p:spPr>
      </p:pic>
      <p:pic>
        <p:nvPicPr>
          <p:cNvPr id="12" name="Picture 11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354" y="4636994"/>
            <a:ext cx="212713" cy="21271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6468" y="1662232"/>
            <a:ext cx="9220199" cy="471368"/>
          </a:xfrm>
        </p:spPr>
        <p:txBody>
          <a:bodyPr/>
          <a:lstStyle/>
          <a:p>
            <a:r>
              <a:rPr lang="en-GB" sz="2000" dirty="0" smtClean="0"/>
              <a:t>Financial management </a:t>
            </a:r>
            <a:endParaRPr lang="en-GB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75134" y="2454862"/>
            <a:ext cx="7356641" cy="393044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Preparing and managing budgets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Using appropriate financial tools (spreadsheets or paper)</a:t>
            </a:r>
          </a:p>
          <a:p>
            <a:pPr eaLnBrk="1" hangingPunct="1">
              <a:lnSpc>
                <a:spcPct val="80000"/>
              </a:lnSpc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GB" sz="2000" dirty="0" smtClean="0"/>
              <a:t>Clear financial guidelines and procedures</a:t>
            </a: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Cash security rules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Personnel purchasing limits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</a:pPr>
            <a:r>
              <a:rPr lang="en-US" sz="2000" dirty="0" smtClean="0"/>
              <a:t>Clear definition of financial roles and responsibilities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Procurement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938776" y="998932"/>
            <a:ext cx="6807827" cy="633925"/>
          </a:xfrm>
        </p:spPr>
        <p:txBody>
          <a:bodyPr/>
          <a:lstStyle/>
          <a:p>
            <a:r>
              <a:rPr lang="en-US" sz="2400" b="0" i="1" dirty="0" smtClean="0"/>
              <a:t>Objective 4  </a:t>
            </a:r>
            <a:r>
              <a:rPr lang="en-US" sz="2400" b="1" dirty="0" smtClean="0"/>
              <a:t>Operation support </a:t>
            </a:r>
            <a:endParaRPr lang="en-GB" sz="2400" b="1" dirty="0"/>
          </a:p>
        </p:txBody>
      </p:sp>
      <p:pic>
        <p:nvPicPr>
          <p:cNvPr id="7" name="Picture 6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0751" y="2470190"/>
            <a:ext cx="212713" cy="212713"/>
          </a:xfrm>
          <a:prstGeom prst="rect">
            <a:avLst/>
          </a:prstGeom>
        </p:spPr>
      </p:pic>
      <p:pic>
        <p:nvPicPr>
          <p:cNvPr id="8" name="Picture 7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0751" y="3090621"/>
            <a:ext cx="212713" cy="212713"/>
          </a:xfrm>
          <a:prstGeom prst="rect">
            <a:avLst/>
          </a:prstGeom>
        </p:spPr>
      </p:pic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9930" y="3678205"/>
            <a:ext cx="212713" cy="212713"/>
          </a:xfrm>
          <a:prstGeom prst="rect">
            <a:avLst/>
          </a:prstGeom>
        </p:spPr>
      </p:pic>
      <p:pic>
        <p:nvPicPr>
          <p:cNvPr id="10" name="Picture 9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2809" y="5536044"/>
            <a:ext cx="212713" cy="212713"/>
          </a:xfrm>
          <a:prstGeom prst="rect">
            <a:avLst/>
          </a:prstGeom>
        </p:spPr>
      </p:pic>
      <p:pic>
        <p:nvPicPr>
          <p:cNvPr id="11" name="Picture 10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9930" y="4967039"/>
            <a:ext cx="212713" cy="2127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5167" y="998932"/>
            <a:ext cx="9220200" cy="633925"/>
          </a:xfrm>
        </p:spPr>
        <p:txBody>
          <a:bodyPr/>
          <a:lstStyle/>
          <a:p>
            <a:r>
              <a:rPr lang="en-US" sz="2400" i="1" dirty="0" smtClean="0"/>
              <a:t>Objective 4  </a:t>
            </a:r>
            <a:r>
              <a:rPr lang="en-US" sz="2400" b="1" dirty="0" smtClean="0"/>
              <a:t>Operation support </a:t>
            </a:r>
            <a:endParaRPr lang="en-GB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5167" y="1662232"/>
            <a:ext cx="9220199" cy="471368"/>
          </a:xfrm>
        </p:spPr>
        <p:txBody>
          <a:bodyPr/>
          <a:lstStyle/>
          <a:p>
            <a:pPr>
              <a:tabLst>
                <a:tab pos="542925" algn="l"/>
              </a:tabLst>
            </a:pPr>
            <a:r>
              <a:rPr lang="en-GB" sz="2000" dirty="0" smtClean="0"/>
              <a:t>Logistics and supply chain management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56184" y="2494230"/>
            <a:ext cx="8017358" cy="3930440"/>
          </a:xfrm>
        </p:spPr>
        <p:txBody>
          <a:bodyPr/>
          <a:lstStyle/>
          <a:p>
            <a:pPr>
              <a:tabLst>
                <a:tab pos="542925" algn="l"/>
              </a:tabLst>
            </a:pPr>
            <a:r>
              <a:rPr lang="en-GB" sz="2000" dirty="0" smtClean="0"/>
              <a:t>Contract management of suppliers </a:t>
            </a:r>
          </a:p>
          <a:p>
            <a:pPr>
              <a:buFont typeface="Arial" pitchFamily="34" charset="0"/>
              <a:buChar char="•"/>
              <a:tabLst>
                <a:tab pos="542925" algn="l"/>
              </a:tabLst>
            </a:pPr>
            <a:endParaRPr lang="en-GB" sz="2000" dirty="0" smtClean="0"/>
          </a:p>
          <a:p>
            <a:pPr>
              <a:tabLst>
                <a:tab pos="542925" algn="l"/>
              </a:tabLst>
            </a:pPr>
            <a:r>
              <a:rPr lang="en-GB" sz="2000" dirty="0" smtClean="0"/>
              <a:t>Procurement of equipment and materials </a:t>
            </a:r>
          </a:p>
          <a:p>
            <a:pPr>
              <a:buFont typeface="Arial" pitchFamily="34" charset="0"/>
              <a:buChar char="•"/>
              <a:tabLst>
                <a:tab pos="542925" algn="l"/>
              </a:tabLst>
            </a:pPr>
            <a:endParaRPr lang="en-GB" sz="2000" dirty="0" smtClean="0"/>
          </a:p>
          <a:p>
            <a:pPr>
              <a:tabLst>
                <a:tab pos="542925" algn="l"/>
              </a:tabLst>
            </a:pPr>
            <a:r>
              <a:rPr lang="en-GB" sz="2000" dirty="0" smtClean="0"/>
              <a:t>Storage locally or nationally  </a:t>
            </a:r>
          </a:p>
          <a:p>
            <a:pPr>
              <a:buFont typeface="Arial" pitchFamily="34" charset="0"/>
              <a:buChar char="•"/>
              <a:tabLst>
                <a:tab pos="542925" algn="l"/>
              </a:tabLst>
            </a:pPr>
            <a:endParaRPr lang="en-GB" sz="2000" dirty="0" smtClean="0"/>
          </a:p>
          <a:p>
            <a:pPr>
              <a:tabLst>
                <a:tab pos="542925" algn="l"/>
              </a:tabLst>
            </a:pPr>
            <a:r>
              <a:rPr lang="en-GB" sz="2000" dirty="0" smtClean="0"/>
              <a:t>Delivery </a:t>
            </a:r>
          </a:p>
          <a:p>
            <a:pPr>
              <a:buFont typeface="Arial" pitchFamily="34" charset="0"/>
              <a:buChar char="•"/>
              <a:tabLst>
                <a:tab pos="542925" algn="l"/>
              </a:tabLst>
            </a:pPr>
            <a:endParaRPr lang="en-GB" sz="2000" dirty="0" smtClean="0"/>
          </a:p>
          <a:p>
            <a:pPr>
              <a:tabLst>
                <a:tab pos="542925" algn="l"/>
              </a:tabLst>
            </a:pPr>
            <a:r>
              <a:rPr lang="en-GB" sz="2000" dirty="0" smtClean="0"/>
              <a:t>Supply chain management is covered further in session 4.4</a:t>
            </a:r>
            <a:endParaRPr lang="en-GB" sz="2000" dirty="0"/>
          </a:p>
        </p:txBody>
      </p:sp>
      <p:pic>
        <p:nvPicPr>
          <p:cNvPr id="5" name="Picture 4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101" y="2570229"/>
            <a:ext cx="212713" cy="212713"/>
          </a:xfrm>
          <a:prstGeom prst="rect">
            <a:avLst/>
          </a:prstGeom>
        </p:spPr>
      </p:pic>
      <p:pic>
        <p:nvPicPr>
          <p:cNvPr id="6" name="Picture 5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101" y="3324328"/>
            <a:ext cx="212713" cy="212713"/>
          </a:xfrm>
          <a:prstGeom prst="rect">
            <a:avLst/>
          </a:prstGeom>
        </p:spPr>
      </p:pic>
      <p:pic>
        <p:nvPicPr>
          <p:cNvPr id="7" name="Picture 6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2280" y="4075749"/>
            <a:ext cx="212713" cy="212713"/>
          </a:xfrm>
          <a:prstGeom prst="rect">
            <a:avLst/>
          </a:prstGeom>
        </p:spPr>
      </p:pic>
      <p:pic>
        <p:nvPicPr>
          <p:cNvPr id="8" name="Picture 7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2280" y="4799924"/>
            <a:ext cx="212713" cy="212713"/>
          </a:xfrm>
          <a:prstGeom prst="rect">
            <a:avLst/>
          </a:prstGeom>
        </p:spPr>
      </p:pic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2280" y="5533453"/>
            <a:ext cx="212713" cy="2127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SC_Missions\MISSIONS Haiti\PARC JEAN MARIE VINCENT\validation\DSCI0076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t="4628" r="2524" b="7334"/>
          <a:stretch>
            <a:fillRect/>
          </a:stretch>
        </p:blipFill>
        <p:spPr bwMode="auto">
          <a:xfrm>
            <a:off x="0" y="638626"/>
            <a:ext cx="9906000" cy="5837330"/>
          </a:xfrm>
          <a:prstGeom prst="rect">
            <a:avLst/>
          </a:prstGeom>
          <a:noFill/>
        </p:spPr>
      </p:pic>
      <p:sp>
        <p:nvSpPr>
          <p:cNvPr id="29698" name="Title 6"/>
          <p:cNvSpPr>
            <a:spLocks noGrp="1"/>
          </p:cNvSpPr>
          <p:nvPr>
            <p:ph type="ctrTitle"/>
          </p:nvPr>
        </p:nvSpPr>
        <p:spPr bwMode="auto">
          <a:xfrm>
            <a:off x="1920351" y="925286"/>
            <a:ext cx="8728169" cy="946296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Programme</a:t>
            </a:r>
            <a:r>
              <a:rPr lang="en-US" dirty="0" smtClean="0">
                <a:solidFill>
                  <a:schemeClr val="bg1"/>
                </a:solidFill>
              </a:rPr>
              <a:t> management</a:t>
            </a:r>
            <a:endParaRPr lang="en-US" sz="2200" i="1" dirty="0" smtClean="0">
              <a:solidFill>
                <a:schemeClr val="bg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936406" y="1674879"/>
            <a:ext cx="7111428" cy="393405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Programme</a:t>
            </a:r>
            <a:r>
              <a:rPr lang="en-US" b="1" dirty="0" smtClean="0">
                <a:solidFill>
                  <a:schemeClr val="bg1"/>
                </a:solidFill>
              </a:rPr>
              <a:t> and project cycle management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14150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  <a:endParaRPr lang="en-GB" b="1" dirty="0" smtClean="0">
              <a:solidFill>
                <a:prstClr val="white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Global experiences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7446" y="2573082"/>
            <a:ext cx="1178554" cy="1892596"/>
          </a:xfrm>
          <a:prstGeom prst="rect">
            <a:avLst/>
          </a:prstGeom>
        </p:spPr>
      </p:pic>
      <p:pic>
        <p:nvPicPr>
          <p:cNvPr id="13" name="Picture 12" descr="Time for discussion v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pic>
        <p:nvPicPr>
          <p:cNvPr id="14" name="Picture 13" descr="Any Questions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5200" y="667552"/>
            <a:ext cx="1180800" cy="1863510"/>
          </a:xfrm>
          <a:prstGeom prst="rect">
            <a:avLst/>
          </a:prstGeom>
        </p:spPr>
      </p:pic>
      <p:sp>
        <p:nvSpPr>
          <p:cNvPr id="20" name="Text Placeholder 4"/>
          <p:cNvSpPr txBox="1">
            <a:spLocks/>
          </p:cNvSpPr>
          <p:nvPr/>
        </p:nvSpPr>
        <p:spPr>
          <a:xfrm>
            <a:off x="1962948" y="2483437"/>
            <a:ext cx="6859781" cy="2948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Do you have any questions?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20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Do you have any comments or experiences you would like to share?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Title 7"/>
          <p:cNvSpPr>
            <a:spLocks noGrp="1"/>
          </p:cNvSpPr>
          <p:nvPr>
            <p:ph type="ctrTitle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Any questions?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05" y="3926580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91421" y="19803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Z:\SC_Hubbers project\SEA Hub\E. Graphics\Book covers\engineering in emergenci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839" y="3162738"/>
            <a:ext cx="980477" cy="980477"/>
          </a:xfrm>
          <a:prstGeom prst="rect">
            <a:avLst/>
          </a:prstGeom>
          <a:noFill/>
        </p:spPr>
      </p:pic>
      <p:sp>
        <p:nvSpPr>
          <p:cNvPr id="1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64923" y="3089524"/>
            <a:ext cx="7995433" cy="720000"/>
          </a:xfrm>
        </p:spPr>
        <p:txBody>
          <a:bodyPr/>
          <a:lstStyle/>
          <a:p>
            <a:pPr eaLnBrk="1" hangingPunct="1"/>
            <a:r>
              <a:rPr lang="en-GB" sz="2000" dirty="0" smtClean="0"/>
              <a:t>Engineering in disasters - A practical guide for relief workers</a:t>
            </a:r>
            <a:r>
              <a:rPr lang="en-GB" sz="2000" b="0" dirty="0" smtClean="0"/>
              <a:t/>
            </a:r>
            <a:br>
              <a:rPr lang="en-GB" sz="2000" b="0" dirty="0" smtClean="0"/>
            </a:br>
            <a:r>
              <a:rPr lang="en-GB" sz="2000" b="0" dirty="0" smtClean="0"/>
              <a:t>Jan Davis and Robert Lambert, Third edition, 2002</a:t>
            </a:r>
            <a:endParaRPr lang="en-GB" sz="2000" dirty="0" smtClean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1964923" y="1876723"/>
            <a:ext cx="5327699" cy="720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en-GB" sz="2000" dirty="0" smtClean="0"/>
              <a:t>UNHCR Handbook for emergencies</a:t>
            </a:r>
          </a:p>
          <a:p>
            <a:pPr eaLnBrk="1" hangingPunct="1"/>
            <a:r>
              <a:rPr lang="en-GB" sz="2000" b="0" dirty="0" smtClean="0"/>
              <a:t>Third edition, Feb 2007 </a:t>
            </a:r>
          </a:p>
        </p:txBody>
      </p:sp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48316" y="998932"/>
            <a:ext cx="686796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Further reading</a:t>
            </a:r>
            <a:endParaRPr lang="en-GB" sz="2400" b="1" dirty="0" smtClean="0"/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pic>
        <p:nvPicPr>
          <p:cNvPr id="19" name="Picture 18" descr="Cov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7279" y="1927129"/>
            <a:ext cx="669600" cy="975703"/>
          </a:xfrm>
          <a:prstGeom prst="rect">
            <a:avLst/>
          </a:prstGeom>
        </p:spPr>
      </p:pic>
      <p:pic>
        <p:nvPicPr>
          <p:cNvPr id="2" name="Picture 2" descr="C:\Documents and Settings\Phil Baritt\Desktop\Note.jpg"/>
          <p:cNvPicPr>
            <a:picLocks noChangeAspect="1" noChangeArrowheads="1"/>
          </p:cNvPicPr>
          <p:nvPr/>
        </p:nvPicPr>
        <p:blipFill>
          <a:blip r:embed="rId7" cstate="print"/>
          <a:srcRect l="15705" t="15578" r="17892" b="17499"/>
          <a:stretch>
            <a:fillRect/>
          </a:stretch>
        </p:blipFill>
        <p:spPr bwMode="auto">
          <a:xfrm>
            <a:off x="1061167" y="4433310"/>
            <a:ext cx="725712" cy="1034429"/>
          </a:xfrm>
          <a:prstGeom prst="rect">
            <a:avLst/>
          </a:prstGeom>
          <a:noFill/>
        </p:spPr>
      </p:pic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68035" y="4417567"/>
            <a:ext cx="7995433" cy="720000"/>
          </a:xfrm>
        </p:spPr>
        <p:txBody>
          <a:bodyPr/>
          <a:lstStyle/>
          <a:p>
            <a:pPr eaLnBrk="1" hangingPunct="1"/>
            <a:r>
              <a:rPr lang="en-GB" sz="2000" dirty="0" smtClean="0"/>
              <a:t>All in diary- A practical tool for field based humanitarian workers</a:t>
            </a:r>
            <a:r>
              <a:rPr lang="en-GB" sz="2000" b="0" dirty="0" smtClean="0"/>
              <a:t/>
            </a:r>
            <a:br>
              <a:rPr lang="en-GB" sz="2000" b="0" dirty="0" smtClean="0"/>
            </a:br>
            <a:r>
              <a:rPr lang="en-GB" sz="2000" b="0" dirty="0" smtClean="0"/>
              <a:t>Second edition, 2009</a:t>
            </a:r>
          </a:p>
          <a:p>
            <a:pPr eaLnBrk="1" hangingPunct="1"/>
            <a:r>
              <a:rPr lang="en-GB" sz="2000" b="0" dirty="0" smtClean="0"/>
              <a:t>www.allindiary.org</a:t>
            </a:r>
            <a:endParaRPr lang="en-GB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21142" y="4831025"/>
            <a:ext cx="21848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11:00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0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4" cstate="print"/>
          <a:srcRect l="50086" t="37215" r="35264" b="50871"/>
          <a:stretch>
            <a:fillRect/>
          </a:stretch>
        </p:blipFill>
        <p:spPr bwMode="auto">
          <a:xfrm>
            <a:off x="2075379" y="2373329"/>
            <a:ext cx="3215812" cy="1849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4" descr="2010_haiti_05.JPG"/>
          <p:cNvPicPr>
            <a:picLocks noChangeAspect="1"/>
          </p:cNvPicPr>
          <p:nvPr/>
        </p:nvPicPr>
        <p:blipFill>
          <a:blip r:embed="rId3" cstate="print">
            <a:lum bright="-30000" contrast="-20000"/>
          </a:blip>
          <a:srcRect l="27811" t="34969" r="20587" b="11107"/>
          <a:stretch>
            <a:fillRect/>
          </a:stretch>
        </p:blipFill>
        <p:spPr bwMode="auto">
          <a:xfrm>
            <a:off x="-1" y="628771"/>
            <a:ext cx="9906001" cy="585299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9698" name="Title 6"/>
          <p:cNvSpPr>
            <a:spLocks noGrp="1"/>
          </p:cNvSpPr>
          <p:nvPr>
            <p:ph type="ctrTitle"/>
          </p:nvPr>
        </p:nvSpPr>
        <p:spPr bwMode="auto">
          <a:xfrm>
            <a:off x="1958400" y="864000"/>
            <a:ext cx="9006088" cy="7747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pc="0" dirty="0" smtClean="0">
                <a:solidFill>
                  <a:schemeClr val="bg1"/>
                </a:solidFill>
              </a:rPr>
              <a:t>Shelter</a:t>
            </a:r>
            <a:endParaRPr lang="en-US" sz="2400" b="0" i="1" spc="0" dirty="0" smtClean="0">
              <a:solidFill>
                <a:schemeClr val="bg1"/>
              </a:solidFill>
            </a:endParaRPr>
          </a:p>
        </p:txBody>
      </p:sp>
      <p:pic>
        <p:nvPicPr>
          <p:cNvPr id="9" name="Picture 8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27159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54800" y="1551650"/>
            <a:ext cx="8991858" cy="393405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</a:rPr>
              <a:t>Shelter and settlements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408" y="1194100"/>
            <a:ext cx="1578778" cy="41739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48700" y="1194100"/>
            <a:ext cx="1578778" cy="526048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24879" y="3200400"/>
            <a:ext cx="1578778" cy="218918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30402" y="1215614"/>
            <a:ext cx="1578778" cy="525126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4926203" y="2266046"/>
            <a:ext cx="1577339" cy="929217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Shelter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6009" y="1219200"/>
            <a:ext cx="1578778" cy="522844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933178" y="4297680"/>
            <a:ext cx="1578778" cy="214148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46209" y="1203961"/>
            <a:ext cx="1578778" cy="9144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 smtClean="0"/>
              <a:t>By the end of this session, you will have an understanding of:</a:t>
            </a:r>
            <a:endParaRPr lang="en-GB" sz="2000" dirty="0"/>
          </a:p>
        </p:txBody>
      </p:sp>
      <p:sp>
        <p:nvSpPr>
          <p:cNvPr id="29" name="Subtitle 28"/>
          <p:cNvSpPr>
            <a:spLocks noGrp="1"/>
          </p:cNvSpPr>
          <p:nvPr>
            <p:ph type="body" sz="quarter" idx="15"/>
          </p:nvPr>
        </p:nvSpPr>
        <p:spPr>
          <a:xfrm>
            <a:off x="466725" y="2507187"/>
            <a:ext cx="7962625" cy="3967754"/>
          </a:xfrm>
          <a:prstGeom prst="rect">
            <a:avLst/>
          </a:prstGeom>
        </p:spPr>
        <p:txBody>
          <a:bodyPr/>
          <a:lstStyle/>
          <a:p>
            <a:r>
              <a:rPr lang="en-US" sz="2000" i="1" dirty="0" smtClean="0"/>
              <a:t>Objective 1   </a:t>
            </a:r>
            <a:r>
              <a:rPr lang="en-US" sz="2000" b="1" dirty="0" smtClean="0"/>
              <a:t>Shelter and settlements</a:t>
            </a:r>
          </a:p>
          <a:p>
            <a:endParaRPr lang="en-US" sz="2000" b="1" dirty="0" smtClean="0"/>
          </a:p>
          <a:p>
            <a:r>
              <a:rPr lang="en-US" sz="2000" i="1" dirty="0" smtClean="0"/>
              <a:t>Objective 2   </a:t>
            </a:r>
            <a:r>
              <a:rPr lang="en-US" sz="2000" b="1" dirty="0" smtClean="0"/>
              <a:t>Response options</a:t>
            </a:r>
          </a:p>
          <a:p>
            <a:endParaRPr lang="en-GB" sz="2000" b="1" dirty="0" smtClean="0"/>
          </a:p>
          <a:p>
            <a:r>
              <a:rPr lang="en-GB" sz="2000" i="1" dirty="0" smtClean="0"/>
              <a:t>Objective 3   </a:t>
            </a:r>
            <a:r>
              <a:rPr lang="en-US" sz="2000" b="1" dirty="0" smtClean="0"/>
              <a:t>Sphere standards</a:t>
            </a:r>
            <a:endParaRPr lang="en-GB" sz="2000" b="1" dirty="0" smtClean="0"/>
          </a:p>
          <a:p>
            <a:endParaRPr lang="en-GB" sz="2000" b="1" dirty="0" smtClean="0"/>
          </a:p>
          <a:p>
            <a:r>
              <a:rPr lang="en-GB" sz="2000" i="1" dirty="0" smtClean="0"/>
              <a:t>Objective 4   </a:t>
            </a:r>
            <a:r>
              <a:rPr lang="en-GB" sz="2000" b="1" dirty="0" smtClean="0"/>
              <a:t>Non-food items</a:t>
            </a:r>
          </a:p>
          <a:p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en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2188" y="648561"/>
            <a:ext cx="1180800" cy="1896204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96992" y="2507187"/>
            <a:ext cx="6859781" cy="2948400"/>
          </a:xfrm>
        </p:spPr>
        <p:txBody>
          <a:bodyPr/>
          <a:lstStyle/>
          <a:p>
            <a:r>
              <a:rPr lang="en-GB" b="1" dirty="0" smtClean="0"/>
              <a:t>    </a:t>
            </a:r>
            <a:r>
              <a:rPr lang="en-GB" sz="2000" dirty="0" smtClean="0"/>
              <a:t>Question</a:t>
            </a:r>
            <a:r>
              <a:rPr lang="en-GB" sz="2000" b="1" dirty="0" smtClean="0"/>
              <a:t>   ‘Shelter’ versus ‘Home’?</a:t>
            </a:r>
          </a:p>
          <a:p>
            <a:endParaRPr lang="en-GB" dirty="0" smtClean="0"/>
          </a:p>
          <a:p>
            <a:r>
              <a:rPr lang="en-GB" b="1" dirty="0" smtClean="0"/>
              <a:t>         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755253" y="387778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Group discussion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9" name="Picture 8" descr="imag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8922" y="4308529"/>
            <a:ext cx="2841494" cy="2128377"/>
          </a:xfrm>
          <a:prstGeom prst="rect">
            <a:avLst/>
          </a:prstGeom>
        </p:spPr>
      </p:pic>
      <p:pic>
        <p:nvPicPr>
          <p:cNvPr id="10" name="Picture 9" descr="to be us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0082" y="4293032"/>
            <a:ext cx="2830962" cy="2123222"/>
          </a:xfrm>
          <a:prstGeom prst="rect">
            <a:avLst/>
          </a:prstGeom>
        </p:spPr>
      </p:pic>
      <p:pic>
        <p:nvPicPr>
          <p:cNvPr id="13" name="Picture 12" descr="Discussion in groups- ECHO blue v03-02-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4425" y="2576519"/>
            <a:ext cx="1178112" cy="1896203"/>
          </a:xfrm>
          <a:prstGeom prst="rect">
            <a:avLst/>
          </a:prstGeom>
        </p:spPr>
      </p:pic>
      <p:sp>
        <p:nvSpPr>
          <p:cNvPr id="15" name="Left-Right Arrow 14"/>
          <p:cNvSpPr/>
          <p:nvPr/>
        </p:nvSpPr>
        <p:spPr>
          <a:xfrm>
            <a:off x="4897464" y="5273748"/>
            <a:ext cx="945397" cy="484632"/>
          </a:xfrm>
          <a:prstGeom prst="leftRightArrow">
            <a:avLst/>
          </a:prstGeom>
          <a:solidFill>
            <a:srgbClr val="0D3E96"/>
          </a:solidFill>
          <a:ln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6" name="Picture 15" descr="Time for discussion v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8704374" cy="396303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</a:t>
            </a:r>
            <a:r>
              <a:rPr lang="en-GB" i="1" dirty="0" smtClean="0"/>
              <a:t>   </a:t>
            </a:r>
            <a:r>
              <a:rPr lang="en-US" dirty="0" smtClean="0"/>
              <a:t>Shelter and settlements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958400" y="2401200"/>
            <a:ext cx="7587936" cy="359673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“Shelter and settlement strategies contribute to the </a:t>
            </a:r>
            <a:r>
              <a:rPr lang="en-GB" sz="2000" b="1" dirty="0" smtClean="0"/>
              <a:t>security, safety, health and well-being </a:t>
            </a:r>
            <a:r>
              <a:rPr lang="en-GB" sz="2000" dirty="0" smtClean="0"/>
              <a:t>of both </a:t>
            </a:r>
            <a:r>
              <a:rPr lang="en-GB" sz="2000" b="1" dirty="0" smtClean="0"/>
              <a:t>displaced and non-displaced</a:t>
            </a:r>
            <a:r>
              <a:rPr lang="en-GB" sz="2000" dirty="0" smtClean="0"/>
              <a:t> affected populations and </a:t>
            </a:r>
            <a:r>
              <a:rPr lang="en-GB" sz="2000" b="1" dirty="0" smtClean="0"/>
              <a:t>promote recovery and reconstruction</a:t>
            </a:r>
            <a:r>
              <a:rPr lang="en-GB" sz="2000" dirty="0" smtClean="0"/>
              <a:t> where possible.”</a:t>
            </a:r>
          </a:p>
          <a:p>
            <a:pPr marL="0" indent="0" algn="r">
              <a:buNone/>
            </a:pPr>
            <a:endParaRPr lang="en-GB" sz="2000" i="1" dirty="0" smtClean="0"/>
          </a:p>
          <a:p>
            <a:pPr marL="0" indent="0">
              <a:buNone/>
            </a:pPr>
            <a:r>
              <a:rPr lang="en-GB" sz="2000" i="1" dirty="0" smtClean="0"/>
              <a:t>Humanitarian Charter and Minimum Standards in Humanitarian Response, The Sphere Project, 2011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sphereproject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51851" y="619124"/>
            <a:ext cx="1178149" cy="1672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7906932" cy="372646"/>
          </a:xfrm>
          <a:prstGeom prst="rect">
            <a:avLst/>
          </a:prstGeo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GB" dirty="0" smtClean="0"/>
              <a:t>Shelter and settlement</a:t>
            </a:r>
            <a:endParaRPr lang="en-GB" dirty="0"/>
          </a:p>
        </p:txBody>
      </p:sp>
      <p:pic>
        <p:nvPicPr>
          <p:cNvPr id="4" name="Picture 3" descr="world bank hand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14083" y="617525"/>
            <a:ext cx="1179341" cy="1533143"/>
          </a:xfrm>
          <a:prstGeom prst="rect">
            <a:avLst/>
          </a:prstGeom>
        </p:spPr>
      </p:pic>
      <p:graphicFrame>
        <p:nvGraphicFramePr>
          <p:cNvPr id="12" name="Group 5"/>
          <p:cNvGraphicFramePr>
            <a:graphicFrameLocks noGrp="1"/>
          </p:cNvGraphicFramePr>
          <p:nvPr/>
        </p:nvGraphicFramePr>
        <p:xfrm>
          <a:off x="2058397" y="2430207"/>
          <a:ext cx="6946118" cy="3473256"/>
        </p:xfrm>
        <a:graphic>
          <a:graphicData uri="http://schemas.openxmlformats.org/drawingml/2006/table">
            <a:tbl>
              <a:tblPr/>
              <a:tblGrid>
                <a:gridCol w="2172640"/>
                <a:gridCol w="247973"/>
                <a:gridCol w="4525505"/>
              </a:tblGrid>
              <a:tr h="45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Principle</a:t>
                      </a: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Explanation</a:t>
                      </a: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96"/>
                    </a:solidFill>
                  </a:tcPr>
                </a:tc>
              </a:tr>
              <a:tr h="2201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Strategy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Reconstruction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Community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DRR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Coordination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Development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Relocation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Stakeholders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Assessment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Sustainability</a:t>
                      </a: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1600" dirty="0" smtClean="0">
                          <a:latin typeface="Arial" pitchFamily="34" charset="0"/>
                          <a:cs typeface="Arial" pitchFamily="34" charset="0"/>
                        </a:rPr>
                        <a:t>Engage and support the communities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 begin the day after the disaster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Partners in developing strategy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Strategies should be realistic in scale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Mechanisms must support national institutions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Responses should prepare for future disaster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Expensive and unsuccessful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Involves different groups within different roles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Must be continuous, coordinated and integrated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Community livelihoods are the basis of recovery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58400" y="1670400"/>
            <a:ext cx="8112016" cy="4714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Guiding principles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A crisis can affect population in three different ways</a:t>
            </a:r>
            <a:endParaRPr lang="en-GB" sz="20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5114705" cy="294840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Displaced population</a:t>
            </a:r>
          </a:p>
          <a:p>
            <a:pPr>
              <a:buNone/>
            </a:pPr>
            <a:endParaRPr lang="en-GB" sz="2000" dirty="0" smtClean="0"/>
          </a:p>
          <a:p>
            <a:pPr marL="450850" indent="-450850"/>
            <a:r>
              <a:rPr lang="en-GB" sz="2000" dirty="0" smtClean="0"/>
              <a:t>Non-displaced population</a:t>
            </a:r>
          </a:p>
          <a:p>
            <a:pPr>
              <a:buNone/>
            </a:pPr>
            <a:r>
              <a:rPr lang="en-GB" sz="2000" dirty="0" smtClean="0"/>
              <a:t>	</a:t>
            </a:r>
          </a:p>
          <a:p>
            <a:pPr marL="450850" indent="-450850"/>
            <a:r>
              <a:rPr lang="en-GB" sz="2000" dirty="0" smtClean="0"/>
              <a:t>Indirectly affected population</a:t>
            </a:r>
          </a:p>
          <a:p>
            <a:pPr>
              <a:buNone/>
            </a:pPr>
            <a:r>
              <a:rPr lang="en-GB" sz="2000" dirty="0" smtClean="0"/>
              <a:t>	</a:t>
            </a:r>
          </a:p>
        </p:txBody>
      </p:sp>
      <p:pic>
        <p:nvPicPr>
          <p:cNvPr id="5" name="Picture Placeholder 10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05122"/>
            <a:ext cx="669600" cy="864000"/>
          </a:xfrm>
          <a:prstGeom prst="rect">
            <a:avLst/>
          </a:prstGeom>
        </p:spPr>
      </p:pic>
      <p:pic>
        <p:nvPicPr>
          <p:cNvPr id="6" name="Picture Placeholder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41385" y="5611431"/>
            <a:ext cx="66461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682" y="1173552"/>
            <a:ext cx="1578778" cy="41739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38426" y="1173552"/>
            <a:ext cx="1578778" cy="526048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24879" y="1191251"/>
            <a:ext cx="1578778" cy="41777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128" y="1195066"/>
            <a:ext cx="1578778" cy="525126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Programme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management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46009" y="4271754"/>
            <a:ext cx="1578778" cy="10927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4938486" y="2129188"/>
            <a:ext cx="1578778" cy="32505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39842" y="1188792"/>
            <a:ext cx="1578778" cy="202684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4906481" y="1196557"/>
            <a:ext cx="1627459" cy="919919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There are 6 different response options for displaced people: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7598208" cy="3804528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Host families</a:t>
            </a:r>
          </a:p>
          <a:p>
            <a:pPr marL="450850" indent="-450850"/>
            <a:r>
              <a:rPr lang="en-GB" sz="2000" dirty="0" smtClean="0"/>
              <a:t>Urban self-settlements</a:t>
            </a:r>
          </a:p>
          <a:p>
            <a:pPr marL="450850" indent="-450850"/>
            <a:r>
              <a:rPr lang="en-GB" sz="2000" dirty="0" smtClean="0"/>
              <a:t>Rural self-settlements</a:t>
            </a:r>
          </a:p>
          <a:p>
            <a:pPr marL="450850" indent="-450850"/>
            <a:r>
              <a:rPr lang="en-GB" sz="2000" dirty="0" smtClean="0"/>
              <a:t>Collective centres</a:t>
            </a:r>
          </a:p>
          <a:p>
            <a:pPr marL="450850" indent="-450850"/>
            <a:r>
              <a:rPr lang="en-GB" sz="2000" dirty="0" smtClean="0"/>
              <a:t>Self-settled camps</a:t>
            </a:r>
          </a:p>
          <a:p>
            <a:pPr marL="450850" indent="-450850"/>
            <a:r>
              <a:rPr lang="en-GB" sz="2000" dirty="0" smtClean="0"/>
              <a:t>Planned camps</a:t>
            </a:r>
          </a:p>
          <a:p>
            <a:pPr marL="450850" indent="-450850"/>
            <a:endParaRPr lang="en-GB" sz="2000" dirty="0" smtClean="0"/>
          </a:p>
          <a:p>
            <a:pPr marL="450850" indent="0">
              <a:buNone/>
            </a:pPr>
            <a:r>
              <a:rPr lang="en-GB" sz="2000" dirty="0" smtClean="0"/>
              <a:t>The final objective of every response must be that the displaced population wants to return home</a:t>
            </a:r>
          </a:p>
          <a:p>
            <a:pPr marL="450850" indent="-450850"/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</a:t>
            </a:r>
          </a:p>
        </p:txBody>
      </p:sp>
      <p:pic>
        <p:nvPicPr>
          <p:cNvPr id="5" name="Picture Placeholder 10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05122"/>
            <a:ext cx="669600" cy="864000"/>
          </a:xfrm>
          <a:prstGeom prst="rect">
            <a:avLst/>
          </a:prstGeom>
        </p:spPr>
      </p:pic>
      <p:pic>
        <p:nvPicPr>
          <p:cNvPr id="6" name="Picture Placeholder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41385" y="5611431"/>
            <a:ext cx="66461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There are 6 different response options for non-displaced people: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5114705" cy="2948400"/>
          </a:xfrm>
        </p:spPr>
        <p:txBody>
          <a:bodyPr/>
          <a:lstStyle/>
          <a:p>
            <a:pPr marL="450850" indent="-450850"/>
            <a:r>
              <a:rPr lang="en-GB" sz="2000" dirty="0" smtClean="0"/>
              <a:t>Occupancy with no legal status</a:t>
            </a:r>
          </a:p>
          <a:p>
            <a:pPr marL="450850" indent="-450850"/>
            <a:r>
              <a:rPr lang="en-GB" sz="2000" dirty="0" smtClean="0"/>
              <a:t>House tenant</a:t>
            </a:r>
          </a:p>
          <a:p>
            <a:pPr marL="450850" indent="-450850"/>
            <a:r>
              <a:rPr lang="en-GB" sz="2000" dirty="0" smtClean="0"/>
              <a:t>Apartment tenant</a:t>
            </a:r>
          </a:p>
          <a:p>
            <a:pPr marL="450850" indent="-450850"/>
            <a:r>
              <a:rPr lang="en-GB" sz="2000" dirty="0" smtClean="0"/>
              <a:t>Land tenant</a:t>
            </a:r>
          </a:p>
          <a:p>
            <a:pPr marL="450850" indent="-450850"/>
            <a:r>
              <a:rPr lang="en-GB" sz="2000" dirty="0" smtClean="0"/>
              <a:t>Apartment owner-occupier</a:t>
            </a:r>
          </a:p>
          <a:p>
            <a:pPr marL="450850" indent="-450850"/>
            <a:r>
              <a:rPr lang="en-GB" sz="2000" dirty="0" smtClean="0"/>
              <a:t>House owner-occupier</a:t>
            </a:r>
          </a:p>
          <a:p>
            <a:pPr marL="450850" indent="-450850"/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</a:t>
            </a:r>
          </a:p>
        </p:txBody>
      </p:sp>
      <p:pic>
        <p:nvPicPr>
          <p:cNvPr id="5" name="Picture Placeholder 10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05122"/>
            <a:ext cx="669600" cy="864000"/>
          </a:xfrm>
          <a:prstGeom prst="rect">
            <a:avLst/>
          </a:prstGeom>
        </p:spPr>
      </p:pic>
      <p:pic>
        <p:nvPicPr>
          <p:cNvPr id="6" name="Picture Placeholder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41385" y="5611431"/>
            <a:ext cx="66461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Dispersed transitional settlements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7903008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Host families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Local families shelter displaced populations within their household or on their property</a:t>
            </a:r>
          </a:p>
          <a:p>
            <a:pPr marL="450850" indent="-450850">
              <a:buNone/>
            </a:pPr>
            <a:endParaRPr lang="en-GB" sz="2000" dirty="0" smtClean="0"/>
          </a:p>
          <a:p>
            <a:pPr marL="450850" indent="-450850">
              <a:buNone/>
            </a:pPr>
            <a:r>
              <a:rPr lang="en-GB" sz="2000" dirty="0" smtClean="0"/>
              <a:t>	e.g. a displaced family could erect a transitional shelter on the land owned by a host family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8598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9" y="5230800"/>
            <a:ext cx="9905997" cy="1234013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8287627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Urban self-settlements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Urban unclaimed properties or land unaffected by the disaster are used informally by displaced populations</a:t>
            </a:r>
            <a:endParaRPr lang="en-GB" sz="2000" b="1" dirty="0" smtClean="0"/>
          </a:p>
          <a:p>
            <a:pPr marL="450850" indent="-450850">
              <a:buNone/>
            </a:pPr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e.g. a displaced family could erect a transitional shelter in an urban settlement occupying unclaimed land</a:t>
            </a:r>
          </a:p>
          <a:p>
            <a:pPr>
              <a:buNone/>
            </a:pPr>
            <a:r>
              <a:rPr lang="en-GB" sz="2000" b="1" dirty="0" smtClean="0"/>
              <a:t>	</a:t>
            </a:r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8598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5" y="5230800"/>
            <a:ext cx="9905989" cy="1234013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Dispersed transitional settlements</a:t>
            </a:r>
          </a:p>
        </p:txBody>
      </p:sp>
      <p:sp>
        <p:nvSpPr>
          <p:cNvPr id="12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7781088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Rural self-settlements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Displaced populations create a settlement on collectively owned rural land</a:t>
            </a:r>
            <a:endParaRPr lang="en-GB" sz="2000" b="1" dirty="0" smtClean="0"/>
          </a:p>
          <a:p>
            <a:pPr marL="450850" indent="-450850">
              <a:buNone/>
            </a:pPr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e.g. a displaced family could erect a transitional shelter on rural land that is owned collectively</a:t>
            </a:r>
          </a:p>
          <a:p>
            <a:pPr>
              <a:buNone/>
            </a:pPr>
            <a:r>
              <a:rPr lang="en-GB" sz="2000" b="1" dirty="0" smtClean="0"/>
              <a:t>	</a:t>
            </a:r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30790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5" y="5230800"/>
            <a:ext cx="9905989" cy="1234012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Dispersed transitional settlements</a:t>
            </a:r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8287627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Collective centres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Existing, large structures such as transit facilities can serve as collective shelters</a:t>
            </a:r>
            <a:endParaRPr lang="en-GB" sz="2000" b="1" dirty="0" smtClean="0"/>
          </a:p>
          <a:p>
            <a:pPr marL="450850" indent="-450850">
              <a:buNone/>
            </a:pPr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e.g. transitional shelters can be built in the grounds of a sport stadium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81488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5" y="5230800"/>
            <a:ext cx="9905989" cy="1234013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Grouped transitional settlements</a:t>
            </a:r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1" y="2401200"/>
            <a:ext cx="8037120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Self-settled camps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Independent of support from government or other organisations, camps are formed by the displaced population</a:t>
            </a:r>
          </a:p>
          <a:p>
            <a:pPr marL="450850" indent="-450850">
              <a:buNone/>
            </a:pPr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e.g. a group of displaced families could erect a transitional shelter in a camp independent of assistance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9014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5" y="5230800"/>
            <a:ext cx="9905989" cy="1234013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Grouped transitional settlements</a:t>
            </a:r>
          </a:p>
        </p:txBody>
      </p:sp>
      <p:sp>
        <p:nvSpPr>
          <p:cNvPr id="12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8347170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Planned camps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Government or aid organisations plan camps including infrastructure to house displaced populations.</a:t>
            </a:r>
          </a:p>
          <a:p>
            <a:pPr marL="450850" indent="-450850">
              <a:buNone/>
            </a:pPr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e.g. a displaced family could erect a transitional shelter on a purpose built site where a full services infrastructure is provided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38054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5" y="5230800"/>
            <a:ext cx="9905989" cy="1234012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Grouped transitional settlements</a:t>
            </a:r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8061504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Occupancy with no legal status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The occupant informally lives on property without explicit permission of the owner</a:t>
            </a:r>
          </a:p>
          <a:p>
            <a:pPr marL="450850" indent="-450850">
              <a:buNone/>
            </a:pPr>
            <a:endParaRPr lang="en-GB" sz="2000" b="1" dirty="0" smtClean="0"/>
          </a:p>
          <a:p>
            <a:pPr marL="450850" indent="-450850">
              <a:buNone/>
            </a:pPr>
            <a:r>
              <a:rPr lang="en-GB" sz="2000" dirty="0" smtClean="0"/>
              <a:t>	e.g. a family is provided with a transitional shelter on the same site while they seek tenure and while reconstruction take place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9014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1" y="5230800"/>
            <a:ext cx="9905981" cy="1234012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Tenant settlements</a:t>
            </a:r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7878624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House tenant</a:t>
            </a:r>
            <a:br>
              <a:rPr lang="en-GB" sz="2000" b="1" dirty="0" smtClean="0"/>
            </a:b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dirty="0" smtClean="0"/>
              <a:t>The occupant rents housing and land from the owner in a formal or informal arrangement.</a:t>
            </a:r>
          </a:p>
          <a:p>
            <a:pPr marL="450850" indent="-450850"/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e.g. a family who rented a house and the land it occupies are provided with a transitional shelter on the same site, to provide them with shelter during the period of reconstruction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174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1" y="5230800"/>
            <a:ext cx="9905981" cy="1234011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Tenant settlements</a:t>
            </a:r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By the end of this session, you will have an understanding of: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511347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prstClr val="black"/>
                </a:solidFill>
              </a:rPr>
              <a:t>Objective 1   </a:t>
            </a:r>
            <a:r>
              <a:rPr lang="en-US" sz="2000" b="1" dirty="0" err="1" smtClean="0">
                <a:solidFill>
                  <a:prstClr val="black"/>
                </a:solidFill>
              </a:rPr>
              <a:t>Programme</a:t>
            </a:r>
            <a:r>
              <a:rPr lang="en-US" sz="2000" b="1" dirty="0" smtClean="0">
                <a:solidFill>
                  <a:prstClr val="black"/>
                </a:solidFill>
              </a:rPr>
              <a:t> and project cycle 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prstClr val="black"/>
                </a:solidFill>
              </a:rPr>
              <a:t>Objective 2   </a:t>
            </a:r>
            <a:r>
              <a:rPr lang="en-US" sz="2000" b="1" dirty="0" smtClean="0">
                <a:solidFill>
                  <a:prstClr val="black"/>
                </a:solidFill>
              </a:rPr>
              <a:t>Problem analysis</a:t>
            </a:r>
          </a:p>
          <a:p>
            <a:pPr eaLnBrk="0" hangingPunct="0">
              <a:spcBef>
                <a:spcPct val="20000"/>
              </a:spcBef>
            </a:pPr>
            <a:endParaRPr lang="en-US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prstClr val="black"/>
                </a:solidFill>
              </a:rPr>
              <a:t>Objective 3   </a:t>
            </a:r>
            <a:r>
              <a:rPr lang="en-US" sz="2000" b="1" dirty="0" smtClean="0">
                <a:solidFill>
                  <a:prstClr val="black"/>
                </a:solidFill>
              </a:rPr>
              <a:t>Logical framework analysis</a:t>
            </a:r>
          </a:p>
          <a:p>
            <a:pPr eaLnBrk="0" hangingPunct="0">
              <a:spcBef>
                <a:spcPct val="20000"/>
              </a:spcBef>
            </a:pPr>
            <a:endParaRPr lang="en-US" sz="2000" dirty="0" smtClean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prstClr val="black"/>
                </a:solidFill>
              </a:rPr>
              <a:t>Objective 4   </a:t>
            </a:r>
            <a:r>
              <a:rPr lang="en-US" sz="2000" b="1" dirty="0" smtClean="0">
                <a:solidFill>
                  <a:prstClr val="black"/>
                </a:solidFill>
              </a:rPr>
              <a:t>Operations support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7915200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Apartment tenant</a:t>
            </a:r>
          </a:p>
          <a:p>
            <a:pPr marL="450850" indent="-450850">
              <a:buNone/>
            </a:pPr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The apartment is rented by the occupant formally or informally</a:t>
            </a:r>
          </a:p>
          <a:p>
            <a:pPr marL="450850" indent="-450850">
              <a:buNone/>
            </a:pPr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e.g. a family who rented an apartment are provided with a transitional shelter on the site of the apartment block, to provide shelter during the period of reconstruction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08742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1" y="5230800"/>
            <a:ext cx="9905981" cy="1234011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Tenant settlements</a:t>
            </a:r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8171232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Land tenant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The occupant rents land but owns the house</a:t>
            </a:r>
            <a:endParaRPr lang="en-GB" sz="2000" b="1" dirty="0" smtClean="0"/>
          </a:p>
          <a:p>
            <a:pPr marL="450850" indent="-450850">
              <a:buNone/>
            </a:pPr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e.g. a family who owned a house but rented the land are provided with a transitional shelter on the same site, to provide shelter during the period of reconstruction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2982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1" y="5230800"/>
            <a:ext cx="9905981" cy="1234011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Tenant settlements</a:t>
            </a:r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8347170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Apartment owner-occupier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The occupant owns their apartment, a self-contained housing unit that occupies only part of a building, formally or informally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dirty="0" smtClean="0"/>
              <a:t>e.g. a family who owned an apartment are provided with a transitional shelter on the same site, to provide shelter during the period of reconstruction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3670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1" y="5230800"/>
            <a:ext cx="9905981" cy="1234011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Owner settlements</a:t>
            </a:r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33600" y="2401200"/>
            <a:ext cx="8347170" cy="2948400"/>
          </a:xfrm>
        </p:spPr>
        <p:txBody>
          <a:bodyPr/>
          <a:lstStyle/>
          <a:p>
            <a:pPr marL="450850" indent="-450850"/>
            <a:r>
              <a:rPr lang="en-GB" sz="2000" b="1" dirty="0" smtClean="0"/>
              <a:t>House owner-occupier</a:t>
            </a:r>
          </a:p>
          <a:p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  <a:r>
              <a:rPr lang="en-GB" sz="2000" dirty="0" smtClean="0"/>
              <a:t>The occupant owns or partially owns the house and land. Includes a mortgage or a loan and formal and informal ownership agreements.</a:t>
            </a:r>
            <a:endParaRPr lang="en-GB" sz="2000" b="1" dirty="0" smtClean="0"/>
          </a:p>
          <a:p>
            <a:pPr marL="450850" indent="-450850">
              <a:buNone/>
            </a:pPr>
            <a:r>
              <a:rPr lang="en-GB" sz="2000" b="1" dirty="0" smtClean="0"/>
              <a:t>	</a:t>
            </a:r>
          </a:p>
          <a:p>
            <a:pPr marL="450850" indent="0">
              <a:buNone/>
            </a:pPr>
            <a:r>
              <a:rPr lang="en-GB" sz="2000" dirty="0" smtClean="0"/>
              <a:t>e.g. a family owned a house and the land are provided with a transitional shelter on the same site, to provide shelter during the period of reconstruction</a:t>
            </a:r>
            <a:endParaRPr lang="en-GB" sz="2000" b="1" dirty="0" smtClean="0"/>
          </a:p>
        </p:txBody>
      </p:sp>
      <p:pic>
        <p:nvPicPr>
          <p:cNvPr id="5" name="Picture 4" descr="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8598" y="605409"/>
            <a:ext cx="1189482" cy="1784223"/>
          </a:xfrm>
          <a:prstGeom prst="rect">
            <a:avLst/>
          </a:prstGeom>
        </p:spPr>
      </p:pic>
      <p:pic>
        <p:nvPicPr>
          <p:cNvPr id="6" name="Picture 5" descr="NEW s31  lear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81" y="5230800"/>
            <a:ext cx="9905981" cy="1234011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58400" y="1670400"/>
            <a:ext cx="8112016" cy="471487"/>
          </a:xfrm>
        </p:spPr>
        <p:txBody>
          <a:bodyPr/>
          <a:lstStyle/>
          <a:p>
            <a:r>
              <a:rPr lang="en-GB" sz="2000" dirty="0" smtClean="0"/>
              <a:t>Owner settlements</a:t>
            </a:r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2   </a:t>
            </a:r>
            <a:r>
              <a:rPr lang="en-GB" dirty="0" smtClean="0"/>
              <a:t>Response options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21377" y="2483437"/>
            <a:ext cx="7975510" cy="2948400"/>
          </a:xfrm>
        </p:spPr>
        <p:txBody>
          <a:bodyPr/>
          <a:lstStyle/>
          <a:p>
            <a:pPr marL="1524000" lvl="0" indent="-1524000"/>
            <a:r>
              <a:rPr lang="en-GB" sz="2000" b="1" spc="-100" dirty="0" smtClean="0"/>
              <a:t>            </a:t>
            </a:r>
            <a:r>
              <a:rPr lang="en-GB" sz="2000" spc="-100" dirty="0" smtClean="0"/>
              <a:t>Task 1   </a:t>
            </a:r>
            <a:r>
              <a:rPr lang="en-GB" sz="2000" b="1" spc="-100" dirty="0" smtClean="0"/>
              <a:t>In your last  humanitarian  mission, categorise  which people  were  displaced  and  describe  what  happened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9" name="Picture 8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89648" y="2097120"/>
            <a:ext cx="2651760" cy="44656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Response options from the Sphere Project minimum standards</a:t>
            </a:r>
          </a:p>
        </p:txBody>
      </p:sp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3   </a:t>
            </a:r>
            <a:r>
              <a:rPr lang="en-GB" dirty="0" smtClean="0"/>
              <a:t>Sphere standards</a:t>
            </a:r>
            <a:endParaRPr lang="en-GB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580" y="1402080"/>
            <a:ext cx="3591056" cy="505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Documents and Settings\Andrew\Desktop\Photo_Sphere_Handbook_and_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8886" y="3676759"/>
            <a:ext cx="2647930" cy="2418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89648" y="2097120"/>
            <a:ext cx="2432304" cy="44656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Sphere Project minimum standards for shelter and non-food items (NFI)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3   </a:t>
            </a:r>
            <a:r>
              <a:rPr lang="en-GB" dirty="0" smtClean="0"/>
              <a:t>Sphere standards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-409" b="2363"/>
          <a:stretch>
            <a:fillRect/>
          </a:stretch>
        </p:blipFill>
        <p:spPr bwMode="auto">
          <a:xfrm>
            <a:off x="1975104" y="1252810"/>
            <a:ext cx="4437888" cy="509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C:\Documents and Settings\Andrew\Desktop\Photo_Sphere_Handbook_and_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8886" y="3676759"/>
            <a:ext cx="2647930" cy="2418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1958400" y="2401200"/>
            <a:ext cx="7758624" cy="2969838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“All affected population will have </a:t>
            </a:r>
            <a:r>
              <a:rPr lang="en-GB" sz="2000" b="1" dirty="0" smtClean="0"/>
              <a:t>individual and household non-food item</a:t>
            </a:r>
            <a:r>
              <a:rPr lang="en-GB" sz="2000" dirty="0" smtClean="0"/>
              <a:t> needs that must be assessed and met as appropriate. Population secondarily affected may also require non-food item assistance to meet the additional burden of hosting.”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i="1" dirty="0" smtClean="0"/>
              <a:t>Humanitarian Charter and Minimum Standards in Humanitarian Response, The Sphere Project, 2011</a:t>
            </a:r>
          </a:p>
          <a:p>
            <a:pPr marL="0" indent="0">
              <a:buNone/>
            </a:pPr>
            <a:endParaRPr lang="en-GB" sz="2000" i="1" dirty="0" smtClean="0"/>
          </a:p>
          <a:p>
            <a:pPr marL="0" indent="0">
              <a:buNone/>
            </a:pPr>
            <a:endParaRPr lang="en-GB" sz="2000" i="1" dirty="0" smtClean="0"/>
          </a:p>
          <a:p>
            <a:pPr marL="0" indent="0">
              <a:buNone/>
            </a:pPr>
            <a:r>
              <a:rPr lang="en-GB" sz="2000" i="1" dirty="0" smtClean="0"/>
              <a:t>=&gt; </a:t>
            </a:r>
            <a:r>
              <a:rPr lang="en-GB" sz="2000" dirty="0" smtClean="0"/>
              <a:t>The choice of non-food items to distribute will vary according to each response</a:t>
            </a:r>
            <a:endParaRPr lang="en-GB" sz="2000" i="1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1958400" y="1670400"/>
            <a:ext cx="7102549" cy="637953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Clothing, bedding and household items</a:t>
            </a:r>
          </a:p>
        </p:txBody>
      </p:sp>
      <p:pic>
        <p:nvPicPr>
          <p:cNvPr id="5" name="Picture 4" descr="sphereproject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8427" y="619124"/>
            <a:ext cx="1178149" cy="1672971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4   </a:t>
            </a:r>
            <a:r>
              <a:rPr lang="en-GB" dirty="0" smtClean="0"/>
              <a:t>Non-food items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58400" y="1670400"/>
            <a:ext cx="7102549" cy="637953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Assessment of beneficiaries to identify NFI packages</a:t>
            </a:r>
          </a:p>
        </p:txBody>
      </p:sp>
      <p:pic>
        <p:nvPicPr>
          <p:cNvPr id="5" name="Picture 4" descr="sphereproject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8427" y="619124"/>
            <a:ext cx="1178149" cy="1672971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4   </a:t>
            </a:r>
            <a:r>
              <a:rPr lang="en-GB" dirty="0" smtClean="0"/>
              <a:t>Non-food items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8372400" cy="3658224"/>
          </a:xfrm>
        </p:spPr>
        <p:txBody>
          <a:bodyPr/>
          <a:lstStyle/>
          <a:p>
            <a:pPr marL="450850" indent="-450850">
              <a:lnSpc>
                <a:spcPts val="2000"/>
              </a:lnSpc>
            </a:pPr>
            <a:r>
              <a:rPr lang="en-GB" sz="2000" b="1" dirty="0" smtClean="0"/>
              <a:t>“Blanket” distribution</a:t>
            </a:r>
          </a:p>
          <a:p>
            <a:pPr marL="450850" indent="0">
              <a:lnSpc>
                <a:spcPts val="2000"/>
              </a:lnSpc>
              <a:buNone/>
            </a:pPr>
            <a:r>
              <a:rPr lang="en-GB" sz="2000" dirty="0" smtClean="0"/>
              <a:t>distribution of the same NFI package to all beneficiaries </a:t>
            </a:r>
          </a:p>
          <a:p>
            <a:pPr marL="450850" indent="0">
              <a:lnSpc>
                <a:spcPts val="2000"/>
              </a:lnSpc>
              <a:buNone/>
            </a:pPr>
            <a:r>
              <a:rPr lang="en-GB" sz="2000" dirty="0" smtClean="0"/>
              <a:t>e.g. all residents of IDP camps</a:t>
            </a:r>
          </a:p>
          <a:p>
            <a:pPr marL="450850" indent="0">
              <a:buNone/>
            </a:pPr>
            <a:endParaRPr lang="en-GB" sz="2000" dirty="0" smtClean="0"/>
          </a:p>
          <a:p>
            <a:pPr marL="450850" indent="-450850">
              <a:lnSpc>
                <a:spcPts val="2000"/>
              </a:lnSpc>
            </a:pPr>
            <a:r>
              <a:rPr lang="en-GB" sz="2000" b="1" dirty="0" smtClean="0"/>
              <a:t>Targeted distribution</a:t>
            </a:r>
          </a:p>
          <a:p>
            <a:pPr marL="450850" indent="0">
              <a:lnSpc>
                <a:spcPts val="2000"/>
              </a:lnSpc>
              <a:buNone/>
            </a:pPr>
            <a:r>
              <a:rPr lang="en-GB" sz="2000" dirty="0" smtClean="0"/>
              <a:t>distribution of the same NFI package to a specific beneficiary group</a:t>
            </a:r>
          </a:p>
          <a:p>
            <a:pPr marL="450850" indent="0">
              <a:lnSpc>
                <a:spcPts val="2000"/>
              </a:lnSpc>
              <a:buNone/>
            </a:pPr>
            <a:r>
              <a:rPr lang="en-GB" sz="2000" dirty="0" smtClean="0"/>
              <a:t>e.g. female-headed families</a:t>
            </a:r>
          </a:p>
          <a:p>
            <a:pPr marL="450850" indent="0">
              <a:buNone/>
            </a:pPr>
            <a:endParaRPr lang="en-GB" sz="2000" dirty="0" smtClean="0"/>
          </a:p>
          <a:p>
            <a:pPr marL="450850" indent="-450850">
              <a:lnSpc>
                <a:spcPts val="2000"/>
              </a:lnSpc>
            </a:pPr>
            <a:r>
              <a:rPr lang="en-GB" sz="2000" b="1" dirty="0" smtClean="0"/>
              <a:t>Disaggregated distribution</a:t>
            </a:r>
          </a:p>
          <a:p>
            <a:pPr marL="450850" indent="0">
              <a:lnSpc>
                <a:spcPts val="2000"/>
              </a:lnSpc>
              <a:buNone/>
            </a:pPr>
            <a:r>
              <a:rPr lang="en-GB" sz="2000" dirty="0" smtClean="0"/>
              <a:t>distribution of tailored NFI package to disaggregated beneficiaries</a:t>
            </a:r>
          </a:p>
          <a:p>
            <a:pPr marL="450850" indent="0">
              <a:lnSpc>
                <a:spcPts val="2000"/>
              </a:lnSpc>
              <a:buNone/>
            </a:pPr>
            <a:r>
              <a:rPr lang="en-GB" sz="2000" dirty="0" smtClean="0"/>
              <a:t>e.g. extra blankets to elderly people</a:t>
            </a:r>
          </a:p>
          <a:p>
            <a:pPr marL="450850" indent="0">
              <a:buNone/>
            </a:pPr>
            <a:endParaRPr lang="en-GB" sz="2000" dirty="0" smtClean="0"/>
          </a:p>
          <a:p>
            <a:pPr marL="450850" indent="0">
              <a:buNone/>
            </a:pPr>
            <a:endParaRPr lang="en-GB" sz="2000" dirty="0" smtClean="0"/>
          </a:p>
          <a:p>
            <a:pPr marL="450850" indent="0">
              <a:buNone/>
            </a:pPr>
            <a:endParaRPr lang="en-GB" sz="2000" dirty="0" smtClean="0"/>
          </a:p>
          <a:p>
            <a:pPr marL="450850" indent="0">
              <a:buNone/>
            </a:pPr>
            <a:endParaRPr lang="en-GB" sz="2000" dirty="0" smtClean="0"/>
          </a:p>
          <a:p>
            <a:pPr marL="450850" indent="0">
              <a:buNone/>
            </a:pPr>
            <a:endParaRPr lang="en-GB" sz="2000" dirty="0" smtClean="0"/>
          </a:p>
          <a:p>
            <a:pPr>
              <a:buNone/>
            </a:pP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7303974" cy="3030798"/>
          </a:xfrm>
        </p:spPr>
        <p:txBody>
          <a:bodyPr/>
          <a:lstStyle/>
          <a:p>
            <a:pPr marL="0" indent="0" algn="just">
              <a:buNone/>
            </a:pPr>
            <a:endParaRPr lang="en-GB" sz="2000" dirty="0" smtClean="0"/>
          </a:p>
          <a:p>
            <a:pPr marL="450850" lvl="0" indent="-450850"/>
            <a:r>
              <a:rPr lang="en-GB" sz="2000" dirty="0" smtClean="0"/>
              <a:t>Cold</a:t>
            </a:r>
          </a:p>
          <a:p>
            <a:pPr marL="450850" indent="-450850"/>
            <a:r>
              <a:rPr lang="en-GB" sz="2000" dirty="0" smtClean="0"/>
              <a:t>Warm and humid</a:t>
            </a:r>
          </a:p>
          <a:p>
            <a:pPr marL="450850" indent="-450850"/>
            <a:r>
              <a:rPr lang="en-GB" sz="2000" dirty="0" smtClean="0"/>
              <a:t>Hot and dry</a:t>
            </a:r>
          </a:p>
          <a:p>
            <a:endParaRPr lang="en-GB" sz="2000" dirty="0" smtClean="0"/>
          </a:p>
          <a:p>
            <a:pPr marL="450850" indent="0">
              <a:buNone/>
            </a:pPr>
            <a:r>
              <a:rPr lang="en-GB" sz="2000" dirty="0" smtClean="0"/>
              <a:t>The order of priority for NFI distribution vary according to each climate</a:t>
            </a:r>
          </a:p>
          <a:p>
            <a:pPr marL="0" indent="0" algn="just">
              <a:buNone/>
            </a:pPr>
            <a:endParaRPr lang="en-GB" dirty="0" smtClean="0"/>
          </a:p>
          <a:p>
            <a:pPr marL="0" indent="0" algn="just">
              <a:buNone/>
            </a:pPr>
            <a:endParaRPr lang="en-GB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 algn="r">
              <a:buNone/>
            </a:pP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1954800" y="1670400"/>
            <a:ext cx="7102549" cy="637953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One major factor to be taken in consideration is the type of climate:</a:t>
            </a:r>
          </a:p>
        </p:txBody>
      </p:sp>
      <p:pic>
        <p:nvPicPr>
          <p:cNvPr id="5" name="Picture 4" descr="sphereproject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1307" y="619124"/>
            <a:ext cx="1178148" cy="1672971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4   </a:t>
            </a:r>
            <a:r>
              <a:rPr lang="en-GB" dirty="0" smtClean="0"/>
              <a:t>Non-food items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75352" y="974548"/>
            <a:ext cx="6807827" cy="633925"/>
          </a:xfrm>
        </p:spPr>
        <p:txBody>
          <a:bodyPr/>
          <a:lstStyle/>
          <a:p>
            <a:r>
              <a:rPr lang="en-US" sz="2400" b="0" i="1" dirty="0" smtClean="0"/>
              <a:t>Objective 1</a:t>
            </a:r>
            <a:r>
              <a:rPr lang="en-GB" sz="2400" b="0" i="1" dirty="0" smtClean="0"/>
              <a:t>  </a:t>
            </a:r>
            <a:r>
              <a:rPr lang="en-GB" sz="2400" b="1" dirty="0" smtClean="0"/>
              <a:t>Programme and </a:t>
            </a:r>
            <a:r>
              <a:rPr lang="en-GB" dirty="0" smtClean="0"/>
              <a:t>p</a:t>
            </a:r>
            <a:r>
              <a:rPr lang="en-GB" sz="2400" b="1" dirty="0" smtClean="0"/>
              <a:t>roject cycle</a:t>
            </a:r>
            <a:endParaRPr lang="en-GB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are they: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002998" y="2133600"/>
            <a:ext cx="7903002" cy="2948400"/>
          </a:xfrm>
        </p:spPr>
        <p:txBody>
          <a:bodyPr/>
          <a:lstStyle/>
          <a:p>
            <a:pPr marL="0" indent="0"/>
            <a:r>
              <a:rPr lang="en-GB" dirty="0" smtClean="0"/>
              <a:t>A </a:t>
            </a:r>
            <a:r>
              <a:rPr lang="en-GB" i="1" dirty="0" smtClean="0"/>
              <a:t>programme</a:t>
            </a:r>
            <a:r>
              <a:rPr lang="en-GB" dirty="0" smtClean="0"/>
              <a:t> is a series of projects designed to produce a specific outcome (overall objective) within a limited time frame</a:t>
            </a:r>
          </a:p>
          <a:p>
            <a:pPr marL="0" indent="0"/>
            <a:endParaRPr lang="en-GB" dirty="0" smtClean="0"/>
          </a:p>
          <a:p>
            <a:pPr marL="0" indent="0"/>
            <a:r>
              <a:rPr lang="en-GB" dirty="0" smtClean="0"/>
              <a:t>A </a:t>
            </a:r>
            <a:r>
              <a:rPr lang="en-GB" i="1" dirty="0" smtClean="0"/>
              <a:t>project</a:t>
            </a:r>
            <a:r>
              <a:rPr lang="en-GB" dirty="0" smtClean="0"/>
              <a:t> is a series of activities with set objectives, designed to produce a specific outcome within a limited time frame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6" descr="Diag1 - Strateg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1787" y="3996817"/>
            <a:ext cx="6046298" cy="2395317"/>
          </a:xfrm>
          <a:prstGeom prst="rect">
            <a:avLst/>
          </a:prstGeom>
        </p:spPr>
      </p:pic>
      <p:pic>
        <p:nvPicPr>
          <p:cNvPr id="8" name="Picture 7" descr="Triang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6980" y="2240946"/>
            <a:ext cx="212713" cy="212713"/>
          </a:xfrm>
          <a:prstGeom prst="rect">
            <a:avLst/>
          </a:prstGeom>
        </p:spPr>
      </p:pic>
      <p:pic>
        <p:nvPicPr>
          <p:cNvPr id="9" name="Picture 8" descr="Triang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0590" y="3269118"/>
            <a:ext cx="212713" cy="212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58400" y="1670400"/>
            <a:ext cx="7102549" cy="637953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Cold climates</a:t>
            </a:r>
          </a:p>
        </p:txBody>
      </p:sp>
      <p:pic>
        <p:nvPicPr>
          <p:cNvPr id="5" name="Picture 4" descr="sphereproject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39659" y="619124"/>
            <a:ext cx="1178148" cy="1672971"/>
          </a:xfrm>
          <a:prstGeom prst="rect">
            <a:avLst/>
          </a:prstGeom>
        </p:spPr>
      </p:pic>
      <p:pic>
        <p:nvPicPr>
          <p:cNvPr id="7" name="Picture 6" descr="Selecting NFIs for Shelter_0-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88" y="3387573"/>
            <a:ext cx="2706275" cy="3013227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361900" cy="3653441"/>
          </a:xfrm>
        </p:spPr>
        <p:txBody>
          <a:bodyPr/>
          <a:lstStyle/>
          <a:p>
            <a:pPr marL="450850" lvl="0" indent="-450850"/>
            <a:r>
              <a:rPr lang="en-GB" sz="2000" dirty="0" smtClean="0"/>
              <a:t>Clothes</a:t>
            </a:r>
          </a:p>
          <a:p>
            <a:pPr marL="450850" lvl="0" indent="-450850"/>
            <a:r>
              <a:rPr lang="en-GB" sz="2000" dirty="0" smtClean="0"/>
              <a:t>Blankets</a:t>
            </a:r>
          </a:p>
          <a:p>
            <a:pPr marL="450850" lvl="0" indent="-450850"/>
            <a:r>
              <a:rPr lang="en-GB" sz="2000" dirty="0" smtClean="0"/>
              <a:t>Shelter</a:t>
            </a:r>
          </a:p>
          <a:p>
            <a:pPr marL="450850" lvl="0" indent="-450850"/>
            <a:r>
              <a:rPr lang="en-GB" sz="2000" dirty="0" smtClean="0"/>
              <a:t>Mattress</a:t>
            </a:r>
          </a:p>
          <a:p>
            <a:pPr marL="450850" lvl="0" indent="-450850"/>
            <a:r>
              <a:rPr lang="en-GB" sz="2000" dirty="0" smtClean="0"/>
              <a:t>Wind proofing</a:t>
            </a:r>
          </a:p>
          <a:p>
            <a:pPr marL="450850" lvl="0" indent="-450850"/>
            <a:r>
              <a:rPr lang="en-GB" sz="2000" dirty="0" smtClean="0"/>
              <a:t>Stove</a:t>
            </a:r>
          </a:p>
          <a:p>
            <a:pPr marL="450850" lvl="0" indent="-450850"/>
            <a:r>
              <a:rPr lang="en-GB" sz="2000" dirty="0" smtClean="0"/>
              <a:t>Flooring</a:t>
            </a:r>
          </a:p>
          <a:p>
            <a:pPr marL="450850" lvl="0" indent="-450850"/>
            <a:r>
              <a:rPr lang="en-GB" sz="2000" dirty="0" smtClean="0"/>
              <a:t>Wall and roof insulation</a:t>
            </a:r>
          </a:p>
          <a:p>
            <a:endParaRPr lang="en-GB" dirty="0"/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4   </a:t>
            </a:r>
            <a:r>
              <a:rPr lang="en-GB" dirty="0" smtClean="0"/>
              <a:t>Non-food items</a:t>
            </a:r>
            <a:endParaRPr lang="en-GB" dirty="0"/>
          </a:p>
        </p:txBody>
      </p:sp>
      <p:pic>
        <p:nvPicPr>
          <p:cNvPr id="8" name="Picture 7" descr="cold climates.png"/>
          <p:cNvPicPr>
            <a:picLocks noChangeAspect="1"/>
          </p:cNvPicPr>
          <p:nvPr/>
        </p:nvPicPr>
        <p:blipFill>
          <a:blip r:embed="rId4" cstate="print"/>
          <a:srcRect r="1482" b="17477"/>
          <a:stretch>
            <a:fillRect/>
          </a:stretch>
        </p:blipFill>
        <p:spPr>
          <a:xfrm>
            <a:off x="2049775" y="5462017"/>
            <a:ext cx="4863089" cy="96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58400" y="1670400"/>
            <a:ext cx="7102549" cy="637953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Warm and humid climates</a:t>
            </a:r>
          </a:p>
        </p:txBody>
      </p:sp>
      <p:pic>
        <p:nvPicPr>
          <p:cNvPr id="5" name="Picture 4" descr="sphereproject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15275" y="619124"/>
            <a:ext cx="1178148" cy="1672971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5361900" cy="3653441"/>
          </a:xfrm>
        </p:spPr>
        <p:txBody>
          <a:bodyPr/>
          <a:lstStyle/>
          <a:p>
            <a:pPr marL="450850" lvl="0" indent="-450850"/>
            <a:r>
              <a:rPr lang="en-GB" sz="2000" dirty="0" smtClean="0"/>
              <a:t>Clothing and bedding</a:t>
            </a:r>
          </a:p>
          <a:p>
            <a:pPr marL="450850" lvl="0" indent="-450850"/>
            <a:r>
              <a:rPr lang="en-GB" sz="2000" dirty="0" smtClean="0"/>
              <a:t>Covering and walls to protect from rain</a:t>
            </a:r>
          </a:p>
          <a:p>
            <a:pPr marL="450850" lvl="0" indent="-450850"/>
            <a:r>
              <a:rPr lang="en-GB" sz="2000" dirty="0" smtClean="0"/>
              <a:t>Covering and walls to protect from sun</a:t>
            </a:r>
          </a:p>
          <a:p>
            <a:endParaRPr lang="en-GB" dirty="0"/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Non-food items</a:t>
            </a:r>
            <a:endParaRPr lang="en-GB" dirty="0"/>
          </a:p>
        </p:txBody>
      </p:sp>
      <p:pic>
        <p:nvPicPr>
          <p:cNvPr id="7" name="Picture 6" descr="Selecting NFIs for Shelter_0-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88" y="3513005"/>
            <a:ext cx="2706275" cy="2762363"/>
          </a:xfrm>
          <a:prstGeom prst="rect">
            <a:avLst/>
          </a:prstGeom>
        </p:spPr>
      </p:pic>
      <p:pic>
        <p:nvPicPr>
          <p:cNvPr id="12" name="Picture 11" descr="cold climates.png"/>
          <p:cNvPicPr>
            <a:picLocks noChangeAspect="1"/>
          </p:cNvPicPr>
          <p:nvPr/>
        </p:nvPicPr>
        <p:blipFill>
          <a:blip r:embed="rId4" cstate="print"/>
          <a:srcRect r="-1086" b="10375"/>
          <a:stretch>
            <a:fillRect/>
          </a:stretch>
        </p:blipFill>
        <p:spPr>
          <a:xfrm>
            <a:off x="4582784" y="5298817"/>
            <a:ext cx="2269120" cy="1053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54800" y="1670400"/>
            <a:ext cx="7102549" cy="637953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Hot and dry climates</a:t>
            </a:r>
          </a:p>
        </p:txBody>
      </p:sp>
      <p:pic>
        <p:nvPicPr>
          <p:cNvPr id="5" name="Picture 4" descr="sphereproject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6507" y="619124"/>
            <a:ext cx="1178148" cy="1672971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33600" y="2401200"/>
            <a:ext cx="6110784" cy="2170800"/>
          </a:xfrm>
        </p:spPr>
        <p:txBody>
          <a:bodyPr/>
          <a:lstStyle/>
          <a:p>
            <a:pPr marL="450850" lvl="0" indent="-450850"/>
            <a:r>
              <a:rPr lang="en-GB" sz="2000" dirty="0" smtClean="0"/>
              <a:t>Clothing and bedding</a:t>
            </a:r>
          </a:p>
          <a:p>
            <a:pPr marL="450850" lvl="0" indent="-450850"/>
            <a:r>
              <a:rPr lang="en-GB" sz="2000" dirty="0" smtClean="0"/>
              <a:t>Covering to protect from sun</a:t>
            </a:r>
          </a:p>
          <a:p>
            <a:pPr marL="450850" lvl="0" indent="-450850"/>
            <a:r>
              <a:rPr lang="en-GB" sz="2000" dirty="0" smtClean="0"/>
              <a:t>Insulation to protect from cold nights</a:t>
            </a:r>
          </a:p>
          <a:p>
            <a:pPr marL="450850" lvl="0" indent="-450850"/>
            <a:r>
              <a:rPr lang="en-GB" sz="2000" dirty="0" smtClean="0"/>
              <a:t>Covering and flooring to mitigate water damage</a:t>
            </a:r>
          </a:p>
          <a:p>
            <a:endParaRPr lang="en-GB" dirty="0"/>
          </a:p>
        </p:txBody>
      </p: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1958400" y="864000"/>
            <a:ext cx="6844105" cy="396303"/>
          </a:xfrm>
        </p:spPr>
        <p:txBody>
          <a:bodyPr/>
          <a:lstStyle/>
          <a:p>
            <a:r>
              <a:rPr lang="en-GB" b="0" i="1" dirty="0" smtClean="0"/>
              <a:t>Objective 5   </a:t>
            </a:r>
            <a:r>
              <a:rPr lang="en-GB" dirty="0" smtClean="0"/>
              <a:t>Non-food items</a:t>
            </a:r>
            <a:endParaRPr lang="en-GB" dirty="0"/>
          </a:p>
        </p:txBody>
      </p:sp>
      <p:pic>
        <p:nvPicPr>
          <p:cNvPr id="7" name="Picture 6" descr="Selecting NFIs for Shelter_0-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3552" y="3693955"/>
            <a:ext cx="2535587" cy="2573715"/>
          </a:xfrm>
          <a:prstGeom prst="rect">
            <a:avLst/>
          </a:prstGeom>
        </p:spPr>
      </p:pic>
      <p:pic>
        <p:nvPicPr>
          <p:cNvPr id="12" name="Picture 11" descr="hot and dry.png"/>
          <p:cNvPicPr>
            <a:picLocks noChangeAspect="1"/>
          </p:cNvPicPr>
          <p:nvPr/>
        </p:nvPicPr>
        <p:blipFill>
          <a:blip r:embed="rId4" cstate="print"/>
          <a:srcRect r="-1102" b="12168"/>
          <a:stretch>
            <a:fillRect/>
          </a:stretch>
        </p:blipFill>
        <p:spPr>
          <a:xfrm>
            <a:off x="4565901" y="5332558"/>
            <a:ext cx="2298195" cy="105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21377" y="2483437"/>
            <a:ext cx="7975510" cy="2948400"/>
          </a:xfrm>
        </p:spPr>
        <p:txBody>
          <a:bodyPr/>
          <a:lstStyle/>
          <a:p>
            <a:pPr marL="1524000" lvl="0" indent="-1524000"/>
            <a:r>
              <a:rPr lang="en-GB" sz="2000" b="1" spc="-100" dirty="0" smtClean="0"/>
              <a:t>            </a:t>
            </a:r>
            <a:r>
              <a:rPr lang="en-GB" sz="2000" spc="-100" dirty="0" smtClean="0"/>
              <a:t>Task 1   </a:t>
            </a:r>
            <a:r>
              <a:rPr lang="en-GB" sz="2000" b="1" spc="-100" dirty="0" smtClean="0"/>
              <a:t>What is the predominant status of people within your area of work  (e.g. House tenant, house owner-occupier)?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Task 2 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Discuss appropriateness of NFI distribution in your context</a:t>
            </a:r>
          </a:p>
          <a:p>
            <a:endParaRPr lang="en-GB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9" name="Picture 8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30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8" descr="Time for discussion 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comments or experiences you would like to share?</a:t>
            </a:r>
          </a:p>
          <a:p>
            <a:pPr>
              <a:buNone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Do you have any questions?</a:t>
            </a:r>
          </a:p>
          <a:p>
            <a:endParaRPr lang="en-GB" dirty="0" smtClean="0"/>
          </a:p>
        </p:txBody>
      </p:sp>
      <p:pic>
        <p:nvPicPr>
          <p:cNvPr id="16" name="Picture 15" descr="Any Question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9" name="Picture 18" descr="Global experiences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64923" y="3025906"/>
            <a:ext cx="5275121" cy="720000"/>
          </a:xfrm>
        </p:spPr>
        <p:txBody>
          <a:bodyPr/>
          <a:lstStyle/>
          <a:p>
            <a:pPr eaLnBrk="1" hangingPunct="1"/>
            <a:r>
              <a:rPr lang="en-GB" sz="2000" dirty="0" smtClean="0"/>
              <a:t>Shelter after disaster</a:t>
            </a:r>
          </a:p>
          <a:p>
            <a:pPr eaLnBrk="1" hangingPunct="1"/>
            <a:r>
              <a:rPr lang="en-GB" sz="2000" b="0" dirty="0" smtClean="0"/>
              <a:t>UN, DFID, Shelter Centre 2010</a:t>
            </a:r>
          </a:p>
          <a:p>
            <a:pPr eaLnBrk="1" hangingPunct="1"/>
            <a:endParaRPr lang="en-GB" sz="2000" b="0" dirty="0" smtClean="0"/>
          </a:p>
        </p:txBody>
      </p:sp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58400" y="864000"/>
            <a:ext cx="686796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Further reading</a:t>
            </a:r>
            <a:endParaRPr lang="en-GB" sz="2400" b="1" dirty="0" smtClean="0"/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65863" y="4131088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>
                <a:solidFill>
                  <a:prstClr val="black"/>
                </a:solidFill>
              </a:rPr>
              <a:t>Selecting NFIs for Shelter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Emergency Shelter Cluster, 2008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65857" y="5128587"/>
            <a:ext cx="52187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prstClr val="black"/>
                </a:solidFill>
              </a:rPr>
              <a:t>Safer Homes, Stronger Communities-</a:t>
            </a:r>
          </a:p>
          <a:p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A Handbook for Reconstructing after Natural Disasters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The World Bank, GFDRR, 2010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Text Placeholder 5"/>
          <p:cNvSpPr txBox="1">
            <a:spLocks/>
          </p:cNvSpPr>
          <p:nvPr/>
        </p:nvSpPr>
        <p:spPr>
          <a:xfrm>
            <a:off x="1967535" y="1662232"/>
            <a:ext cx="5295929" cy="47136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Humanitarian Charter and Minimum Standards for Disaster Response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The Sphere Project, 2011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3" name="Picture 2" descr="Z:\SC_Hubbers project\SEA Hub\F. Sessions\Presentations\Humanitarian\The_Sphere_Project_cover 2011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5" cstate="print"/>
          <a:srcRect t="672" b="672"/>
          <a:stretch>
            <a:fillRect/>
          </a:stretch>
        </p:blipFill>
        <p:spPr bwMode="auto">
          <a:xfrm>
            <a:off x="1073811" y="1787752"/>
            <a:ext cx="668623" cy="864000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24" name="Picture Placeholder 10"/>
          <p:cNvPicPr>
            <a:picLocks noGrp="1"/>
          </p:cNvPicPr>
          <p:nvPr>
            <p:ph type="pic" sz="quarter" idx="4294967295"/>
          </p:nvPr>
        </p:nvPicPr>
        <p:blipFill>
          <a:blip r:embed="rId6" cstate="print"/>
          <a:stretch>
            <a:fillRect/>
          </a:stretch>
        </p:blipFill>
        <p:spPr>
          <a:xfrm>
            <a:off x="1059883" y="3156390"/>
            <a:ext cx="669600" cy="864000"/>
          </a:xfrm>
          <a:prstGeom prst="rect">
            <a:avLst/>
          </a:prstGeom>
        </p:spPr>
      </p:pic>
      <p:pic>
        <p:nvPicPr>
          <p:cNvPr id="25" name="Picture Placehold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7" cstate="print"/>
          <a:stretch>
            <a:fillRect/>
          </a:stretch>
        </p:blipFill>
        <p:spPr>
          <a:xfrm>
            <a:off x="1056903" y="4266669"/>
            <a:ext cx="668660" cy="864000"/>
          </a:xfrm>
          <a:prstGeom prst="rect">
            <a:avLst/>
          </a:prstGeom>
        </p:spPr>
      </p:pic>
      <p:pic>
        <p:nvPicPr>
          <p:cNvPr id="26" name="Picture Placehold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8" cstate="print"/>
          <a:stretch>
            <a:fillRect/>
          </a:stretch>
        </p:blipFill>
        <p:spPr>
          <a:xfrm>
            <a:off x="1063303" y="5285967"/>
            <a:ext cx="664615" cy="8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nife&amp;fo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0003" y="643200"/>
            <a:ext cx="2190540" cy="581904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Lunch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720002" y="4831025"/>
            <a:ext cx="2185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14:00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1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4" cstate="print"/>
          <a:srcRect l="50086" t="52171" r="35170" b="35785"/>
          <a:stretch>
            <a:fillRect/>
          </a:stretch>
        </p:blipFill>
        <p:spPr bwMode="auto">
          <a:xfrm>
            <a:off x="2054830" y="2321965"/>
            <a:ext cx="3236361" cy="1869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Energiser ico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6283" y="799383"/>
            <a:ext cx="4801205" cy="5488729"/>
          </a:xfrm>
          <a:prstGeom prst="rect">
            <a:avLst/>
          </a:prstGeom>
        </p:spPr>
      </p:pic>
      <p:sp>
        <p:nvSpPr>
          <p:cNvPr id="8" name="Title 17"/>
          <p:cNvSpPr txBox="1">
            <a:spLocks/>
          </p:cNvSpPr>
          <p:nvPr/>
        </p:nvSpPr>
        <p:spPr>
          <a:xfrm>
            <a:off x="685626" y="909473"/>
            <a:ext cx="6354116" cy="728827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 smtClean="0">
                <a:solidFill>
                  <a:srgbClr val="0D3E96"/>
                </a:solidFill>
              </a:rPr>
              <a:t>Energiser session</a:t>
            </a:r>
            <a:endParaRPr lang="en-GB" sz="3600" b="1" dirty="0">
              <a:solidFill>
                <a:srgbClr val="0D3E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1958400" y="4146824"/>
            <a:ext cx="7326277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WASH</a:t>
            </a:r>
            <a: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</a:br>
            <a:r>
              <a:rPr lang="en-US" sz="2400" b="1" i="1" dirty="0" smtClean="0">
                <a:solidFill>
                  <a:prstClr val="white"/>
                </a:solidFill>
                <a:cs typeface="Arial" pitchFamily="34" charset="0"/>
              </a:rPr>
              <a:t>Introduction to Water and Sanitation and Hygiene in Disaster</a:t>
            </a:r>
          </a:p>
        </p:txBody>
      </p:sp>
    </p:spTree>
    <p:extLst>
      <p:ext uri="{BB962C8B-B14F-4D97-AF65-F5344CB8AC3E}">
        <p14:creationId xmlns="" xmlns:p14="http://schemas.microsoft.com/office/powerpoint/2010/main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408" y="1194100"/>
            <a:ext cx="1578778" cy="41739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43734" y="1194100"/>
            <a:ext cx="1578778" cy="526048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14605" y="3215640"/>
            <a:ext cx="1578778" cy="21739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20128" y="1205340"/>
            <a:ext cx="1578778" cy="525126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4921238" y="3363326"/>
            <a:ext cx="1572029" cy="92099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WASH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6009" y="1203960"/>
            <a:ext cx="1578778" cy="522313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928212" y="4312920"/>
            <a:ext cx="1578778" cy="21262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0969" y="1203961"/>
            <a:ext cx="1578778" cy="9296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1975352" y="974548"/>
            <a:ext cx="6807827" cy="633925"/>
          </a:xfrm>
        </p:spPr>
        <p:txBody>
          <a:bodyPr/>
          <a:lstStyle/>
          <a:p>
            <a:r>
              <a:rPr lang="en-US" sz="2400" i="1" dirty="0" smtClean="0"/>
              <a:t>Objective 1</a:t>
            </a:r>
            <a:r>
              <a:rPr lang="en-GB" sz="2400" i="1" dirty="0" smtClean="0"/>
              <a:t>  </a:t>
            </a:r>
            <a:r>
              <a:rPr lang="en-GB" sz="2400" b="1" dirty="0" smtClean="0"/>
              <a:t>Programme and </a:t>
            </a:r>
            <a:r>
              <a:rPr lang="en-GB" sz="2400" dirty="0" smtClean="0"/>
              <a:t>p</a:t>
            </a:r>
            <a:r>
              <a:rPr lang="en-GB" sz="2400" b="1" dirty="0" smtClean="0"/>
              <a:t>roject cycle</a:t>
            </a:r>
            <a:endParaRPr lang="en-GB" sz="2400" dirty="0"/>
          </a:p>
        </p:txBody>
      </p:sp>
      <p:pic>
        <p:nvPicPr>
          <p:cNvPr id="8" name="Picture 7" descr="project cycle 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5069" y="1653532"/>
            <a:ext cx="5359665" cy="5109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4048" y="2464062"/>
            <a:ext cx="9055231" cy="3778476"/>
          </a:xfrm>
        </p:spPr>
        <p:txBody>
          <a:bodyPr/>
          <a:lstStyle/>
          <a:p>
            <a:r>
              <a:rPr lang="en-US" sz="2000" i="1" dirty="0" smtClean="0"/>
              <a:t>Objective 1    </a:t>
            </a:r>
            <a:r>
              <a:rPr lang="en-US" sz="2000" b="1" dirty="0" smtClean="0"/>
              <a:t>The components of a WASH programme</a:t>
            </a:r>
          </a:p>
          <a:p>
            <a:endParaRPr lang="en-US" sz="2000" dirty="0" smtClean="0"/>
          </a:p>
          <a:p>
            <a:r>
              <a:rPr lang="en-US" sz="2000" i="1" dirty="0" smtClean="0"/>
              <a:t>Objective 2    </a:t>
            </a:r>
            <a:r>
              <a:rPr lang="en-US" sz="2000" b="1" dirty="0" smtClean="0"/>
              <a:t>The link between WASH and health</a:t>
            </a:r>
          </a:p>
          <a:p>
            <a:endParaRPr lang="en-US" sz="2000" dirty="0" smtClean="0"/>
          </a:p>
          <a:p>
            <a:r>
              <a:rPr lang="en-US" sz="2000" i="1" dirty="0" smtClean="0"/>
              <a:t>Objective 3    </a:t>
            </a:r>
            <a:r>
              <a:rPr lang="en-US" sz="2000" b="1" dirty="0" smtClean="0"/>
              <a:t>Water related diseases</a:t>
            </a:r>
          </a:p>
          <a:p>
            <a:endParaRPr lang="en-US" sz="2000" b="1" dirty="0" smtClean="0"/>
          </a:p>
          <a:p>
            <a:r>
              <a:rPr lang="en-US" sz="2000" i="1" dirty="0" smtClean="0"/>
              <a:t>Objective 4    </a:t>
            </a:r>
            <a:r>
              <a:rPr lang="en-US" sz="2000" b="1" dirty="0" smtClean="0"/>
              <a:t>Transmission chain for sanitation related diseases</a:t>
            </a:r>
          </a:p>
          <a:p>
            <a:endParaRPr lang="en-US" sz="2000" b="1" dirty="0" smtClean="0"/>
          </a:p>
          <a:p>
            <a:r>
              <a:rPr lang="en-US" sz="2000" i="1" dirty="0" smtClean="0"/>
              <a:t>Objective 5    </a:t>
            </a:r>
            <a:r>
              <a:rPr lang="en-US" sz="2000" b="1" dirty="0" smtClean="0"/>
              <a:t>Sphere Standards for WASH</a:t>
            </a:r>
          </a:p>
          <a:p>
            <a:endParaRPr lang="en-US" sz="2200" b="1" dirty="0" smtClean="0"/>
          </a:p>
          <a:p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AutoShape 14"/>
          <p:cNvCxnSpPr>
            <a:cxnSpLocks noChangeShapeType="1"/>
          </p:cNvCxnSpPr>
          <p:nvPr/>
        </p:nvCxnSpPr>
        <p:spPr bwMode="auto">
          <a:xfrm>
            <a:off x="6158892" y="2526739"/>
            <a:ext cx="326202" cy="1588"/>
          </a:xfrm>
          <a:prstGeom prst="straightConnector1">
            <a:avLst/>
          </a:prstGeom>
          <a:noFill/>
          <a:ln w="19050">
            <a:solidFill>
              <a:srgbClr val="0D3E96"/>
            </a:solidFill>
            <a:round/>
            <a:headEnd/>
            <a:tailEnd/>
          </a:ln>
        </p:spPr>
      </p:cxnSp>
      <p:cxnSp>
        <p:nvCxnSpPr>
          <p:cNvPr id="42" name="AutoShape 14"/>
          <p:cNvCxnSpPr>
            <a:cxnSpLocks noChangeShapeType="1"/>
          </p:cNvCxnSpPr>
          <p:nvPr/>
        </p:nvCxnSpPr>
        <p:spPr bwMode="auto">
          <a:xfrm>
            <a:off x="6158892" y="2035580"/>
            <a:ext cx="326202" cy="1588"/>
          </a:xfrm>
          <a:prstGeom prst="straightConnector1">
            <a:avLst/>
          </a:prstGeom>
          <a:noFill/>
          <a:ln w="19050">
            <a:solidFill>
              <a:srgbClr val="0D3E96"/>
            </a:solidFill>
            <a:round/>
            <a:headEnd/>
            <a:tailEnd/>
          </a:ln>
        </p:spPr>
      </p:cxnSp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The components of a WASH programme</a:t>
            </a:r>
          </a:p>
          <a:p>
            <a:endParaRPr lang="en-GB" dirty="0"/>
          </a:p>
        </p:txBody>
      </p:sp>
      <p:grpSp>
        <p:nvGrpSpPr>
          <p:cNvPr id="2" name="Group 63"/>
          <p:cNvGrpSpPr/>
          <p:nvPr/>
        </p:nvGrpSpPr>
        <p:grpSpPr>
          <a:xfrm>
            <a:off x="2301094" y="2301893"/>
            <a:ext cx="6659137" cy="3109556"/>
            <a:chOff x="1316463" y="2364934"/>
            <a:chExt cx="6659137" cy="3109556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5500464" y="2988629"/>
              <a:ext cx="2475134" cy="365760"/>
            </a:xfrm>
            <a:prstGeom prst="rect">
              <a:avLst/>
            </a:prstGeom>
            <a:solidFill>
              <a:srgbClr val="0D3F96"/>
            </a:solidFill>
            <a:ln w="19050">
              <a:solidFill>
                <a:srgbClr val="0D3E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Excreta disposal</a:t>
              </a: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5500464" y="3487192"/>
              <a:ext cx="2475136" cy="365760"/>
            </a:xfrm>
            <a:prstGeom prst="rect">
              <a:avLst/>
            </a:prstGeom>
            <a:solidFill>
              <a:srgbClr val="0D3F96"/>
            </a:solidFill>
            <a:ln w="19050">
              <a:solidFill>
                <a:srgbClr val="0D3E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Vector control</a:t>
              </a: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5500464" y="3988279"/>
              <a:ext cx="2475134" cy="365760"/>
            </a:xfrm>
            <a:prstGeom prst="rect">
              <a:avLst/>
            </a:prstGeom>
            <a:solidFill>
              <a:srgbClr val="0D3F96"/>
            </a:solidFill>
            <a:ln w="19050">
              <a:solidFill>
                <a:srgbClr val="0D3E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Solid waste management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500463" y="4485835"/>
              <a:ext cx="2475136" cy="365760"/>
            </a:xfrm>
            <a:prstGeom prst="rect">
              <a:avLst/>
            </a:prstGeom>
            <a:solidFill>
              <a:srgbClr val="0D3F96"/>
            </a:solidFill>
            <a:ln w="19050">
              <a:solidFill>
                <a:srgbClr val="0D3E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600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Drainage</a:t>
              </a:r>
            </a:p>
          </p:txBody>
        </p:sp>
        <p:cxnSp>
          <p:nvCxnSpPr>
            <p:cNvPr id="16" name="AutoShape 14"/>
            <p:cNvCxnSpPr>
              <a:cxnSpLocks noChangeShapeType="1"/>
              <a:stCxn id="17" idx="3"/>
            </p:cNvCxnSpPr>
            <p:nvPr/>
          </p:nvCxnSpPr>
          <p:spPr bwMode="auto">
            <a:xfrm>
              <a:off x="2286000" y="3920109"/>
              <a:ext cx="752767" cy="1588"/>
            </a:xfrm>
            <a:prstGeom prst="straightConnector1">
              <a:avLst/>
            </a:prstGeom>
            <a:noFill/>
            <a:ln w="19050">
              <a:solidFill>
                <a:srgbClr val="0D3E96"/>
              </a:solidFill>
              <a:round/>
              <a:headEnd/>
              <a:tailEnd/>
            </a:ln>
          </p:spPr>
        </p:cxn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1316463" y="3639801"/>
              <a:ext cx="969537" cy="560616"/>
            </a:xfrm>
            <a:prstGeom prst="rect">
              <a:avLst/>
            </a:prstGeom>
            <a:solidFill>
              <a:srgbClr val="0D3F96"/>
            </a:solidFill>
            <a:ln w="19050">
              <a:solidFill>
                <a:srgbClr val="0D3E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2000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WASH</a:t>
              </a:r>
            </a:p>
          </p:txBody>
        </p:sp>
        <p:cxnSp>
          <p:nvCxnSpPr>
            <p:cNvPr id="19" name="AutoShape 14"/>
            <p:cNvCxnSpPr>
              <a:cxnSpLocks noChangeShapeType="1"/>
            </p:cNvCxnSpPr>
            <p:nvPr/>
          </p:nvCxnSpPr>
          <p:spPr bwMode="auto">
            <a:xfrm rot="5400000" flipH="1" flipV="1">
              <a:off x="4428871" y="3894827"/>
              <a:ext cx="1493163" cy="794"/>
            </a:xfrm>
            <a:prstGeom prst="straightConnector1">
              <a:avLst/>
            </a:prstGeom>
            <a:noFill/>
            <a:ln w="19050">
              <a:solidFill>
                <a:srgbClr val="0D3E96"/>
              </a:solidFill>
              <a:round/>
              <a:headEnd/>
              <a:tailEnd/>
            </a:ln>
          </p:spPr>
        </p:cxnSp>
        <p:cxnSp>
          <p:nvCxnSpPr>
            <p:cNvPr id="20" name="AutoShape 14"/>
            <p:cNvCxnSpPr>
              <a:cxnSpLocks noChangeShapeType="1"/>
            </p:cNvCxnSpPr>
            <p:nvPr/>
          </p:nvCxnSpPr>
          <p:spPr bwMode="auto">
            <a:xfrm>
              <a:off x="4770408" y="2364935"/>
              <a:ext cx="404647" cy="2"/>
            </a:xfrm>
            <a:prstGeom prst="straightConnector1">
              <a:avLst/>
            </a:prstGeom>
            <a:noFill/>
            <a:ln w="19050">
              <a:solidFill>
                <a:srgbClr val="0D3E96"/>
              </a:solidFill>
              <a:round/>
              <a:headEnd/>
              <a:tailEnd/>
            </a:ln>
          </p:spPr>
        </p:cxnSp>
        <p:cxnSp>
          <p:nvCxnSpPr>
            <p:cNvPr id="21" name="AutoShape 14"/>
            <p:cNvCxnSpPr>
              <a:cxnSpLocks noChangeShapeType="1"/>
            </p:cNvCxnSpPr>
            <p:nvPr/>
          </p:nvCxnSpPr>
          <p:spPr bwMode="auto">
            <a:xfrm flipV="1">
              <a:off x="4770408" y="5473630"/>
              <a:ext cx="407037" cy="860"/>
            </a:xfrm>
            <a:prstGeom prst="straightConnector1">
              <a:avLst/>
            </a:prstGeom>
            <a:noFill/>
            <a:ln w="19050">
              <a:solidFill>
                <a:srgbClr val="0D3E96"/>
              </a:solidFill>
              <a:round/>
              <a:headEnd/>
              <a:tailEnd/>
            </a:ln>
          </p:spPr>
        </p:cxnSp>
        <p:cxnSp>
          <p:nvCxnSpPr>
            <p:cNvPr id="22" name="AutoShape 14"/>
            <p:cNvCxnSpPr>
              <a:cxnSpLocks noChangeShapeType="1"/>
            </p:cNvCxnSpPr>
            <p:nvPr/>
          </p:nvCxnSpPr>
          <p:spPr bwMode="auto">
            <a:xfrm>
              <a:off x="5175850" y="4641011"/>
              <a:ext cx="326202" cy="1588"/>
            </a:xfrm>
            <a:prstGeom prst="straightConnector1">
              <a:avLst/>
            </a:prstGeom>
            <a:noFill/>
            <a:ln w="19050">
              <a:solidFill>
                <a:srgbClr val="0D3E96"/>
              </a:solidFill>
              <a:round/>
              <a:headEnd/>
              <a:tailEnd/>
            </a:ln>
          </p:spPr>
        </p:cxnSp>
        <p:cxnSp>
          <p:nvCxnSpPr>
            <p:cNvPr id="23" name="AutoShape 14"/>
            <p:cNvCxnSpPr>
              <a:cxnSpLocks noChangeShapeType="1"/>
            </p:cNvCxnSpPr>
            <p:nvPr/>
          </p:nvCxnSpPr>
          <p:spPr bwMode="auto">
            <a:xfrm>
              <a:off x="5175850" y="4200417"/>
              <a:ext cx="324613" cy="1588"/>
            </a:xfrm>
            <a:prstGeom prst="straightConnector1">
              <a:avLst/>
            </a:prstGeom>
            <a:noFill/>
            <a:ln w="19050">
              <a:solidFill>
                <a:srgbClr val="0D3E96"/>
              </a:solidFill>
              <a:round/>
              <a:headEnd/>
              <a:tailEnd/>
            </a:ln>
          </p:spPr>
        </p:cxnSp>
        <p:cxnSp>
          <p:nvCxnSpPr>
            <p:cNvPr id="24" name="AutoShape 14"/>
            <p:cNvCxnSpPr>
              <a:cxnSpLocks noChangeShapeType="1"/>
            </p:cNvCxnSpPr>
            <p:nvPr/>
          </p:nvCxnSpPr>
          <p:spPr bwMode="auto">
            <a:xfrm>
              <a:off x="5175850" y="3639801"/>
              <a:ext cx="326202" cy="1588"/>
            </a:xfrm>
            <a:prstGeom prst="straightConnector1">
              <a:avLst/>
            </a:prstGeom>
            <a:noFill/>
            <a:ln w="19050">
              <a:solidFill>
                <a:srgbClr val="0D3E96"/>
              </a:solidFill>
              <a:round/>
              <a:headEnd/>
              <a:tailEnd/>
            </a:ln>
          </p:spPr>
        </p:cxnSp>
        <p:cxnSp>
          <p:nvCxnSpPr>
            <p:cNvPr id="25" name="AutoShape 14"/>
            <p:cNvCxnSpPr>
              <a:cxnSpLocks noChangeShapeType="1"/>
            </p:cNvCxnSpPr>
            <p:nvPr/>
          </p:nvCxnSpPr>
          <p:spPr bwMode="auto">
            <a:xfrm>
              <a:off x="5175850" y="3148642"/>
              <a:ext cx="326202" cy="1588"/>
            </a:xfrm>
            <a:prstGeom prst="straightConnector1">
              <a:avLst/>
            </a:prstGeom>
            <a:noFill/>
            <a:ln w="19050">
              <a:solidFill>
                <a:srgbClr val="0D3E96"/>
              </a:solidFill>
              <a:round/>
              <a:headEnd/>
              <a:tailEnd/>
            </a:ln>
          </p:spPr>
        </p:cxnSp>
        <p:cxnSp>
          <p:nvCxnSpPr>
            <p:cNvPr id="28" name="AutoShape 14"/>
            <p:cNvCxnSpPr>
              <a:cxnSpLocks noChangeShapeType="1"/>
            </p:cNvCxnSpPr>
            <p:nvPr/>
          </p:nvCxnSpPr>
          <p:spPr bwMode="auto">
            <a:xfrm rot="16200000" flipV="1">
              <a:off x="1128041" y="3919712"/>
              <a:ext cx="3109553" cy="1"/>
            </a:xfrm>
            <a:prstGeom prst="straightConnector1">
              <a:avLst/>
            </a:prstGeom>
            <a:noFill/>
            <a:ln w="19050">
              <a:solidFill>
                <a:srgbClr val="0D3E96"/>
              </a:solidFill>
              <a:round/>
              <a:headEnd/>
              <a:tailEnd/>
            </a:ln>
          </p:spPr>
        </p:cxnSp>
        <p:cxnSp>
          <p:nvCxnSpPr>
            <p:cNvPr id="29" name="Straight Connector 28"/>
            <p:cNvCxnSpPr/>
            <p:nvPr/>
          </p:nvCxnSpPr>
          <p:spPr>
            <a:xfrm rot="10800000">
              <a:off x="2682819" y="5474489"/>
              <a:ext cx="355948" cy="0"/>
            </a:xfrm>
            <a:prstGeom prst="line">
              <a:avLst/>
            </a:prstGeom>
            <a:ln w="19050">
              <a:solidFill>
                <a:srgbClr val="0D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 flipV="1">
              <a:off x="2682819" y="2364934"/>
              <a:ext cx="355948" cy="2"/>
            </a:xfrm>
            <a:prstGeom prst="line">
              <a:avLst/>
            </a:prstGeom>
            <a:ln w="19050">
              <a:solidFill>
                <a:srgbClr val="0D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770408" y="3920109"/>
              <a:ext cx="405442" cy="1588"/>
            </a:xfrm>
            <a:prstGeom prst="line">
              <a:avLst/>
            </a:prstGeom>
            <a:ln w="19050">
              <a:solidFill>
                <a:srgbClr val="0D3E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023398" y="3675776"/>
            <a:ext cx="1731641" cy="365760"/>
          </a:xfrm>
          <a:prstGeom prst="rect">
            <a:avLst/>
          </a:prstGeom>
          <a:solidFill>
            <a:srgbClr val="0D3F9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Sanitation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023398" y="2119016"/>
            <a:ext cx="1731641" cy="365760"/>
          </a:xfrm>
          <a:prstGeom prst="rect">
            <a:avLst/>
          </a:prstGeom>
          <a:solidFill>
            <a:srgbClr val="0D3F9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Water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023398" y="5228568"/>
            <a:ext cx="1731641" cy="365760"/>
          </a:xfrm>
          <a:prstGeom prst="rect">
            <a:avLst/>
          </a:prstGeom>
          <a:solidFill>
            <a:srgbClr val="0D3F9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Hygiene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6485093" y="1856877"/>
            <a:ext cx="2475134" cy="365760"/>
          </a:xfrm>
          <a:prstGeom prst="rect">
            <a:avLst/>
          </a:prstGeom>
          <a:solidFill>
            <a:srgbClr val="0D3F9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Water supply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6485093" y="2355440"/>
            <a:ext cx="2475136" cy="365760"/>
          </a:xfrm>
          <a:prstGeom prst="rect">
            <a:avLst/>
          </a:prstGeom>
          <a:solidFill>
            <a:srgbClr val="0D3F9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Quality control</a:t>
            </a:r>
          </a:p>
        </p:txBody>
      </p:sp>
      <p:cxnSp>
        <p:nvCxnSpPr>
          <p:cNvPr id="40" name="AutoShape 14"/>
          <p:cNvCxnSpPr>
            <a:cxnSpLocks noChangeShapeType="1"/>
          </p:cNvCxnSpPr>
          <p:nvPr/>
        </p:nvCxnSpPr>
        <p:spPr bwMode="auto">
          <a:xfrm rot="16200000" flipV="1">
            <a:off x="5914109" y="2280364"/>
            <a:ext cx="491158" cy="1591"/>
          </a:xfrm>
          <a:prstGeom prst="straightConnector1">
            <a:avLst/>
          </a:prstGeom>
          <a:noFill/>
          <a:ln w="19050">
            <a:solidFill>
              <a:srgbClr val="0D3E96"/>
            </a:solidFill>
            <a:round/>
            <a:headEnd/>
            <a:tailEnd/>
          </a:ln>
        </p:spPr>
      </p:cxnSp>
      <p:cxnSp>
        <p:nvCxnSpPr>
          <p:cNvPr id="44" name="AutoShape 14"/>
          <p:cNvCxnSpPr>
            <a:cxnSpLocks noChangeShapeType="1"/>
          </p:cNvCxnSpPr>
          <p:nvPr/>
        </p:nvCxnSpPr>
        <p:spPr bwMode="auto">
          <a:xfrm>
            <a:off x="6160484" y="5642842"/>
            <a:ext cx="326202" cy="1588"/>
          </a:xfrm>
          <a:prstGeom prst="straightConnector1">
            <a:avLst/>
          </a:prstGeom>
          <a:noFill/>
          <a:ln w="19050">
            <a:solidFill>
              <a:srgbClr val="0D3E96"/>
            </a:solidFill>
            <a:round/>
            <a:headEnd/>
            <a:tailEnd/>
          </a:ln>
        </p:spPr>
      </p:cxnSp>
      <p:cxnSp>
        <p:nvCxnSpPr>
          <p:cNvPr id="45" name="AutoShape 14"/>
          <p:cNvCxnSpPr>
            <a:cxnSpLocks noChangeShapeType="1"/>
          </p:cNvCxnSpPr>
          <p:nvPr/>
        </p:nvCxnSpPr>
        <p:spPr bwMode="auto">
          <a:xfrm>
            <a:off x="6160484" y="5151683"/>
            <a:ext cx="326202" cy="1588"/>
          </a:xfrm>
          <a:prstGeom prst="straightConnector1">
            <a:avLst/>
          </a:prstGeom>
          <a:noFill/>
          <a:ln w="19050">
            <a:solidFill>
              <a:srgbClr val="0D3E96"/>
            </a:solidFill>
            <a:round/>
            <a:headEnd/>
            <a:tailEnd/>
          </a:ln>
        </p:spPr>
      </p:cxn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6486685" y="4972980"/>
            <a:ext cx="2475134" cy="365760"/>
          </a:xfrm>
          <a:prstGeom prst="rect">
            <a:avLst/>
          </a:prstGeom>
          <a:solidFill>
            <a:srgbClr val="0D3F9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Hygiene promotion	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6486685" y="5471543"/>
            <a:ext cx="2475136" cy="365760"/>
          </a:xfrm>
          <a:prstGeom prst="rect">
            <a:avLst/>
          </a:prstGeom>
          <a:solidFill>
            <a:srgbClr val="0D3F9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Monitoring and PHAST</a:t>
            </a:r>
          </a:p>
        </p:txBody>
      </p:sp>
      <p:cxnSp>
        <p:nvCxnSpPr>
          <p:cNvPr id="48" name="AutoShape 14"/>
          <p:cNvCxnSpPr>
            <a:cxnSpLocks noChangeShapeType="1"/>
          </p:cNvCxnSpPr>
          <p:nvPr/>
        </p:nvCxnSpPr>
        <p:spPr bwMode="auto">
          <a:xfrm rot="16200000" flipV="1">
            <a:off x="5915701" y="5396467"/>
            <a:ext cx="491158" cy="1591"/>
          </a:xfrm>
          <a:prstGeom prst="straightConnector1">
            <a:avLst/>
          </a:prstGeom>
          <a:noFill/>
          <a:ln w="19050">
            <a:solidFill>
              <a:srgbClr val="0D3E96"/>
            </a:solidFill>
            <a:round/>
            <a:headEnd/>
            <a:tailEnd/>
          </a:ln>
        </p:spPr>
      </p:cxn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The components of a WASH programme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706880" y="2396956"/>
            <a:ext cx="8004279" cy="3898335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	Water supply</a:t>
            </a:r>
          </a:p>
          <a:p>
            <a:r>
              <a:rPr lang="en-US" sz="2000" dirty="0" smtClean="0"/>
              <a:t>Sources</a:t>
            </a:r>
          </a:p>
          <a:p>
            <a:r>
              <a:rPr lang="en-US" dirty="0" smtClean="0"/>
              <a:t>Treatment</a:t>
            </a:r>
          </a:p>
          <a:p>
            <a:r>
              <a:rPr lang="en-US" sz="2000" dirty="0" smtClean="0"/>
              <a:t>Storage</a:t>
            </a:r>
          </a:p>
          <a:p>
            <a:r>
              <a:rPr lang="en-US" dirty="0" smtClean="0"/>
              <a:t>Transport </a:t>
            </a:r>
          </a:p>
          <a:p>
            <a:r>
              <a:rPr lang="en-US" sz="2000" dirty="0" smtClean="0"/>
              <a:t>Distribution</a:t>
            </a:r>
          </a:p>
          <a:p>
            <a:endParaRPr lang="en-US" dirty="0" smtClean="0"/>
          </a:p>
          <a:p>
            <a:pPr>
              <a:buNone/>
            </a:pPr>
            <a:r>
              <a:rPr lang="en-US" sz="2000" b="1" dirty="0" smtClean="0"/>
              <a:t>	Quality </a:t>
            </a:r>
            <a:r>
              <a:rPr lang="en-US" b="1" dirty="0" smtClean="0"/>
              <a:t>c</a:t>
            </a:r>
            <a:r>
              <a:rPr lang="en-US" sz="2000" b="1" dirty="0" smtClean="0"/>
              <a:t>ontrol</a:t>
            </a:r>
          </a:p>
          <a:p>
            <a:r>
              <a:rPr lang="en-US" dirty="0" smtClean="0"/>
              <a:t>Monitoring and testing</a:t>
            </a:r>
            <a:endParaRPr lang="en-US" sz="2000" dirty="0" smtClean="0"/>
          </a:p>
        </p:txBody>
      </p:sp>
      <p:pic>
        <p:nvPicPr>
          <p:cNvPr id="7" name="Picture 2" descr="C:\Documents and Settings\Andrew\Desktop\Handwashing.JPG"/>
          <p:cNvPicPr>
            <a:picLocks noChangeAspect="1" noChangeArrowheads="1"/>
          </p:cNvPicPr>
          <p:nvPr/>
        </p:nvPicPr>
        <p:blipFill>
          <a:blip r:embed="rId2" cstate="print"/>
          <a:srcRect l="12766" r="33203"/>
          <a:stretch>
            <a:fillRect/>
          </a:stretch>
        </p:blipFill>
        <p:spPr bwMode="auto">
          <a:xfrm>
            <a:off x="7246655" y="2492178"/>
            <a:ext cx="2659345" cy="3272061"/>
          </a:xfrm>
          <a:prstGeom prst="rect">
            <a:avLst/>
          </a:prstGeom>
          <a:noFill/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8112780" cy="471368"/>
          </a:xfrm>
        </p:spPr>
        <p:txBody>
          <a:bodyPr/>
          <a:lstStyle/>
          <a:p>
            <a:pPr marL="0" lvl="1"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7246655" y="5711985"/>
            <a:ext cx="2659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IRIN Global, 2011</a:t>
            </a:r>
            <a:endParaRPr lang="en-GB" sz="1400" i="1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The components of a WASH programme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706878" y="2396956"/>
            <a:ext cx="7960736" cy="3898335"/>
          </a:xfrm>
        </p:spPr>
        <p:txBody>
          <a:bodyPr/>
          <a:lstStyle/>
          <a:p>
            <a:r>
              <a:rPr lang="en-US" sz="2000" dirty="0" smtClean="0"/>
              <a:t>Excreta disposal (emergency sanitation)</a:t>
            </a:r>
          </a:p>
          <a:p>
            <a:r>
              <a:rPr lang="en-US" dirty="0" smtClean="0"/>
              <a:t>Vector control</a:t>
            </a:r>
          </a:p>
          <a:p>
            <a:r>
              <a:rPr lang="en-US" sz="2000" dirty="0" smtClean="0"/>
              <a:t>Garbage collection</a:t>
            </a:r>
          </a:p>
          <a:p>
            <a:r>
              <a:rPr lang="en-US" dirty="0" smtClean="0"/>
              <a:t>Incineration of medical waste</a:t>
            </a:r>
          </a:p>
          <a:p>
            <a:r>
              <a:rPr lang="en-US" sz="2000" dirty="0" smtClean="0"/>
              <a:t>Disposal of cadavers</a:t>
            </a:r>
          </a:p>
          <a:p>
            <a:r>
              <a:rPr lang="en-US" dirty="0" smtClean="0"/>
              <a:t>Waste water disposal and drainage </a:t>
            </a:r>
            <a:endParaRPr lang="en-US" sz="2000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4" descr="sprayingsudan"/>
          <p:cNvPicPr>
            <a:picLocks noChangeAspect="1" noChangeArrowheads="1"/>
          </p:cNvPicPr>
          <p:nvPr/>
        </p:nvPicPr>
        <p:blipFill>
          <a:blip r:embed="rId2" cstate="print"/>
          <a:srcRect l="12611" t="6069" r="14894" b="32444"/>
          <a:stretch>
            <a:fillRect/>
          </a:stretch>
        </p:blipFill>
        <p:spPr>
          <a:xfrm>
            <a:off x="7241978" y="3260050"/>
            <a:ext cx="2661015" cy="1467112"/>
          </a:xfrm>
          <a:prstGeom prst="rect">
            <a:avLst/>
          </a:prstGeom>
        </p:spPr>
      </p:pic>
      <p:pic>
        <p:nvPicPr>
          <p:cNvPr id="8" name="Picture 7" descr="latrinesiran"/>
          <p:cNvPicPr>
            <a:picLocks noChangeAspect="1" noChangeArrowheads="1"/>
          </p:cNvPicPr>
          <p:nvPr/>
        </p:nvPicPr>
        <p:blipFill>
          <a:blip r:embed="rId3" cstate="print"/>
          <a:srcRect t="19344"/>
          <a:stretch>
            <a:fillRect/>
          </a:stretch>
        </p:blipFill>
        <p:spPr>
          <a:xfrm>
            <a:off x="7244985" y="1647800"/>
            <a:ext cx="2661015" cy="1467112"/>
          </a:xfrm>
          <a:prstGeom prst="rect">
            <a:avLst/>
          </a:prstGeom>
        </p:spPr>
      </p:pic>
      <p:pic>
        <p:nvPicPr>
          <p:cNvPr id="9" name="Picture 5" descr="garbage"/>
          <p:cNvPicPr>
            <a:picLocks noChangeAspect="1" noChangeArrowheads="1"/>
          </p:cNvPicPr>
          <p:nvPr/>
        </p:nvPicPr>
        <p:blipFill>
          <a:blip r:embed="rId4" cstate="print"/>
          <a:srcRect l="143" t="44978" r="676" b="4409"/>
          <a:stretch>
            <a:fillRect/>
          </a:stretch>
        </p:blipFill>
        <p:spPr>
          <a:xfrm>
            <a:off x="7241978" y="4884931"/>
            <a:ext cx="2662518" cy="1350122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8112780" cy="471368"/>
          </a:xfrm>
        </p:spPr>
        <p:txBody>
          <a:bodyPr/>
          <a:lstStyle/>
          <a:p>
            <a:pPr marL="0" lvl="1"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Sanitation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46655" y="6173365"/>
            <a:ext cx="2659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All images from IRIN Global, 2011</a:t>
            </a:r>
            <a:endParaRPr lang="en-GB" sz="1400" i="1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The components of a WASH programme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706886" y="1799066"/>
            <a:ext cx="8100072" cy="4302796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	</a:t>
            </a:r>
          </a:p>
          <a:p>
            <a:pPr>
              <a:buNone/>
            </a:pPr>
            <a:r>
              <a:rPr lang="en-US" b="1" dirty="0" smtClean="0"/>
              <a:t>	Hygiene Promotion</a:t>
            </a:r>
          </a:p>
          <a:p>
            <a:r>
              <a:rPr lang="en-US" sz="2000" dirty="0" smtClean="0"/>
              <a:t>Safe use and storage of water</a:t>
            </a:r>
          </a:p>
          <a:p>
            <a:r>
              <a:rPr lang="en-US" dirty="0" smtClean="0"/>
              <a:t>Hand-washing at key times</a:t>
            </a:r>
          </a:p>
          <a:p>
            <a:r>
              <a:rPr lang="en-US" sz="2000" dirty="0" smtClean="0"/>
              <a:t>Safe disposal of </a:t>
            </a:r>
            <a:r>
              <a:rPr lang="en-US" sz="2000" dirty="0" err="1" smtClean="0"/>
              <a:t>faeces</a:t>
            </a:r>
            <a:endParaRPr lang="en-US" sz="2000" dirty="0" smtClean="0"/>
          </a:p>
          <a:p>
            <a:r>
              <a:rPr lang="en-US" dirty="0" smtClean="0"/>
              <a:t>Appropriate use and maintenance of latrines</a:t>
            </a:r>
          </a:p>
          <a:p>
            <a:r>
              <a:rPr lang="en-US" sz="2000" dirty="0" smtClean="0"/>
              <a:t>Control of flies and other vectors</a:t>
            </a:r>
          </a:p>
          <a:p>
            <a:pPr>
              <a:buNone/>
            </a:pPr>
            <a:r>
              <a:rPr lang="en-US" dirty="0" smtClean="0"/>
              <a:t>	(waste disposal, drainage)</a:t>
            </a:r>
            <a:endParaRPr lang="en-US" sz="2000" dirty="0" smtClean="0"/>
          </a:p>
          <a:p>
            <a:r>
              <a:rPr lang="en-US" dirty="0" smtClean="0"/>
              <a:t>Food hygiene, personal hygiene</a:t>
            </a:r>
          </a:p>
          <a:p>
            <a:endParaRPr lang="en-US" sz="2000" dirty="0" smtClean="0"/>
          </a:p>
          <a:p>
            <a:pPr>
              <a:buNone/>
            </a:pPr>
            <a:r>
              <a:rPr lang="en-US" b="1" dirty="0" smtClean="0"/>
              <a:t>	PHAST (Participatory Health And Sanitation Promotion)</a:t>
            </a:r>
            <a:endParaRPr lang="en-US" sz="2000" b="1" dirty="0" smtClean="0"/>
          </a:p>
          <a:p>
            <a:r>
              <a:rPr lang="en-US" dirty="0" smtClean="0"/>
              <a:t>Assessment, planning, implementation, m</a:t>
            </a:r>
            <a:r>
              <a:rPr lang="en-US" sz="2000" dirty="0" smtClean="0"/>
              <a:t>onitoring &amp; evaluation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3" descr="DSCN1744"/>
          <p:cNvPicPr>
            <a:picLocks noChangeAspect="1" noChangeArrowheads="1"/>
          </p:cNvPicPr>
          <p:nvPr/>
        </p:nvPicPr>
        <p:blipFill>
          <a:blip r:embed="rId2" cstate="print"/>
          <a:srcRect r="19714"/>
          <a:stretch>
            <a:fillRect/>
          </a:stretch>
        </p:blipFill>
        <p:spPr>
          <a:xfrm>
            <a:off x="7243948" y="1990138"/>
            <a:ext cx="2662052" cy="2524383"/>
          </a:xfrm>
          <a:prstGeom prst="rect">
            <a:avLst/>
          </a:prstGeom>
          <a:noFill/>
          <a:ln/>
        </p:spPr>
      </p:pic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8112780" cy="471368"/>
          </a:xfrm>
        </p:spPr>
        <p:txBody>
          <a:bodyPr/>
          <a:lstStyle/>
          <a:p>
            <a:pPr marL="0" lvl="1"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Hygiene</a:t>
            </a:r>
          </a:p>
        </p:txBody>
      </p:sp>
      <p:sp>
        <p:nvSpPr>
          <p:cNvPr id="8" name="Rectangle 7"/>
          <p:cNvSpPr/>
          <p:nvPr/>
        </p:nvSpPr>
        <p:spPr>
          <a:xfrm>
            <a:off x="7246655" y="4453558"/>
            <a:ext cx="2659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IRIN Global, 2011</a:t>
            </a:r>
            <a:endParaRPr lang="en-GB" sz="1400" i="1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98975" y="2464062"/>
            <a:ext cx="7582318" cy="2948400"/>
          </a:xfrm>
          <a:prstGeom prst="rect">
            <a:avLst/>
          </a:prstGeom>
        </p:spPr>
        <p:txBody>
          <a:bodyPr/>
          <a:lstStyle/>
          <a:p>
            <a:pPr marL="984250" lvl="0" indent="-98425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Present an example of a hygiene promotion subject 	  to the group.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984250" lvl="0" indent="-890588">
              <a:buNone/>
            </a:pP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	In groups, prepare either a poster, radio advert,     pantomime or puppet show to teach a hygiene promotion subject.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sp>
        <p:nvSpPr>
          <p:cNvPr id="20" name="Title 4"/>
          <p:cNvSpPr>
            <a:spLocks noGrp="1"/>
          </p:cNvSpPr>
          <p:nvPr>
            <p:ph type="ctrTitle"/>
          </p:nvPr>
        </p:nvSpPr>
        <p:spPr>
          <a:xfrm>
            <a:off x="1980533" y="998936"/>
            <a:ext cx="6924536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Hygiene promotion exercise</a:t>
            </a:r>
            <a:endParaRPr lang="en-GB" sz="2400" b="1" dirty="0"/>
          </a:p>
        </p:txBody>
      </p:sp>
      <p:pic>
        <p:nvPicPr>
          <p:cNvPr id="4" name="Picture 3" descr="Pen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109469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The link between WASH and health</a:t>
            </a:r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9943" y="1669592"/>
            <a:ext cx="8112780" cy="471368"/>
          </a:xfrm>
        </p:spPr>
        <p:txBody>
          <a:bodyPr/>
          <a:lstStyle/>
          <a:p>
            <a:pPr marL="92075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WASH and health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88123" y="2492178"/>
            <a:ext cx="7825155" cy="29484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	‘Water affects health in the developing world mainly through helping or hindering the transmission of communicable diseases such as diarrhoea, scabies, </a:t>
            </a:r>
            <a:r>
              <a:rPr lang="en-GB" dirty="0" err="1" smtClean="0"/>
              <a:t>schistosomiasis</a:t>
            </a:r>
            <a:r>
              <a:rPr lang="en-GB" dirty="0" smtClean="0"/>
              <a:t>, and malaria. These diseases are characterized by an infectious agent (e.g. bacteria or parasites), a human or animal host containing these agents, and transmission routes from old hosts to new hosts.’ </a:t>
            </a:r>
          </a:p>
          <a:p>
            <a:pPr algn="r">
              <a:buNone/>
            </a:pPr>
            <a:r>
              <a:rPr lang="en-GB" sz="1400" dirty="0" smtClean="0"/>
              <a:t>	</a:t>
            </a:r>
            <a:r>
              <a:rPr lang="en-GB" sz="1400" i="1" dirty="0" smtClean="0"/>
              <a:t> – </a:t>
            </a:r>
            <a:r>
              <a:rPr lang="en-GB" sz="1400" dirty="0" smtClean="0"/>
              <a:t>WELL (1998) </a:t>
            </a:r>
            <a:r>
              <a:rPr lang="en-GB" sz="1400" i="1" dirty="0" smtClean="0"/>
              <a:t>DFID guidance manual on water supply and sanitation programmes </a:t>
            </a:r>
          </a:p>
          <a:p>
            <a:pPr algn="just">
              <a:buNone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424633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The link between WASH and health</a:t>
            </a:r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8112780" cy="471368"/>
          </a:xfrm>
        </p:spPr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Health and sanitation related diseases: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555619" y="2176065"/>
            <a:ext cx="5664880" cy="4178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39738" indent="-439738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1.6 million deaths per year from diarrhea due to lack of sanitation and clean drinking water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90% of those deaths are children</a:t>
            </a:r>
          </a:p>
        </p:txBody>
      </p:sp>
      <p:sp>
        <p:nvSpPr>
          <p:cNvPr id="7" name="Rectangle 6"/>
          <p:cNvSpPr/>
          <p:nvPr/>
        </p:nvSpPr>
        <p:spPr>
          <a:xfrm>
            <a:off x="7246655" y="6217635"/>
            <a:ext cx="2659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prstClr val="black"/>
                </a:solidFill>
                <a:latin typeface="Calibri"/>
              </a:rPr>
              <a:t>IRIN Global, 2011</a:t>
            </a:r>
            <a:endParaRPr lang="en-GB" sz="1400" i="1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C:\Documents and Settings\Andrew\Desktop\Download.jpeg"/>
          <p:cNvPicPr>
            <a:picLocks noChangeAspect="1" noChangeArrowheads="1"/>
          </p:cNvPicPr>
          <p:nvPr/>
        </p:nvPicPr>
        <p:blipFill>
          <a:blip r:embed="rId3" cstate="print"/>
          <a:srcRect l="55995" r="2268"/>
          <a:stretch>
            <a:fillRect/>
          </a:stretch>
        </p:blipFill>
        <p:spPr bwMode="auto">
          <a:xfrm>
            <a:off x="7251445" y="2029173"/>
            <a:ext cx="2663263" cy="4254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424633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The link between WASH and health</a:t>
            </a:r>
          </a:p>
          <a:p>
            <a:endParaRPr lang="en-GB" dirty="0"/>
          </a:p>
        </p:txBody>
      </p:sp>
      <p:pic>
        <p:nvPicPr>
          <p:cNvPr id="7" name="Picture 6" descr="UNICEF-WHO Diarrhoea Rpt-2009.jpg"/>
          <p:cNvPicPr>
            <a:picLocks noChangeAspect="1"/>
          </p:cNvPicPr>
          <p:nvPr/>
        </p:nvPicPr>
        <p:blipFill>
          <a:blip r:embed="rId2" cstate="print"/>
          <a:srcRect l="16139" t="23141" r="18200" b="22320"/>
          <a:stretch>
            <a:fillRect/>
          </a:stretch>
        </p:blipFill>
        <p:spPr>
          <a:xfrm>
            <a:off x="-1" y="1323704"/>
            <a:ext cx="9906001" cy="48675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8169" y="6156600"/>
            <a:ext cx="6597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- WHO (2004) </a:t>
            </a:r>
            <a:r>
              <a:rPr lang="en-GB" sz="1600" i="1" dirty="0" smtClean="0">
                <a:solidFill>
                  <a:prstClr val="black"/>
                </a:solidFill>
                <a:cs typeface="Arial" pitchFamily="34" charset="0"/>
              </a:rPr>
              <a:t>Global Burden of Disease Estimates</a:t>
            </a: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424633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The link between WASH and health</a:t>
            </a:r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7904852" cy="471368"/>
          </a:xfrm>
        </p:spPr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Effectiveness of WASH interventions in reducing disease morbidity </a:t>
            </a:r>
          </a:p>
        </p:txBody>
      </p:sp>
      <p:pic>
        <p:nvPicPr>
          <p:cNvPr id="5" name="Picture 2" descr="C:\Documents and Settings\Andrew\Desktop\201105_Sanitation_eg.jpg"/>
          <p:cNvPicPr>
            <a:picLocks noChangeAspect="1" noChangeArrowheads="1"/>
          </p:cNvPicPr>
          <p:nvPr/>
        </p:nvPicPr>
        <p:blipFill>
          <a:blip r:embed="rId2" cstate="print"/>
          <a:srcRect l="17931" t="32486" r="11533" b="13037"/>
          <a:stretch>
            <a:fillRect/>
          </a:stretch>
        </p:blipFill>
        <p:spPr bwMode="auto">
          <a:xfrm>
            <a:off x="1957857" y="2138265"/>
            <a:ext cx="7328041" cy="400127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308169" y="6139543"/>
            <a:ext cx="6597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- </a:t>
            </a:r>
            <a:r>
              <a:rPr lang="en-GB" sz="1600" dirty="0" err="1" smtClean="0">
                <a:solidFill>
                  <a:prstClr val="black"/>
                </a:solidFill>
                <a:cs typeface="Arial" pitchFamily="34" charset="0"/>
              </a:rPr>
              <a:t>Ersey</a:t>
            </a: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1600" i="1" dirty="0" smtClean="0">
                <a:solidFill>
                  <a:prstClr val="black"/>
                </a:solidFill>
                <a:cs typeface="Arial" pitchFamily="34" charset="0"/>
              </a:rPr>
              <a:t>et al</a:t>
            </a: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. 1991; </a:t>
            </a:r>
            <a:r>
              <a:rPr lang="en-GB" sz="1600" dirty="0" err="1" smtClean="0">
                <a:solidFill>
                  <a:prstClr val="black"/>
                </a:solidFill>
                <a:cs typeface="Arial" pitchFamily="34" charset="0"/>
              </a:rPr>
              <a:t>Hutley</a:t>
            </a: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1600" i="1" dirty="0" smtClean="0">
                <a:solidFill>
                  <a:prstClr val="black"/>
                </a:solidFill>
                <a:cs typeface="Arial" pitchFamily="34" charset="0"/>
              </a:rPr>
              <a:t>et al. </a:t>
            </a: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1997</a:t>
            </a:r>
            <a:endParaRPr lang="en-GB" sz="1600" i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1975352" y="974548"/>
            <a:ext cx="6807827" cy="633925"/>
          </a:xfrm>
        </p:spPr>
        <p:txBody>
          <a:bodyPr/>
          <a:lstStyle/>
          <a:p>
            <a:r>
              <a:rPr lang="en-US" sz="2400" i="1" dirty="0" smtClean="0"/>
              <a:t>Objective 1</a:t>
            </a:r>
            <a:r>
              <a:rPr lang="en-GB" sz="2400" i="1" dirty="0" smtClean="0"/>
              <a:t>  </a:t>
            </a:r>
            <a:r>
              <a:rPr lang="en-GB" sz="2400" b="1" dirty="0" smtClean="0"/>
              <a:t>Programme and </a:t>
            </a:r>
            <a:r>
              <a:rPr lang="en-GB" sz="2400" dirty="0" smtClean="0"/>
              <a:t>p</a:t>
            </a:r>
            <a:r>
              <a:rPr lang="en-GB" sz="2400" b="1" dirty="0" smtClean="0"/>
              <a:t>roject cycle</a:t>
            </a:r>
            <a:endParaRPr lang="en-GB" sz="2400" dirty="0"/>
          </a:p>
        </p:txBody>
      </p:sp>
      <p:pic>
        <p:nvPicPr>
          <p:cNvPr id="6" name="Picture 5" descr="project cycle 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2649" y="1555583"/>
            <a:ext cx="5463058" cy="4998861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1975352" y="1632857"/>
            <a:ext cx="2407297" cy="1050319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b="1" dirty="0" smtClean="0">
                <a:solidFill>
                  <a:srgbClr val="0D3E96"/>
                </a:solidFill>
                <a:cs typeface="Arial" pitchFamily="34" charset="0"/>
              </a:rPr>
              <a:t>Covered already in session 4.1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The link between WASH and health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3298" y="2396957"/>
            <a:ext cx="7750039" cy="3807900"/>
          </a:xfrm>
        </p:spPr>
        <p:txBody>
          <a:bodyPr/>
          <a:lstStyle/>
          <a:p>
            <a:pPr marL="446088" indent="-446088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% of the population uses safe water for drinking</a:t>
            </a:r>
          </a:p>
          <a:p>
            <a:pPr marL="446088" indent="-446088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Environment free from all fecal matter</a:t>
            </a:r>
          </a:p>
          <a:p>
            <a:pPr marL="446088" indent="-446088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% of the population wash their hands with soap </a:t>
            </a:r>
          </a:p>
          <a:p>
            <a:pPr marL="446088" indent="-446088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Women are enabled to deal with menstrual hygiene issues in privacy and with dignity</a:t>
            </a:r>
          </a:p>
          <a:p>
            <a:pPr marL="446088" indent="-446088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All sectors of the community are enabled to practice the targeted hygiene 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behaviours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65698" y="1669592"/>
            <a:ext cx="8112780" cy="471368"/>
          </a:xfrm>
        </p:spPr>
        <p:txBody>
          <a:bodyPr/>
          <a:lstStyle/>
          <a:p>
            <a:r>
              <a:rPr lang="en-GB" dirty="0" smtClean="0"/>
              <a:t>Behavioural indicators for a WASH programme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12017" y="4946469"/>
            <a:ext cx="8654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- USAID (2010) </a:t>
            </a:r>
            <a:r>
              <a:rPr lang="en-GB" sz="1600" i="1" dirty="0" smtClean="0">
                <a:solidFill>
                  <a:prstClr val="black"/>
                </a:solidFill>
                <a:cs typeface="Arial" pitchFamily="34" charset="0"/>
              </a:rPr>
              <a:t>Access and </a:t>
            </a:r>
            <a:r>
              <a:rPr lang="en-GB" sz="1600" i="1" dirty="0" err="1" smtClean="0">
                <a:solidFill>
                  <a:prstClr val="black"/>
                </a:solidFill>
                <a:cs typeface="Arial" pitchFamily="34" charset="0"/>
              </a:rPr>
              <a:t>Behavioral</a:t>
            </a:r>
            <a:r>
              <a:rPr lang="en-GB" sz="1600" i="1" dirty="0" smtClean="0">
                <a:solidFill>
                  <a:prstClr val="black"/>
                </a:solidFill>
                <a:cs typeface="Arial" pitchFamily="34" charset="0"/>
              </a:rPr>
              <a:t> Outcome Indicators for WASH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424633" cy="585788"/>
          </a:xfrm>
        </p:spPr>
        <p:txBody>
          <a:bodyPr/>
          <a:lstStyle/>
          <a:p>
            <a:r>
              <a:rPr lang="en-US" b="0" i="1" dirty="0" smtClean="0"/>
              <a:t>Objective 3   </a:t>
            </a:r>
            <a:r>
              <a:rPr lang="en-US" dirty="0" smtClean="0"/>
              <a:t>Water related diseases</a:t>
            </a:r>
          </a:p>
          <a:p>
            <a:endParaRPr lang="en-GB" dirty="0"/>
          </a:p>
        </p:txBody>
      </p:sp>
      <p:grpSp>
        <p:nvGrpSpPr>
          <p:cNvPr id="2" name="Group 52"/>
          <p:cNvGrpSpPr/>
          <p:nvPr/>
        </p:nvGrpSpPr>
        <p:grpSpPr>
          <a:xfrm>
            <a:off x="839226" y="2191130"/>
            <a:ext cx="8462240" cy="1799093"/>
            <a:chOff x="830082" y="2681221"/>
            <a:chExt cx="8462240" cy="1799093"/>
          </a:xfrm>
        </p:grpSpPr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5150712" y="3809763"/>
              <a:ext cx="1995413" cy="670551"/>
            </a:xfrm>
            <a:prstGeom prst="rect">
              <a:avLst/>
            </a:prstGeom>
            <a:solidFill>
              <a:srgbClr val="0D3E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0"/>
                </a:spcAft>
              </a:pPr>
              <a:endParaRPr lang="en-US" sz="1400" dirty="0" smtClean="0">
                <a:solidFill>
                  <a:prstClr val="white"/>
                </a:solidFill>
                <a:latin typeface="Calibri"/>
                <a:cs typeface="Arial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cs typeface="Arial" pitchFamily="34" charset="0"/>
                </a:rPr>
                <a:t>Water-based</a:t>
              </a:r>
            </a:p>
            <a:p>
              <a:pPr algn="ctr">
                <a:spcAft>
                  <a:spcPts val="0"/>
                </a:spcAft>
              </a:pPr>
              <a:endParaRPr lang="en-US" sz="1400" dirty="0" smtClean="0">
                <a:solidFill>
                  <a:prstClr val="white"/>
                </a:solidFill>
                <a:latin typeface="Calibri"/>
                <a:cs typeface="Arial" pitchFamily="34" charset="0"/>
              </a:endParaRPr>
            </a:p>
          </p:txBody>
        </p:sp>
        <p:cxnSp>
          <p:nvCxnSpPr>
            <p:cNvPr id="10" name="AutoShape 14"/>
            <p:cNvCxnSpPr>
              <a:cxnSpLocks noChangeShapeType="1"/>
              <a:stCxn id="9" idx="0"/>
            </p:cNvCxnSpPr>
            <p:nvPr/>
          </p:nvCxnSpPr>
          <p:spPr bwMode="auto">
            <a:xfrm rot="5400000" flipH="1" flipV="1">
              <a:off x="5953587" y="3614931"/>
              <a:ext cx="389665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2523958" y="2681221"/>
              <a:ext cx="5082640" cy="346758"/>
            </a:xfrm>
            <a:prstGeom prst="rect">
              <a:avLst/>
            </a:prstGeom>
            <a:solidFill>
              <a:srgbClr val="0D3E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2000" dirty="0" smtClean="0">
                  <a:solidFill>
                    <a:prstClr val="white"/>
                  </a:solidFill>
                  <a:cs typeface="Arial" pitchFamily="34" charset="0"/>
                </a:rPr>
                <a:t>Classification of water-related infections</a:t>
              </a:r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830082" y="3791633"/>
              <a:ext cx="1995414" cy="670551"/>
            </a:xfrm>
            <a:prstGeom prst="rect">
              <a:avLst/>
            </a:prstGeom>
            <a:solidFill>
              <a:srgbClr val="0D3E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400" dirty="0" smtClean="0">
                  <a:solidFill>
                    <a:prstClr val="white"/>
                  </a:solidFill>
                  <a:cs typeface="Arial" pitchFamily="34" charset="0"/>
                </a:rPr>
                <a:t>Waterborne</a:t>
              </a: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7296912" y="3809763"/>
              <a:ext cx="1995410" cy="670551"/>
            </a:xfrm>
            <a:prstGeom prst="rect">
              <a:avLst/>
            </a:prstGeom>
            <a:solidFill>
              <a:srgbClr val="0D3E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cs typeface="Arial" pitchFamily="34" charset="0"/>
                </a:rPr>
                <a:t>Water-related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827789" y="3420098"/>
              <a:ext cx="64668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0"/>
            </p:cNvCxnSpPr>
            <p:nvPr/>
          </p:nvCxnSpPr>
          <p:spPr>
            <a:xfrm rot="5400000" flipH="1" flipV="1">
              <a:off x="8099786" y="3614932"/>
              <a:ext cx="3896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2" idx="0"/>
            </p:cNvCxnSpPr>
            <p:nvPr/>
          </p:nvCxnSpPr>
          <p:spPr>
            <a:xfrm rot="5400000" flipH="1" flipV="1">
              <a:off x="1642022" y="3605866"/>
              <a:ext cx="3715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839226" y="4032345"/>
            <a:ext cx="1995414" cy="1884665"/>
          </a:xfrm>
        </p:spPr>
        <p:txBody>
          <a:bodyPr/>
          <a:lstStyle/>
          <a:p>
            <a:r>
              <a:rPr lang="en-GB" sz="1200" dirty="0" smtClean="0"/>
              <a:t>Water contaminated by faeces or urine containing pathogenic bacteria or virus</a:t>
            </a:r>
          </a:p>
          <a:p>
            <a:endParaRPr lang="en-GB" sz="1200" dirty="0" smtClean="0"/>
          </a:p>
          <a:p>
            <a:r>
              <a:rPr lang="en-GB" sz="1200" dirty="0" smtClean="0"/>
              <a:t>Cholera, typhoid, dysentery and other diarrhoeal diseases</a:t>
            </a:r>
          </a:p>
        </p:txBody>
      </p:sp>
      <p:sp>
        <p:nvSpPr>
          <p:cNvPr id="18" name="Text Placeholder 6"/>
          <p:cNvSpPr txBox="1">
            <a:spLocks/>
          </p:cNvSpPr>
          <p:nvPr/>
        </p:nvSpPr>
        <p:spPr>
          <a:xfrm>
            <a:off x="2988360" y="4050474"/>
            <a:ext cx="1995413" cy="18846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1200" dirty="0" smtClean="0">
                <a:solidFill>
                  <a:prstClr val="black"/>
                </a:solidFill>
                <a:cs typeface="Arial" pitchFamily="34" charset="0"/>
              </a:rPr>
              <a:t>Caused by poor personal hygiene or eye contact with contaminated water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12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1200" dirty="0" smtClean="0">
                <a:solidFill>
                  <a:prstClr val="black"/>
                </a:solidFill>
                <a:cs typeface="Arial" pitchFamily="34" charset="0"/>
              </a:rPr>
              <a:t>Scabies, lice, trachoma and tick-borne diseases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7306056" y="4068921"/>
            <a:ext cx="1995410" cy="18846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1200" dirty="0" smtClean="0">
                <a:solidFill>
                  <a:prstClr val="black"/>
                </a:solidFill>
                <a:cs typeface="Arial" pitchFamily="34" charset="0"/>
              </a:rPr>
              <a:t>Caused by insect vectors, especially mosquitoes, that breed in water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12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1200" dirty="0" smtClean="0">
                <a:solidFill>
                  <a:prstClr val="black"/>
                </a:solidFill>
                <a:cs typeface="Arial" pitchFamily="34" charset="0"/>
              </a:rPr>
              <a:t>Malaria, dengue fever, yellow fever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2988360" y="3319989"/>
            <a:ext cx="1995413" cy="670551"/>
          </a:xfrm>
          <a:prstGeom prst="rect">
            <a:avLst/>
          </a:prstGeom>
          <a:solidFill>
            <a:srgbClr val="0D3E9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cs typeface="Arial" pitchFamily="34" charset="0"/>
              </a:rPr>
              <a:t>Water-washed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cs typeface="Arial" pitchFamily="34" charset="0"/>
              </a:rPr>
              <a:t>(or water-scarce)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3837593" y="3124918"/>
            <a:ext cx="3715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/>
          <p:cNvSpPr txBox="1">
            <a:spLocks/>
          </p:cNvSpPr>
          <p:nvPr/>
        </p:nvSpPr>
        <p:spPr>
          <a:xfrm>
            <a:off x="5159856" y="4068921"/>
            <a:ext cx="1995410" cy="18846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1200" dirty="0" smtClean="0">
                <a:solidFill>
                  <a:prstClr val="black"/>
                </a:solidFill>
                <a:cs typeface="Arial" pitchFamily="34" charset="0"/>
              </a:rPr>
              <a:t>Caused by parasites living in intermediate organisms living in water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12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defTabSz="457200" eaLnBrk="0" fontAlgn="auto" hangingPunct="0">
              <a:spcBef>
                <a:spcPct val="2000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de-DE" sz="1200" dirty="0" smtClean="0">
                <a:solidFill>
                  <a:prstClr val="black"/>
                </a:solidFill>
                <a:cs typeface="Arial" pitchFamily="34" charset="0"/>
              </a:rPr>
              <a:t>Worms and other parasites - schistosomiasis, leptospirosis, helminths</a:t>
            </a:r>
            <a:endParaRPr lang="en-GB" sz="1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3" name="AutoShape 14"/>
          <p:cNvCxnSpPr>
            <a:cxnSpLocks noChangeShapeType="1"/>
          </p:cNvCxnSpPr>
          <p:nvPr/>
        </p:nvCxnSpPr>
        <p:spPr bwMode="auto">
          <a:xfrm rot="5400000" flipH="1" flipV="1">
            <a:off x="4879155" y="2733156"/>
            <a:ext cx="392122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ndrew\Desktop\Hygiene Promotion.jpg"/>
          <p:cNvPicPr>
            <a:picLocks noChangeAspect="1" noChangeArrowheads="1"/>
          </p:cNvPicPr>
          <p:nvPr/>
        </p:nvPicPr>
        <p:blipFill>
          <a:blip r:embed="rId2" cstate="print"/>
          <a:srcRect l="16850" t="16821" r="7668" b="16900"/>
          <a:stretch>
            <a:fillRect/>
          </a:stretch>
        </p:blipFill>
        <p:spPr bwMode="auto">
          <a:xfrm>
            <a:off x="1680754" y="2043633"/>
            <a:ext cx="6783977" cy="4210566"/>
          </a:xfrm>
          <a:prstGeom prst="rect">
            <a:avLst/>
          </a:prstGeom>
          <a:noFill/>
        </p:spPr>
      </p:pic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8" y="863474"/>
            <a:ext cx="7924692" cy="804402"/>
          </a:xfrm>
        </p:spPr>
        <p:txBody>
          <a:bodyPr/>
          <a:lstStyle/>
          <a:p>
            <a:r>
              <a:rPr lang="en-US" b="0" i="1" dirty="0" smtClean="0"/>
              <a:t>Objective 4   </a:t>
            </a:r>
            <a:r>
              <a:rPr lang="en-US" dirty="0" smtClean="0"/>
              <a:t>The transmission chain for sanitation 			related diseases</a:t>
            </a:r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6546" y="1658441"/>
            <a:ext cx="7904852" cy="471368"/>
          </a:xfrm>
        </p:spPr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F-Diagram (parasite pathways)</a:t>
            </a:r>
          </a:p>
        </p:txBody>
      </p:sp>
      <p:sp>
        <p:nvSpPr>
          <p:cNvPr id="9" name="Rectangle 8"/>
          <p:cNvSpPr/>
          <p:nvPr/>
        </p:nvSpPr>
        <p:spPr>
          <a:xfrm>
            <a:off x="26128" y="6236448"/>
            <a:ext cx="9882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prstClr val="black"/>
                </a:solidFill>
                <a:cs typeface="Arial" pitchFamily="34" charset="0"/>
              </a:rPr>
              <a:t>- Adapted from WELL (1998), </a:t>
            </a:r>
            <a:r>
              <a:rPr lang="en-GB" sz="1400" i="1" dirty="0" smtClean="0">
                <a:solidFill>
                  <a:prstClr val="black"/>
                </a:solidFill>
                <a:cs typeface="Arial" pitchFamily="34" charset="0"/>
              </a:rPr>
              <a:t>DFID guidance manual on water supply and sanitation programmes </a:t>
            </a: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ndrew\Desktop\f-diagram-larg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2887" y="1975489"/>
            <a:ext cx="5581720" cy="4303800"/>
          </a:xfrm>
          <a:prstGeom prst="rect">
            <a:avLst/>
          </a:prstGeom>
          <a:noFill/>
        </p:spPr>
      </p:pic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b="0" i="1" dirty="0" smtClean="0"/>
              <a:t>Objective 4   </a:t>
            </a:r>
            <a:r>
              <a:rPr lang="en-US" dirty="0" smtClean="0"/>
              <a:t>The transmission chain for sanitation 			related diseases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31307" y="2396957"/>
            <a:ext cx="3551580" cy="3807900"/>
          </a:xfrm>
        </p:spPr>
        <p:txBody>
          <a:bodyPr/>
          <a:lstStyle/>
          <a:p>
            <a:pPr marL="446088" indent="-446088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Water in sufficient quantity and quality</a:t>
            </a:r>
          </a:p>
          <a:p>
            <a:pPr marL="446088" indent="-446088"/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46088" indent="-446088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Prevent fecal pathogens (diseases) from entering human environment</a:t>
            </a:r>
          </a:p>
          <a:p>
            <a:pPr marL="446088" indent="-446088"/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46088" indent="-446088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Hand-washing at key times</a:t>
            </a:r>
          </a:p>
          <a:p>
            <a:pPr marL="446088" indent="-446088"/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46088" indent="-446088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Vector control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698" y="1669592"/>
            <a:ext cx="7951453" cy="471368"/>
          </a:xfrm>
        </p:spPr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F-Diagram (Barriers to transmission)</a:t>
            </a:r>
            <a:endParaRPr lang="en-GB" sz="2000" dirty="0" smtClean="0"/>
          </a:p>
          <a:p>
            <a:pPr marL="0" lvl="1" algn="l"/>
            <a:endParaRPr lang="en-US" sz="1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8169" y="6226272"/>
            <a:ext cx="6597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- Water 1</a:t>
            </a:r>
            <a:r>
              <a:rPr lang="en-GB" sz="1600" baseline="30000" dirty="0" smtClean="0">
                <a:solidFill>
                  <a:prstClr val="black"/>
                </a:solidFill>
                <a:cs typeface="Arial" pitchFamily="34" charset="0"/>
              </a:rPr>
              <a:t>st</a:t>
            </a: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 International (2010) </a:t>
            </a:r>
            <a:r>
              <a:rPr lang="en-GB" sz="1600" i="1" dirty="0" smtClean="0">
                <a:solidFill>
                  <a:prstClr val="black"/>
                </a:solidFill>
                <a:cs typeface="Arial" pitchFamily="34" charset="0"/>
              </a:rPr>
              <a:t>Disease Barrier Diagram</a:t>
            </a: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151121" y="3514049"/>
            <a:ext cx="2297619" cy="1093120"/>
          </a:xfrm>
          <a:prstGeom prst="rect">
            <a:avLst/>
          </a:prstGeom>
          <a:solidFill>
            <a:srgbClr val="0D3E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Exposure to disease</a:t>
            </a:r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7924692" cy="804402"/>
          </a:xfrm>
        </p:spPr>
        <p:txBody>
          <a:bodyPr/>
          <a:lstStyle/>
          <a:p>
            <a:r>
              <a:rPr lang="en-US" b="0" i="1" dirty="0" smtClean="0"/>
              <a:t>Objective 4   </a:t>
            </a:r>
            <a:r>
              <a:rPr lang="en-US" dirty="0" smtClean="0"/>
              <a:t>The transmission chain for sanitation 			related diseases</a:t>
            </a:r>
          </a:p>
          <a:p>
            <a:endParaRPr lang="en-GB" dirty="0"/>
          </a:p>
        </p:txBody>
      </p:sp>
      <p:sp>
        <p:nvSpPr>
          <p:cNvPr id="16" name="Bent Arrow 15"/>
          <p:cNvSpPr/>
          <p:nvPr/>
        </p:nvSpPr>
        <p:spPr>
          <a:xfrm>
            <a:off x="3112477" y="2396785"/>
            <a:ext cx="1027293" cy="868680"/>
          </a:xfrm>
          <a:prstGeom prst="bentArrow">
            <a:avLst/>
          </a:prstGeom>
          <a:solidFill>
            <a:schemeClr val="bg1"/>
          </a:solidFill>
          <a:ln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flipH="1" flipV="1">
            <a:off x="7178212" y="4806935"/>
            <a:ext cx="981046" cy="902091"/>
          </a:xfrm>
          <a:prstGeom prst="bentArrow">
            <a:avLst>
              <a:gd name="adj1" fmla="val 25000"/>
              <a:gd name="adj2" fmla="val 28036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rot="5400000" flipH="1" flipV="1">
            <a:off x="3073000" y="4706494"/>
            <a:ext cx="981046" cy="902091"/>
          </a:xfrm>
          <a:prstGeom prst="bentArrow">
            <a:avLst>
              <a:gd name="adj1" fmla="val 25000"/>
              <a:gd name="adj2" fmla="val 28036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5400000">
            <a:off x="7299196" y="2476092"/>
            <a:ext cx="1027293" cy="868680"/>
          </a:xfrm>
          <a:prstGeom prst="bentArrow">
            <a:avLst/>
          </a:prstGeom>
          <a:solidFill>
            <a:schemeClr val="bg1"/>
          </a:solidFill>
          <a:ln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07379" y="2054526"/>
            <a:ext cx="2297619" cy="1093120"/>
          </a:xfrm>
          <a:prstGeom prst="rect">
            <a:avLst/>
          </a:prstGeom>
          <a:solidFill>
            <a:srgbClr val="0D3E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Diarrhoea</a:t>
            </a:r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2832" y="3514049"/>
            <a:ext cx="2297619" cy="1093120"/>
          </a:xfrm>
          <a:prstGeom prst="rect">
            <a:avLst/>
          </a:prstGeom>
          <a:solidFill>
            <a:srgbClr val="0D3E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Greater malnutrition</a:t>
            </a:r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36832" y="4903235"/>
            <a:ext cx="2297619" cy="1093120"/>
          </a:xfrm>
          <a:prstGeom prst="rect">
            <a:avLst/>
          </a:prstGeom>
          <a:solidFill>
            <a:srgbClr val="0D3E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Decreased immunity</a:t>
            </a:r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1959721" y="872654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5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Sphere Standards for WASH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3074" name="Picture 2" descr="C:\Documents and Settings\Andrew\Desktop\Graf EchoGrantSphereneu_Page_5.jpg"/>
          <p:cNvPicPr>
            <a:picLocks noChangeAspect="1" noChangeArrowheads="1"/>
          </p:cNvPicPr>
          <p:nvPr/>
        </p:nvPicPr>
        <p:blipFill>
          <a:blip r:embed="rId2" cstate="print"/>
          <a:srcRect l="37123" t="15787" r="9868" b="7947"/>
          <a:stretch>
            <a:fillRect/>
          </a:stretch>
        </p:blipFill>
        <p:spPr bwMode="auto">
          <a:xfrm>
            <a:off x="1959721" y="1349829"/>
            <a:ext cx="5338355" cy="5117472"/>
          </a:xfrm>
          <a:prstGeom prst="rect">
            <a:avLst/>
          </a:prstGeom>
          <a:noFill/>
        </p:spPr>
      </p:pic>
      <p:pic>
        <p:nvPicPr>
          <p:cNvPr id="3075" name="Picture 3" descr="C:\Documents and Settings\Andrew\Desktop\Photo_Sphere_Handbook_and_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70" y="3091543"/>
            <a:ext cx="2647930" cy="2418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81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Flip chart paper presentation in groups</a:t>
            </a:r>
            <a:endParaRPr lang="en-GB" sz="24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2793" y="1524706"/>
            <a:ext cx="8537367" cy="5192613"/>
          </a:xfrm>
        </p:spPr>
        <p:txBody>
          <a:bodyPr/>
          <a:lstStyle/>
          <a:p>
            <a:pPr marL="1604963" lvl="0" indent="-1524000"/>
            <a:r>
              <a:rPr lang="en-GB" sz="2000" spc="-100" dirty="0" smtClean="0"/>
              <a:t>         Task 1</a:t>
            </a:r>
            <a:r>
              <a:rPr lang="en-GB" sz="2000" b="1" spc="-100" dirty="0" smtClean="0"/>
              <a:t>	Each group should present  a standard, its three key indicators and three key actions fr</a:t>
            </a:r>
            <a:r>
              <a:rPr lang="en-GB" sz="2000" b="1" dirty="0" smtClean="0"/>
              <a:t>om the WASH standards in the 2011 Sphere Handbook.</a:t>
            </a:r>
          </a:p>
          <a:p>
            <a:pPr marL="1604963" lvl="0" indent="-1524000"/>
            <a:endParaRPr lang="en-GB" sz="2000" b="1" spc="-100" dirty="0" smtClean="0"/>
          </a:p>
          <a:p>
            <a:pPr marL="1604963" lvl="0" indent="-1524000"/>
            <a:r>
              <a:rPr lang="en-GB" sz="2000" b="1" spc="-100" dirty="0" smtClean="0"/>
              <a:t>	If there are more than three key indicators or actions, chose the most important according to you. </a:t>
            </a:r>
            <a:endParaRPr lang="en-GB" sz="2000" b="1" dirty="0" smtClean="0"/>
          </a:p>
          <a:p>
            <a:pPr marL="1604963" lvl="0" indent="-1524000"/>
            <a:endParaRPr lang="en-GB" sz="2000" b="1" dirty="0" smtClean="0"/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Resources     </a:t>
            </a:r>
            <a:r>
              <a:rPr lang="en-GB" sz="2000" spc="-100" dirty="0" smtClean="0"/>
              <a:t> </a:t>
            </a:r>
            <a:r>
              <a:rPr lang="en-GB" sz="1600" dirty="0" smtClean="0"/>
              <a:t>WASH Standard 1 – WASH programme design and  implementation; p. 88</a:t>
            </a:r>
          </a:p>
          <a:p>
            <a:pPr marL="1530350" indent="-1006475"/>
            <a:r>
              <a:rPr lang="en-GB" sz="1600" dirty="0" smtClean="0"/>
              <a:t>	 Water Supply Standard 3.1 – access and water  quantity; p.97</a:t>
            </a:r>
          </a:p>
          <a:p>
            <a:pPr marL="1530350" indent="-1006475"/>
            <a:r>
              <a:rPr lang="en-GB" sz="1600" dirty="0" smtClean="0"/>
              <a:t>	 Water Supply Standard 3.2 – water quality; p.100</a:t>
            </a:r>
          </a:p>
          <a:p>
            <a:pPr marL="1530350" indent="-1006475"/>
            <a:r>
              <a:rPr lang="en-GB" sz="1600" dirty="0" smtClean="0"/>
              <a:t>	 Water Supply Standard 3.3 – water facilities; p.103</a:t>
            </a:r>
          </a:p>
          <a:p>
            <a:pPr marL="1530350" indent="-1006475"/>
            <a:r>
              <a:rPr lang="en-GB" sz="1600" dirty="0" smtClean="0"/>
              <a:t>	 Excreta Disposal Standard 4.1 – </a:t>
            </a:r>
            <a:r>
              <a:rPr lang="en-GB" sz="1600" dirty="0" err="1" smtClean="0"/>
              <a:t>env</a:t>
            </a:r>
            <a:r>
              <a:rPr lang="en-GB" sz="1600" dirty="0" smtClean="0"/>
              <a:t>. free from  human faeces; p.105</a:t>
            </a:r>
          </a:p>
          <a:p>
            <a:pPr marL="1530350" indent="-1006475"/>
            <a:r>
              <a:rPr lang="en-GB" sz="1600" dirty="0" smtClean="0"/>
              <a:t>	 Excreta Disposal Standard 4.2 – appropriate &amp; adequate facilities; p. 107</a:t>
            </a:r>
          </a:p>
          <a:p>
            <a:pPr marL="1604963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Groups of 4 - 6</a:t>
            </a:r>
          </a:p>
        </p:txBody>
      </p:sp>
      <p:pic>
        <p:nvPicPr>
          <p:cNvPr id="26" name="Picture 25" descr="Time for discussion 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9330" y="4542933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30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494690" y="1540505"/>
            <a:ext cx="7821717" cy="3807900"/>
          </a:xfrm>
        </p:spPr>
        <p:txBody>
          <a:bodyPr/>
          <a:lstStyle/>
          <a:p>
            <a:pPr marL="446088" indent="-446088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Dancing in the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loo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http://www.youtube.com/watch?v=kAQIJaNP0LM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39738" indent="-439738"/>
            <a:r>
              <a:rPr lang="en-GB" dirty="0" smtClean="0"/>
              <a:t>Winner of the Golden </a:t>
            </a:r>
            <a:r>
              <a:rPr lang="en-GB" dirty="0" err="1" smtClean="0"/>
              <a:t>Poo</a:t>
            </a:r>
            <a:r>
              <a:rPr lang="en-GB" dirty="0" smtClean="0"/>
              <a:t> Awards 2009</a:t>
            </a:r>
          </a:p>
          <a:p>
            <a:pPr marL="439738" indent="-439738"/>
            <a:r>
              <a:rPr lang="en-GB" dirty="0" smtClean="0"/>
              <a:t>Sponsored by Poop Creative; www.poopcreative.org</a:t>
            </a:r>
          </a:p>
          <a:p>
            <a:pPr marL="446088" indent="-446088"/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948147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Movie time!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122" name="Picture 2" descr="C:\Documents and Settings\Andrew\Desktop\image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5113" y="3361509"/>
            <a:ext cx="6072015" cy="3084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204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Any questions?</a:t>
            </a:r>
            <a:endParaRPr lang="en-GB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000" b="1" dirty="0" smtClean="0"/>
              <a:t>Do you have any comments or experiences you would like to share?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Do you have any questions?</a:t>
            </a:r>
          </a:p>
          <a:p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Any Question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7" name="Picture 16" descr="Global experiences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pic>
        <p:nvPicPr>
          <p:cNvPr id="18" name="Picture 17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9330" y="4540107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94755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971635" y="998936"/>
            <a:ext cx="680782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Further reading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2" name="Picture 21" descr="CORE_Homepage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1635" y="1775877"/>
            <a:ext cx="497557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Minimum standards in water supply, sanitation and hygiene promotion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The Sphere Project, 2011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Water Sanitation and Hygiene (WASH) Cluster Coordination Handbook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Global WASH Cluster, </a:t>
            </a:r>
            <a:r>
              <a:rPr lang="en-GB" sz="2000" dirty="0" err="1" smtClean="0">
                <a:solidFill>
                  <a:prstClr val="black"/>
                </a:solidFill>
                <a:latin typeface="Arial"/>
                <a:cs typeface="Arial"/>
              </a:rPr>
              <a:t>RedR</a:t>
            </a: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 UK, 2009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  <a:latin typeface="Arial"/>
                <a:cs typeface="Arial"/>
              </a:rPr>
              <a:t>Water and sanitation in emergencies: good practice review 1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latin typeface="Arial"/>
                <a:cs typeface="Arial"/>
              </a:rPr>
              <a:t>Overseas Development Institute, 1994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2" descr="Z:\SC_Hubbers project\SEA Hub\F. Sessions\Presentations\Humanitarian\The_Sphere_Project_cover 2011.jpg"/>
          <p:cNvPicPr>
            <a:picLocks noChangeAspect="1" noChangeArrowheads="1"/>
          </p:cNvPicPr>
          <p:nvPr/>
        </p:nvPicPr>
        <p:blipFill>
          <a:blip r:embed="rId3" cstate="print"/>
          <a:srcRect t="672" b="672"/>
          <a:stretch>
            <a:fillRect/>
          </a:stretch>
        </p:blipFill>
        <p:spPr bwMode="auto">
          <a:xfrm>
            <a:off x="1073812" y="1894627"/>
            <a:ext cx="668623" cy="864000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10" name="Picture 2" descr="C:\Documents and Settings\Andrew\Desktop\WASH_handbook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6904" y="3396590"/>
            <a:ext cx="696644" cy="864000"/>
          </a:xfrm>
          <a:prstGeom prst="rect">
            <a:avLst/>
          </a:prstGeom>
          <a:noFill/>
        </p:spPr>
      </p:pic>
      <p:pic>
        <p:nvPicPr>
          <p:cNvPr id="11" name="Picture 2" descr="C:\Documents and Settings\Andrew\Desktop\WatSan in Emergencies (Chalinder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025" y="4901170"/>
            <a:ext cx="851786" cy="1204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1975352" y="974548"/>
            <a:ext cx="6807827" cy="633925"/>
          </a:xfrm>
        </p:spPr>
        <p:txBody>
          <a:bodyPr/>
          <a:lstStyle/>
          <a:p>
            <a:r>
              <a:rPr lang="en-US" sz="2400" i="1" dirty="0" smtClean="0"/>
              <a:t>Objective 1</a:t>
            </a:r>
            <a:r>
              <a:rPr lang="en-GB" sz="2400" i="1" dirty="0" smtClean="0"/>
              <a:t>  </a:t>
            </a:r>
            <a:r>
              <a:rPr lang="en-GB" sz="2400" b="1" dirty="0" smtClean="0"/>
              <a:t>Programme and </a:t>
            </a:r>
            <a:r>
              <a:rPr lang="en-GB" sz="2400" dirty="0" smtClean="0"/>
              <a:t>p</a:t>
            </a:r>
            <a:r>
              <a:rPr lang="en-GB" sz="2400" b="1" dirty="0" smtClean="0"/>
              <a:t>roject cycle</a:t>
            </a:r>
            <a:endParaRPr lang="en-GB" sz="2400" dirty="0"/>
          </a:p>
        </p:txBody>
      </p:sp>
      <p:pic>
        <p:nvPicPr>
          <p:cNvPr id="6" name="Picture 5" descr="project cycle 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2649" y="1554995"/>
            <a:ext cx="5463058" cy="4998860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1975352" y="1632857"/>
            <a:ext cx="2407297" cy="1050319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+mj-lt"/>
              <a:buNone/>
              <a:defRPr/>
            </a:pPr>
            <a:r>
              <a:rPr lang="en-GB" sz="2000" b="1" dirty="0" smtClean="0">
                <a:solidFill>
                  <a:srgbClr val="0D3E96"/>
                </a:solidFill>
                <a:cs typeface="Arial" pitchFamily="34" charset="0"/>
              </a:rPr>
              <a:t>To be covered in session 4.5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ndrew\Desktop\WaterSanitationHygiene.org.JPG"/>
          <p:cNvPicPr>
            <a:picLocks noChangeAspect="1" noChangeArrowheads="1"/>
          </p:cNvPicPr>
          <p:nvPr/>
        </p:nvPicPr>
        <p:blipFill>
          <a:blip r:embed="rId2" cstate="print"/>
          <a:srcRect r="69031" b="33574"/>
          <a:stretch>
            <a:fillRect/>
          </a:stretch>
        </p:blipFill>
        <p:spPr bwMode="auto">
          <a:xfrm>
            <a:off x="2012466" y="2145072"/>
            <a:ext cx="6234226" cy="4298099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71635" y="998936"/>
            <a:ext cx="6807827" cy="633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Online resources</a:t>
            </a: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5310" y="4831025"/>
            <a:ext cx="21906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16:00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9" name="Picture 6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4" cstate="print"/>
          <a:srcRect l="50086" t="67127" r="34983" b="21028"/>
          <a:stretch>
            <a:fillRect/>
          </a:stretch>
        </p:blipFill>
        <p:spPr bwMode="auto">
          <a:xfrm>
            <a:off x="2075378" y="2352787"/>
            <a:ext cx="3277458" cy="1839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1949033" y="3980705"/>
            <a:ext cx="7102370" cy="18809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Supply chain management </a:t>
            </a:r>
            <a: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prstClr val="white"/>
                </a:solidFill>
                <a:cs typeface="Arial" pitchFamily="34" charset="0"/>
              </a:rPr>
              <a:t>Introduction into the principles of supply chain management</a:t>
            </a:r>
          </a:p>
        </p:txBody>
      </p:sp>
    </p:spTree>
    <p:extLst>
      <p:ext uri="{BB962C8B-B14F-4D97-AF65-F5344CB8AC3E}">
        <p14:creationId xmlns:p14="http://schemas.microsoft.com/office/powerpoint/2010/main" xmlns="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Z:\SC_Hubbers project\SEA Hub\G. Communication\Agendas\Agenda for Tot Pattaya vs4 01_07_2010.jpg"/>
          <p:cNvPicPr>
            <a:picLocks noChangeAspect="1" noChangeArrowheads="1"/>
          </p:cNvPicPr>
          <p:nvPr/>
        </p:nvPicPr>
        <p:blipFill>
          <a:blip r:embed="rId3" cstate="print"/>
          <a:srcRect l="3017" t="14336" r="3511" b="5716"/>
          <a:stretch>
            <a:fillRect/>
          </a:stretch>
        </p:blipFill>
        <p:spPr bwMode="auto">
          <a:xfrm>
            <a:off x="82192" y="617984"/>
            <a:ext cx="9637160" cy="5829624"/>
          </a:xfrm>
          <a:prstGeom prst="rect">
            <a:avLst/>
          </a:prstGeom>
          <a:noFill/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408" y="1209911"/>
            <a:ext cx="1578778" cy="41689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64282" y="1211798"/>
            <a:ext cx="1578778" cy="311783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4934341" y="2088775"/>
            <a:ext cx="1578778" cy="21784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24879" y="1211799"/>
            <a:ext cx="1578778" cy="41777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30402" y="2108499"/>
            <a:ext cx="1578778" cy="435838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8120128" y="1211799"/>
            <a:ext cx="1578778" cy="9376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45289" y="4303059"/>
            <a:ext cx="1578778" cy="216228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756237" y="4313816"/>
            <a:ext cx="1578778" cy="215153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4936386" y="4478473"/>
            <a:ext cx="1556881" cy="894911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Supply chain management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49242" y="1181319"/>
            <a:ext cx="1578778" cy="201908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64407" y="2464062"/>
            <a:ext cx="10110976" cy="2948400"/>
          </a:xfrm>
        </p:spPr>
        <p:txBody>
          <a:bodyPr/>
          <a:lstStyle/>
          <a:p>
            <a:r>
              <a:rPr lang="en-US" sz="2000" i="1" dirty="0" smtClean="0"/>
              <a:t>Objective 1  </a:t>
            </a:r>
            <a:r>
              <a:rPr lang="en-US" sz="2000" b="1" dirty="0" err="1" smtClean="0"/>
              <a:t>Ke</a:t>
            </a:r>
            <a:r>
              <a:rPr lang="en-GB" sz="2000" b="1" dirty="0" smtClean="0"/>
              <a:t>y concepts of Supply Chain Management</a:t>
            </a:r>
            <a:endParaRPr lang="en-US" sz="2000" b="1" dirty="0" smtClean="0"/>
          </a:p>
          <a:p>
            <a:endParaRPr lang="en-GB" sz="2000" dirty="0" smtClean="0"/>
          </a:p>
          <a:p>
            <a:pPr>
              <a:tabLst>
                <a:tab pos="1255713" algn="l"/>
              </a:tabLst>
            </a:pPr>
            <a:r>
              <a:rPr lang="en-US" sz="2000" i="1" dirty="0" smtClean="0"/>
              <a:t>Objective 2  </a:t>
            </a:r>
            <a:r>
              <a:rPr lang="en-US" sz="2000" b="1" dirty="0" smtClean="0"/>
              <a:t>Resources</a:t>
            </a:r>
            <a:endParaRPr lang="en-GB" sz="2000" b="1" dirty="0" smtClean="0"/>
          </a:p>
          <a:p>
            <a:endParaRPr lang="en-GB" sz="2000" dirty="0" smtClean="0"/>
          </a:p>
          <a:p>
            <a:pPr marL="0" indent="0"/>
            <a:r>
              <a:rPr lang="en-US" sz="2000" i="1" dirty="0" smtClean="0"/>
              <a:t>Objective 3  </a:t>
            </a:r>
            <a:r>
              <a:rPr lang="en-US" sz="2000" b="1" dirty="0" smtClean="0"/>
              <a:t>Logistics</a:t>
            </a:r>
            <a:endParaRPr lang="en-GB" sz="2000" b="1" dirty="0" smtClean="0"/>
          </a:p>
          <a:p>
            <a:pPr marL="536575" indent="-536575" eaLnBrk="1" hangingPunct="1"/>
            <a:endParaRPr lang="en-US" sz="2000" dirty="0" smtClean="0"/>
          </a:p>
          <a:p>
            <a:pPr marL="361950" indent="-361950" eaLnBrk="1" hangingPunct="1"/>
            <a:r>
              <a:rPr lang="en-US" sz="2000" i="1" dirty="0" smtClean="0"/>
              <a:t>Objective 5  </a:t>
            </a:r>
            <a:r>
              <a:rPr lang="en-US" sz="2000" b="1" dirty="0" smtClean="0"/>
              <a:t>Stockpiles</a:t>
            </a:r>
          </a:p>
        </p:txBody>
      </p:sp>
    </p:spTree>
    <p:extLst>
      <p:ext uri="{BB962C8B-B14F-4D97-AF65-F5344CB8AC3E}">
        <p14:creationId xmlns:p14="http://schemas.microsoft.com/office/powerpoint/2010/main" xmlns="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 txBox="1">
            <a:spLocks/>
          </p:cNvSpPr>
          <p:nvPr/>
        </p:nvSpPr>
        <p:spPr>
          <a:xfrm>
            <a:off x="1494610" y="1534878"/>
            <a:ext cx="5023366" cy="2948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“The ability to deliver the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right supplies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to the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right place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at the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right time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and in the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right quantities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is a prerequisite for an effective emergency operation.”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8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eaLnBrk="0" hangingPunct="0">
              <a:spcBef>
                <a:spcPct val="20000"/>
              </a:spcBef>
              <a:defRPr/>
            </a:pPr>
            <a:r>
              <a:rPr lang="en-GB" sz="2000" i="1" dirty="0" smtClean="0">
                <a:solidFill>
                  <a:prstClr val="black"/>
                </a:solidFill>
                <a:cs typeface="Arial" pitchFamily="34" charset="0"/>
              </a:rPr>
              <a:t>UNHCR Handbook for emergencies, third edition, Feb.2007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Logistical support can become the key </a:t>
            </a:r>
            <a:b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to the success or failure of emergency response  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2000" i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Subtitle 6"/>
          <p:cNvSpPr txBox="1">
            <a:spLocks/>
          </p:cNvSpPr>
          <p:nvPr/>
        </p:nvSpPr>
        <p:spPr>
          <a:xfrm>
            <a:off x="1964326" y="1563508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1921418" y="742653"/>
            <a:ext cx="8475825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1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Key concepts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Placeholder 6" descr="200908271207270801.jpg"/>
          <p:cNvPicPr>
            <a:picLocks noChangeAspect="1"/>
          </p:cNvPicPr>
          <p:nvPr/>
        </p:nvPicPr>
        <p:blipFill>
          <a:blip r:embed="rId3" cstate="print"/>
          <a:srcRect l="26402" r="26402"/>
          <a:stretch>
            <a:fillRect/>
          </a:stretch>
        </p:blipFill>
        <p:spPr>
          <a:xfrm>
            <a:off x="7243948" y="2133600"/>
            <a:ext cx="2662051" cy="423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512788" y="2304934"/>
            <a:ext cx="8113349" cy="403925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Funding: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including emergency contingency funds, public appeals, government funds and bi-lateral donations to agencies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Capacity: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including workforce, local production, local natural materials (timber, earth, water, etc.) and machinery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46088" indent="-446088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450850" algn="l"/>
                <a:tab pos="542925" algn="l"/>
              </a:tabLst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Logistics: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non-food items (NFIs) including construction materials and items to support individual survival such as blankets, cooking and washing items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Storage and transport: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suitable for the local climate and terrain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1963762" y="1669592"/>
            <a:ext cx="7556577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Main resources 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required in humanitarian response are: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1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Key concepts 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500913" y="3999416"/>
            <a:ext cx="8113349" cy="156317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Pre-conflict or pre-disaster: 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8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Existing capacity to meet local needs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Local supply meets local demand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Infrastructure can cope with usage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1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Key concepts 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2" descr="\\scfiles\shelterfiles\SC_Hubbers project\SEA Hub\E. Graphics\Icons\supply chain\Private Sect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167" y="1444274"/>
            <a:ext cx="7525294" cy="2458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49165" y="1701776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instant 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needs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8413" y="2843097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pre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-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disaster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 </a:t>
            </a:r>
            <a:b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</a:b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local 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capacity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4223" y="2843097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recovery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 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needs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500913" y="3999416"/>
            <a:ext cx="8113349" cy="156317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Disaster: 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8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Rapid </a:t>
            </a:r>
            <a:r>
              <a:rPr lang="en-GB" sz="2000" dirty="0" err="1" smtClean="0">
                <a:solidFill>
                  <a:prstClr val="black"/>
                </a:solidFill>
                <a:cs typeface="Arial" pitchFamily="34" charset="0"/>
              </a:rPr>
              <a:t>increase</a:t>
            </a: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of demands: water, medication, blankets, shelter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Reduced ability to cope due to damage to livelihoods, infrastructure and production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Local capacity unable to cope with new higher demand 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Humanitarian organisations can offer assistance from stockpiles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1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Key concepts 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2" descr="\\scfiles\shelterfiles\SC_Hubbers project\SEA Hub\E. Graphics\Icons\supply chain\Private Sect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167" y="1444274"/>
            <a:ext cx="7525294" cy="2458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49165" y="1701776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instant 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needs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413" y="2843097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pre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-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disaster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 </a:t>
            </a:r>
            <a:b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</a:b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local 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capacity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223" y="2843097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recovery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 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needs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500913" y="3999416"/>
            <a:ext cx="8113349" cy="156317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eaLnBrk="0" hangingPunct="0">
              <a:spcBef>
                <a:spcPct val="20000"/>
              </a:spcBef>
              <a:tabLst>
                <a:tab pos="542925" algn="l"/>
              </a:tabLst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Recovery: 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8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Increased resource demand for recovery needs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Temporarily support of local capacity, e.g. regional, national or international capacity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Large demand/capacity will slowly decrease as recovery continues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tabLst>
                <a:tab pos="542925" algn="l"/>
              </a:tabLst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1922319" y="742653"/>
            <a:ext cx="5196766" cy="5762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400" i="1" dirty="0" smtClean="0">
                <a:solidFill>
                  <a:prstClr val="black"/>
                </a:solidFill>
                <a:cs typeface="Arial" pitchFamily="34" charset="0"/>
              </a:rPr>
              <a:t>Objective 1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Key concepts 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2" descr="\\scfiles\shelterfiles\SC_Hubbers project\SEA Hub\E. Graphics\Icons\supply chain\Private Sect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167" y="1444274"/>
            <a:ext cx="7525294" cy="2458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49165" y="1701776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instant 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needs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413" y="2843097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pre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-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disaster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 </a:t>
            </a:r>
            <a:b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</a:b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local 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capacity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223" y="2843097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recovery</a:t>
            </a:r>
            <a:r>
              <a:rPr lang="fr-CH" sz="1400" b="1" dirty="0" smtClean="0">
                <a:solidFill>
                  <a:srgbClr val="0D3E96"/>
                </a:solidFill>
                <a:cs typeface="Arial" pitchFamily="34" charset="0"/>
              </a:rPr>
              <a:t> </a:t>
            </a:r>
            <a:r>
              <a:rPr lang="fr-CH" sz="1400" b="1" dirty="0" err="1" smtClean="0">
                <a:solidFill>
                  <a:srgbClr val="0D3E96"/>
                </a:solidFill>
                <a:cs typeface="Arial" pitchFamily="34" charset="0"/>
              </a:rPr>
              <a:t>needs</a:t>
            </a:r>
            <a:endParaRPr lang="fr-CH" sz="1400" b="1" dirty="0">
              <a:solidFill>
                <a:srgbClr val="0D3E96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Shelter Training Toolkit Template A1.2.5 ver9</Template>
  <TotalTime>13069</TotalTime>
  <Words>4860</Words>
  <Application>Microsoft Office PowerPoint</Application>
  <PresentationFormat>A4 Paper (210x297 mm)</PresentationFormat>
  <Paragraphs>1173</Paragraphs>
  <Slides>132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132</vt:i4>
      </vt:variant>
    </vt:vector>
  </HeadingPairs>
  <TitlesOfParts>
    <vt:vector size="138" baseType="lpstr">
      <vt:lpstr>2_Shelter Training Toolkit Template A1.2.5 ver9</vt:lpstr>
      <vt:lpstr>Shelter Training Toolkit Template A1.2.5 ver9</vt:lpstr>
      <vt:lpstr>1_Shelter Training Toolkit Template A1.2.5 ver9</vt:lpstr>
      <vt:lpstr>3_Shelter Training Toolkit Template A1.2.5 ver9</vt:lpstr>
      <vt:lpstr>4_Shelter Training Toolkit Template A1.2.5 ver9</vt:lpstr>
      <vt:lpstr>5_Shelter Training Toolkit Template A1.2.5 ver9</vt:lpstr>
      <vt:lpstr>Welcome to day 4</vt:lpstr>
      <vt:lpstr>Slide 2</vt:lpstr>
      <vt:lpstr>Programme management</vt:lpstr>
      <vt:lpstr>Slide 4</vt:lpstr>
      <vt:lpstr>Slide 5</vt:lpstr>
      <vt:lpstr>Objective 1  Programme and project cycle</vt:lpstr>
      <vt:lpstr>Objective 1  Programme and project cycle</vt:lpstr>
      <vt:lpstr>Objective 1  Programme and project cycle</vt:lpstr>
      <vt:lpstr>Objective 1  Programme and project cycle</vt:lpstr>
      <vt:lpstr>Objective 1  Programme and project cycle</vt:lpstr>
      <vt:lpstr>Objective 2  Problem analysis </vt:lpstr>
      <vt:lpstr>Objective 2  Problem analysis </vt:lpstr>
      <vt:lpstr>Slide 13</vt:lpstr>
      <vt:lpstr>Slide 14</vt:lpstr>
      <vt:lpstr>Slide 15</vt:lpstr>
      <vt:lpstr>Slide 16</vt:lpstr>
      <vt:lpstr>Exercise </vt:lpstr>
      <vt:lpstr>Objective 3  Logical framework analysis</vt:lpstr>
      <vt:lpstr>Objective 3  Logical framework analysis</vt:lpstr>
      <vt:lpstr>Objective 3  Logical framework analysis</vt:lpstr>
      <vt:lpstr>Objective 3  Logical framework analysis </vt:lpstr>
      <vt:lpstr>Objective 3   Logical framework analysis </vt:lpstr>
      <vt:lpstr>Objective 3  Logical framework analysis </vt:lpstr>
      <vt:lpstr>Objective 4  Operations support </vt:lpstr>
      <vt:lpstr>Discussion</vt:lpstr>
      <vt:lpstr>Objective 4 Operation support </vt:lpstr>
      <vt:lpstr>Objective 4 Operation support </vt:lpstr>
      <vt:lpstr>Objective 4  Operation support </vt:lpstr>
      <vt:lpstr>Objective 4  Operation support </vt:lpstr>
      <vt:lpstr>Any questions?</vt:lpstr>
      <vt:lpstr>Further reading</vt:lpstr>
      <vt:lpstr>Coffee break</vt:lpstr>
      <vt:lpstr>Shelter</vt:lpstr>
      <vt:lpstr>Slide 34</vt:lpstr>
      <vt:lpstr>Slide 35</vt:lpstr>
      <vt:lpstr>Discussion</vt:lpstr>
      <vt:lpstr>Objective 1   Shelter and settlements </vt:lpstr>
      <vt:lpstr>Objective 1   Shelter and settlement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Objective 2   Response options</vt:lpstr>
      <vt:lpstr>Discussion in groups</vt:lpstr>
      <vt:lpstr>Objective 3   Sphere standards</vt:lpstr>
      <vt:lpstr>Objective 3   Sphere standards</vt:lpstr>
      <vt:lpstr>Objective 4   Non-food items</vt:lpstr>
      <vt:lpstr>Objective 4   Non-food items</vt:lpstr>
      <vt:lpstr>Objective 4   Non-food items</vt:lpstr>
      <vt:lpstr>Objective 4   Non-food items</vt:lpstr>
      <vt:lpstr>Objective 5   Non-food items</vt:lpstr>
      <vt:lpstr>Objective 5   Non-food items</vt:lpstr>
      <vt:lpstr>Discussion in groups</vt:lpstr>
      <vt:lpstr>Any questions?</vt:lpstr>
      <vt:lpstr>Further reading</vt:lpstr>
      <vt:lpstr>Lunch break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Hygiene promotion exercise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Flip chart paper presentation in groups</vt:lpstr>
      <vt:lpstr>Slide 87</vt:lpstr>
      <vt:lpstr>Any questions?</vt:lpstr>
      <vt:lpstr>Slide 89</vt:lpstr>
      <vt:lpstr>Slide 90</vt:lpstr>
      <vt:lpstr>Coffee break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Discussion in groups</vt:lpstr>
      <vt:lpstr>Discussion in groups</vt:lpstr>
      <vt:lpstr>Slide 108</vt:lpstr>
      <vt:lpstr>Slide 109</vt:lpstr>
      <vt:lpstr>Slide 110</vt:lpstr>
      <vt:lpstr>Any questions?</vt:lpstr>
      <vt:lpstr>Further reading</vt:lpstr>
      <vt:lpstr>Afternoon break</vt:lpstr>
      <vt:lpstr>Monitoring and Evaluation This module describes the scope and context of monitoring  and evaluation</vt:lpstr>
      <vt:lpstr>Slide 115</vt:lpstr>
      <vt:lpstr>Slide 116</vt:lpstr>
      <vt:lpstr>Objective 1  M&amp;E as part of the assessment cycle </vt:lpstr>
      <vt:lpstr>Objective 1  M&amp;E as part of the assessment cycle </vt:lpstr>
      <vt:lpstr>Objective 1  M&amp;E as part of the assessment cycle </vt:lpstr>
      <vt:lpstr>Objective 1  M&amp;E as part of assessment the cycle </vt:lpstr>
      <vt:lpstr>Objective 2  Monitoring</vt:lpstr>
      <vt:lpstr>Objective 2  Monitoring</vt:lpstr>
      <vt:lpstr>Objective 2  Monitoring</vt:lpstr>
      <vt:lpstr>Exercise </vt:lpstr>
      <vt:lpstr>Objective 3  Evaluation </vt:lpstr>
      <vt:lpstr>Objective 3  Evaluation </vt:lpstr>
      <vt:lpstr>Objective 3  Evaluation </vt:lpstr>
      <vt:lpstr>Objective 3  Evaluation </vt:lpstr>
      <vt:lpstr>Discussion in pairs</vt:lpstr>
      <vt:lpstr>Any questions?</vt:lpstr>
      <vt:lpstr>Further reading</vt:lpstr>
      <vt:lpstr>Thank you   Don’t forget to fill in your feedback form </vt:lpstr>
    </vt:vector>
  </TitlesOfParts>
  <Company>Shelter Centre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Ciaran Malik</dc:creator>
  <cp:lastModifiedBy>Christoph Mueller</cp:lastModifiedBy>
  <cp:revision>717</cp:revision>
  <dcterms:created xsi:type="dcterms:W3CDTF">2010-04-26T10:45:30Z</dcterms:created>
  <dcterms:modified xsi:type="dcterms:W3CDTF">2011-07-01T16:02:52Z</dcterms:modified>
</cp:coreProperties>
</file>