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slides/slide89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s/slide79.xml" ContentType="application/vnd.openxmlformats-officedocument.presentationml.slide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Default Extension="tiff" ContentType="image/tiff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947" r:id="rId1"/>
    <p:sldMasterId id="2147484950" r:id="rId2"/>
    <p:sldMasterId id="2147484955" r:id="rId3"/>
    <p:sldMasterId id="2147484960" r:id="rId4"/>
    <p:sldMasterId id="2147484977" r:id="rId5"/>
    <p:sldMasterId id="2147484983" r:id="rId6"/>
  </p:sldMasterIdLst>
  <p:notesMasterIdLst>
    <p:notesMasterId r:id="rId96"/>
  </p:notesMasterIdLst>
  <p:handoutMasterIdLst>
    <p:handoutMasterId r:id="rId97"/>
  </p:handoutMasterIdLst>
  <p:sldIdLst>
    <p:sldId id="348" r:id="rId7"/>
    <p:sldId id="361" r:id="rId8"/>
    <p:sldId id="372" r:id="rId9"/>
    <p:sldId id="363" r:id="rId10"/>
    <p:sldId id="373" r:id="rId11"/>
    <p:sldId id="362" r:id="rId12"/>
    <p:sldId id="374" r:id="rId13"/>
    <p:sldId id="370" r:id="rId14"/>
    <p:sldId id="375" r:id="rId15"/>
    <p:sldId id="351" r:id="rId16"/>
    <p:sldId id="350" r:id="rId17"/>
    <p:sldId id="376" r:id="rId18"/>
    <p:sldId id="371" r:id="rId19"/>
    <p:sldId id="377" r:id="rId20"/>
    <p:sldId id="378" r:id="rId21"/>
    <p:sldId id="379" r:id="rId22"/>
    <p:sldId id="380" r:id="rId23"/>
    <p:sldId id="381" r:id="rId24"/>
    <p:sldId id="382" r:id="rId25"/>
    <p:sldId id="383" r:id="rId26"/>
    <p:sldId id="384" r:id="rId27"/>
    <p:sldId id="385" r:id="rId28"/>
    <p:sldId id="386" r:id="rId29"/>
    <p:sldId id="387" r:id="rId30"/>
    <p:sldId id="388" r:id="rId31"/>
    <p:sldId id="389" r:id="rId32"/>
    <p:sldId id="390" r:id="rId33"/>
    <p:sldId id="391" r:id="rId34"/>
    <p:sldId id="392" r:id="rId35"/>
    <p:sldId id="393" r:id="rId36"/>
    <p:sldId id="394" r:id="rId37"/>
    <p:sldId id="395" r:id="rId38"/>
    <p:sldId id="396" r:id="rId39"/>
    <p:sldId id="397" r:id="rId40"/>
    <p:sldId id="398" r:id="rId41"/>
    <p:sldId id="399" r:id="rId42"/>
    <p:sldId id="359" r:id="rId43"/>
    <p:sldId id="400" r:id="rId44"/>
    <p:sldId id="366" r:id="rId45"/>
    <p:sldId id="401" r:id="rId46"/>
    <p:sldId id="402" r:id="rId47"/>
    <p:sldId id="403" r:id="rId48"/>
    <p:sldId id="404" r:id="rId49"/>
    <p:sldId id="405" r:id="rId50"/>
    <p:sldId id="406" r:id="rId51"/>
    <p:sldId id="407" r:id="rId52"/>
    <p:sldId id="408" r:id="rId53"/>
    <p:sldId id="409" r:id="rId54"/>
    <p:sldId id="410" r:id="rId55"/>
    <p:sldId id="411" r:id="rId56"/>
    <p:sldId id="412" r:id="rId57"/>
    <p:sldId id="413" r:id="rId58"/>
    <p:sldId id="414" r:id="rId59"/>
    <p:sldId id="415" r:id="rId60"/>
    <p:sldId id="416" r:id="rId61"/>
    <p:sldId id="417" r:id="rId62"/>
    <p:sldId id="418" r:id="rId63"/>
    <p:sldId id="419" r:id="rId64"/>
    <p:sldId id="420" r:id="rId65"/>
    <p:sldId id="421" r:id="rId66"/>
    <p:sldId id="368" r:id="rId67"/>
    <p:sldId id="422" r:id="rId68"/>
    <p:sldId id="369" r:id="rId69"/>
    <p:sldId id="423" r:id="rId70"/>
    <p:sldId id="424" r:id="rId71"/>
    <p:sldId id="425" r:id="rId72"/>
    <p:sldId id="426" r:id="rId73"/>
    <p:sldId id="427" r:id="rId74"/>
    <p:sldId id="428" r:id="rId75"/>
    <p:sldId id="429" r:id="rId76"/>
    <p:sldId id="430" r:id="rId77"/>
    <p:sldId id="431" r:id="rId78"/>
    <p:sldId id="432" r:id="rId79"/>
    <p:sldId id="433" r:id="rId80"/>
    <p:sldId id="434" r:id="rId81"/>
    <p:sldId id="435" r:id="rId82"/>
    <p:sldId id="436" r:id="rId83"/>
    <p:sldId id="437" r:id="rId84"/>
    <p:sldId id="438" r:id="rId85"/>
    <p:sldId id="439" r:id="rId86"/>
    <p:sldId id="440" r:id="rId87"/>
    <p:sldId id="441" r:id="rId88"/>
    <p:sldId id="442" r:id="rId89"/>
    <p:sldId id="443" r:id="rId90"/>
    <p:sldId id="444" r:id="rId91"/>
    <p:sldId id="445" r:id="rId92"/>
    <p:sldId id="446" r:id="rId93"/>
    <p:sldId id="447" r:id="rId94"/>
    <p:sldId id="367" r:id="rId95"/>
  </p:sldIdLst>
  <p:sldSz cx="9906000" cy="6858000" type="A4"/>
  <p:notesSz cx="9928225" cy="679767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3F96"/>
    <a:srgbClr val="0D3E96"/>
    <a:srgbClr val="DE891B"/>
    <a:srgbClr val="F57B17"/>
    <a:srgbClr val="F68D36"/>
    <a:srgbClr val="4B92D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70" autoAdjust="0"/>
    <p:restoredTop sz="97139" autoAdjust="0"/>
  </p:normalViewPr>
  <p:slideViewPr>
    <p:cSldViewPr snapToGrid="0">
      <p:cViewPr varScale="1">
        <p:scale>
          <a:sx n="63" d="100"/>
          <a:sy n="63" d="100"/>
        </p:scale>
        <p:origin x="-534" y="-96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-1434" y="-114"/>
      </p:cViewPr>
      <p:guideLst>
        <p:guide orient="horz" pos="2141"/>
        <p:guide pos="312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slide" Target="slides/slide8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100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slide" Target="slides/slide87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24200" y="511175"/>
            <a:ext cx="3679825" cy="2547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20" tIns="45660" rIns="91320" bIns="45660" rtlCol="0" anchor="ctr">
            <a:noAutofit/>
          </a:bodyPr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251" y="3228380"/>
            <a:ext cx="7939725" cy="3058716"/>
          </a:xfrm>
          <a:prstGeom prst="rect">
            <a:avLst/>
          </a:prstGeom>
        </p:spPr>
        <p:txBody>
          <a:bodyPr vert="horz" lIns="91320" tIns="45660" rIns="91320" bIns="45660" rtlCol="0">
            <a:no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618816" y="6710465"/>
            <a:ext cx="2202573" cy="85625"/>
          </a:xfrm>
          <a:prstGeom prst="rect">
            <a:avLst/>
          </a:prstGeom>
          <a:noFill/>
          <a:ln w="6350">
            <a:noFill/>
          </a:ln>
        </p:spPr>
        <p:txBody>
          <a:bodyPr lIns="91320" tIns="0" rIns="91320" bIns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>
                <a:latin typeface="Arial" charset="0"/>
              </a:rPr>
              <a:t>course materials - slides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24776" y="0"/>
            <a:ext cx="472546" cy="9196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1" dirty="0">
                <a:cs typeface="Arial" pitchFamily="34" charset="0"/>
              </a:rPr>
              <a:t>D3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24776" y="91968"/>
            <a:ext cx="472546" cy="9038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1" dirty="0">
                <a:solidFill>
                  <a:schemeClr val="bg1"/>
                </a:solidFill>
                <a:cs typeface="Arial" pitchFamily="34" charset="0"/>
              </a:rPr>
              <a:t>26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7323" y="2"/>
            <a:ext cx="6774217" cy="18235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lIns="91320" tIns="53929" rIns="91320" bIns="53929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latin typeface="Arial" charset="0"/>
                <a:cs typeface="Arial" charset="0"/>
              </a:rPr>
              <a:t>Shelter and settlement options</a:t>
            </a:r>
            <a:endParaRPr lang="en-GB" sz="900" b="1" dirty="0">
              <a:latin typeface="Arial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7862025" y="91968"/>
            <a:ext cx="1417638" cy="9038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lIns="35954" tIns="0" rIns="0" bIns="0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" kern="0" spc="20" dirty="0">
                <a:cs typeface="Arial" pitchFamily="34" charset="0"/>
              </a:rPr>
              <a:t>based on content by Shelter Centre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" kern="0" spc="20" dirty="0">
                <a:solidFill>
                  <a:schemeClr val="bg1"/>
                </a:solidFill>
                <a:cs typeface="Arial" pitchFamily="34" charset="0"/>
              </a:rPr>
              <a:t>_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7862025" y="0"/>
            <a:ext cx="472546" cy="9196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1" dirty="0">
                <a:solidFill>
                  <a:schemeClr val="bg1"/>
                </a:solidFill>
                <a:cs typeface="Arial" pitchFamily="34" charset="0"/>
              </a:rPr>
              <a:t>shelter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8334571" y="0"/>
            <a:ext cx="472546" cy="9196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1" dirty="0">
                <a:cs typeface="Arial" pitchFamily="34" charset="0"/>
              </a:rPr>
              <a:t>training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8807118" y="0"/>
            <a:ext cx="470961" cy="9196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1" dirty="0">
                <a:solidFill>
                  <a:schemeClr val="bg1"/>
                </a:solidFill>
                <a:cs typeface="Arial" pitchFamily="34" charset="0"/>
              </a:rPr>
              <a:t>toolkit</a:t>
            </a: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572449" y="6704123"/>
            <a:ext cx="472546" cy="93554"/>
          </a:xfrm>
          <a:prstGeom prst="rect">
            <a:avLst/>
          </a:prstGeom>
          <a:solidFill>
            <a:schemeClr val="bg1"/>
          </a:solidFill>
          <a:ln w="6350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i="1" dirty="0">
                <a:cs typeface="Arial" pitchFamily="34" charset="0"/>
              </a:rPr>
              <a:t>[logo]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92567" y="6708880"/>
            <a:ext cx="5526251" cy="84039"/>
          </a:xfrm>
          <a:prstGeom prst="rect">
            <a:avLst/>
          </a:prstGeom>
          <a:noFill/>
          <a:ln w="6350">
            <a:noFill/>
          </a:ln>
        </p:spPr>
        <p:txBody>
          <a:bodyPr lIns="91320" tIns="0" rIns="9132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i="1" dirty="0">
                <a:latin typeface="Arial" charset="0"/>
              </a:rPr>
              <a:t>[location and date of training]</a:t>
            </a: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8807117" y="6704123"/>
            <a:ext cx="472546" cy="9196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745ED406-D84C-4B05-86FC-FC64099F0180}" type="slidenum">
              <a:rPr lang="en-GB" sz="800" b="1">
                <a:solidFill>
                  <a:schemeClr val="bg1"/>
                </a:solidFill>
                <a:latin typeface="Arial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1092565" y="6704121"/>
            <a:ext cx="813159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862026" y="133196"/>
            <a:ext cx="1481067" cy="41227"/>
          </a:xfrm>
          <a:prstGeom prst="rect">
            <a:avLst/>
          </a:prstGeom>
          <a:noFill/>
        </p:spPr>
        <p:txBody>
          <a:bodyPr lIns="35954" tIns="0" rIns="71907" bIns="0"/>
          <a:lstStyle/>
          <a:p>
            <a:pPr>
              <a:defRPr/>
            </a:pPr>
            <a:r>
              <a:rPr lang="en-US" sz="400" kern="0" spc="20" dirty="0">
                <a:cs typeface="Arial" pitchFamily="34" charset="0"/>
              </a:rPr>
              <a:t>available  at  www.sheltercentre.org</a:t>
            </a:r>
            <a:endParaRPr lang="en-GB" sz="400" dirty="0"/>
          </a:p>
        </p:txBody>
      </p:sp>
      <p:sp>
        <p:nvSpPr>
          <p:cNvPr id="21" name="Rectangle 20"/>
          <p:cNvSpPr/>
          <p:nvPr/>
        </p:nvSpPr>
        <p:spPr>
          <a:xfrm>
            <a:off x="7862025" y="2"/>
            <a:ext cx="1417638" cy="1823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0" rIns="91320" bIns="45660" anchor="ctr"/>
          <a:lstStyle/>
          <a:p>
            <a:pPr algn="ctr">
              <a:defRPr/>
            </a:pP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Trainer should make sure there is at least 3 people in each group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Developers can add notes below if changes are made to the slides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EC (26/04/10): new slide to integrate stakeholders perspectives</a:t>
            </a:r>
          </a:p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Trainer should make sure there is at least 3 people in each group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Developers can add notes below if changes are made to the slides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EC (26/04/10): new slide to integrate stakeholders perspectives</a:t>
            </a:r>
          </a:p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Trainer should make sure there is at least 3 people in each group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Developers can add notes below if changes are made to the slides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EC (26/04/10): new slide to integrate stakeholders perspectives</a:t>
            </a:r>
          </a:p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0"/>
              </a:spcBef>
              <a:defRPr/>
            </a:pPr>
            <a:r>
              <a:rPr lang="en-GB" sz="1100" i="1" dirty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878" lvl="1" indent="-361878">
              <a:spcBef>
                <a:spcPct val="0"/>
              </a:spcBef>
              <a:buFontTx/>
              <a:buChar char="•"/>
              <a:defRPr/>
            </a:pPr>
            <a:r>
              <a:rPr lang="en-GB" sz="1100" i="1" dirty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>
              <a:spcBef>
                <a:spcPct val="0"/>
              </a:spcBef>
              <a:defRPr/>
            </a:pPr>
            <a:endParaRPr lang="en-GB" sz="1100" i="1" dirty="0">
              <a:latin typeface="Arial" charset="0"/>
              <a:cs typeface="Arial" charset="0"/>
            </a:endParaRPr>
          </a:p>
          <a:p>
            <a:pPr marL="0" lvl="1">
              <a:spcBef>
                <a:spcPct val="0"/>
              </a:spcBef>
              <a:defRPr/>
            </a:pPr>
            <a:endParaRPr lang="en-GB" sz="1100" i="1" dirty="0">
              <a:latin typeface="Arial" charset="0"/>
              <a:cs typeface="Arial" charset="0"/>
            </a:endParaRPr>
          </a:p>
          <a:p>
            <a:pPr marL="0" lvl="1">
              <a:spcBef>
                <a:spcPct val="0"/>
              </a:spcBef>
              <a:defRPr/>
            </a:pPr>
            <a:r>
              <a:rPr lang="en-GB" sz="1100" b="1" dirty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941" lvl="1" indent="-35394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941" lvl="1" indent="-35394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>
                <a:latin typeface="Arial" pitchFamily="34" charset="0"/>
                <a:cs typeface="Arial" pitchFamily="34" charset="0"/>
              </a:rPr>
            </a:br>
            <a:endParaRPr lang="en-GB" sz="1100" b="1" dirty="0">
              <a:latin typeface="Arial" pitchFamily="34" charset="0"/>
              <a:cs typeface="Arial" pitchFamily="34" charset="0"/>
            </a:endParaRPr>
          </a:p>
          <a:p>
            <a:pPr marL="0" lvl="1">
              <a:spcBef>
                <a:spcPct val="0"/>
              </a:spcBef>
              <a:defRPr/>
            </a:pPr>
            <a:endParaRPr lang="en-GB" sz="11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EC (30/03/10): from SC08b, Day 2 03, p.1</a:t>
            </a:r>
            <a:br>
              <a:rPr lang="en-GB" sz="1100" b="1" dirty="0" smtClean="0">
                <a:latin typeface="Arial" charset="0"/>
                <a:cs typeface="Arial" charset="0"/>
              </a:rPr>
            </a:br>
            <a:endParaRPr lang="en-GB" sz="1100" b="1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44" lvl="1" indent="-361444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16" lvl="1" indent="-353516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16" lvl="1" indent="-353516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EC (30/03/10): from SC08b, Day 2 03, p.1</a:t>
            </a:r>
            <a:br>
              <a:rPr lang="en-GB" sz="1100" b="1" dirty="0" smtClean="0">
                <a:latin typeface="Arial" charset="0"/>
                <a:cs typeface="Arial" charset="0"/>
              </a:rPr>
            </a:br>
            <a:endParaRPr lang="en-GB" sz="1100" b="1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range-map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08131"/>
            <a:ext cx="9906000" cy="586951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20832"/>
            <a:ext cx="1959429" cy="58688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1" name="Text Placeholder 10"/>
          <p:cNvSpPr txBox="1">
            <a:spLocks/>
          </p:cNvSpPr>
          <p:nvPr userDrawn="1"/>
        </p:nvSpPr>
        <p:spPr>
          <a:xfrm>
            <a:off x="360416" y="2483437"/>
            <a:ext cx="9050284" cy="2948400"/>
          </a:xfrm>
          <a:prstGeom prst="rect">
            <a:avLst/>
          </a:prstGeom>
        </p:spPr>
        <p:txBody>
          <a:bodyPr/>
          <a:lstStyle/>
          <a:p>
            <a:pPr marL="1524000" marR="0" lvl="0" indent="-1524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485900" marR="0" lvl="2" indent="381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524000" marR="0" lvl="2" indent="-1524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</a:t>
            </a: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itle 4"/>
          <p:cNvSpPr>
            <a:spLocks noGrp="1"/>
          </p:cNvSpPr>
          <p:nvPr userDrawn="1">
            <p:ph type="ctrTitle"/>
          </p:nvPr>
        </p:nvSpPr>
        <p:spPr>
          <a:xfrm>
            <a:off x="1974823" y="909473"/>
            <a:ext cx="6354116" cy="396303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 smtClean="0"/>
              <a:t>Discussion in groups</a:t>
            </a:r>
            <a:endParaRPr lang="en-GB" dirty="0"/>
          </a:p>
        </p:txBody>
      </p:sp>
      <p:sp>
        <p:nvSpPr>
          <p:cNvPr id="13" name="Text Placeholder 26"/>
          <p:cNvSpPr>
            <a:spLocks noGrp="1"/>
          </p:cNvSpPr>
          <p:nvPr userDrawn="1">
            <p:ph type="subTitle" idx="1"/>
          </p:nvPr>
        </p:nvSpPr>
        <p:spPr>
          <a:xfrm>
            <a:off x="1974820" y="1683222"/>
            <a:ext cx="5166209" cy="2964977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-13852"/>
            <a:ext cx="9906000" cy="62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Banner-CORE-new-orang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-13852"/>
            <a:ext cx="9906000" cy="62198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262813" y="-14289"/>
            <a:ext cx="2262187" cy="25241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 userDrawn="1"/>
        </p:nvSpPr>
        <p:spPr>
          <a:xfrm>
            <a:off x="7224708" y="14289"/>
            <a:ext cx="23574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download resources from www.coreasia.org</a:t>
            </a:r>
            <a:endParaRPr lang="en-GB" sz="800" b="1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60" y="998936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CORE 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11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At the end of this module, participants will be able to 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>
              <a:buFont typeface="+mj-lt"/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algn="l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Explain fundamental values and principles behind humanitarian work, and the resources that provide the framework for humanitarian aid</a:t>
            </a:r>
          </a:p>
          <a:p>
            <a:pPr algn="l"/>
            <a:endParaRPr lang="en-GB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Describe the Humanitarian Charter, Red Cross Code of Conduct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Identify the objectives and initiatives of t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he</a:t>
            </a:r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 Sphere Project and HAP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12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135" y="3884664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8398" y="4741865"/>
            <a:ext cx="212713" cy="212713"/>
          </a:xfrm>
          <a:prstGeom prst="rect">
            <a:avLst/>
          </a:prstGeom>
        </p:spPr>
      </p:pic>
      <p:pic>
        <p:nvPicPr>
          <p:cNvPr id="19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1" y="1026547"/>
            <a:ext cx="1984745" cy="54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24" name="Picture 23" descr="Discussion in groups- ECHO blue v03-02-02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731737" y="2594906"/>
            <a:ext cx="1180800" cy="1896203"/>
          </a:xfrm>
          <a:prstGeom prst="rect">
            <a:avLst/>
          </a:prstGeom>
        </p:spPr>
      </p:pic>
      <p:sp>
        <p:nvSpPr>
          <p:cNvPr id="25" name="Title 4"/>
          <p:cNvSpPr txBox="1">
            <a:spLocks/>
          </p:cNvSpPr>
          <p:nvPr userDrawn="1"/>
        </p:nvSpPr>
        <p:spPr>
          <a:xfrm>
            <a:off x="1971635" y="998936"/>
            <a:ext cx="6807827" cy="633925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endParaRPr lang="en-GB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 Placeholder 10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62793" y="1665387"/>
            <a:ext cx="8355897" cy="2948400"/>
          </a:xfrm>
          <a:prstGeom prst="rect">
            <a:avLst/>
          </a:prstGeom>
        </p:spPr>
        <p:txBody>
          <a:bodyPr/>
          <a:lstStyle>
            <a:lvl1pPr marL="1604963" indent="-1158875">
              <a:buNone/>
              <a:defRPr baseline="0">
                <a:latin typeface="Arial" pitchFamily="34" charset="0"/>
                <a:cs typeface="Arial" pitchFamily="34" charset="0"/>
              </a:defRPr>
            </a:lvl1pPr>
            <a:lvl3pPr>
              <a:defRPr>
                <a:latin typeface="Arial" pitchFamily="34" charset="0"/>
                <a:cs typeface="Arial" pitchFamily="34" charset="0"/>
              </a:defRPr>
            </a:lvl3pPr>
          </a:lstStyle>
          <a:p>
            <a:pPr marL="1604963" lvl="0" indent="-1524000"/>
            <a:r>
              <a:rPr lang="en-GB" sz="2000" spc="-100" dirty="0" smtClean="0"/>
              <a:t>        Task 1</a:t>
            </a:r>
            <a:r>
              <a:rPr lang="en-GB" sz="2000" b="1" spc="-100" dirty="0" smtClean="0"/>
              <a:t>	</a:t>
            </a:r>
            <a:r>
              <a:rPr lang="en-US" sz="2000" b="1" dirty="0" smtClean="0">
                <a:latin typeface="Arial"/>
                <a:cs typeface="Arial"/>
              </a:rPr>
              <a:t>text</a:t>
            </a:r>
            <a:endParaRPr lang="en-GB" sz="2000" b="1" spc="-100" dirty="0" smtClean="0"/>
          </a:p>
          <a:p>
            <a:pPr marL="1485900" lvl="2" indent="38100" eaLnBrk="1" hangingPunct="1">
              <a:buNone/>
              <a:defRPr/>
            </a:pPr>
            <a:endParaRPr lang="en-GB" sz="2000" b="1" dirty="0" smtClean="0">
              <a:latin typeface="Arial" pitchFamily="34" charset="0"/>
              <a:cs typeface="Arial" pitchFamily="34" charset="0"/>
            </a:endParaRPr>
          </a:p>
          <a:p>
            <a:pPr marL="1604963" lvl="2" indent="-1524000" eaLnBrk="1" hangingPunct="1">
              <a:buNone/>
              <a:defRPr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2       </a:t>
            </a: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text</a:t>
            </a:r>
            <a:endParaRPr lang="en-US" sz="2000" b="1" spc="-100" dirty="0" smtClean="0">
              <a:latin typeface="Arial" pitchFamily="34" charset="0"/>
              <a:cs typeface="Arial" pitchFamily="34" charset="0"/>
            </a:endParaRPr>
          </a:p>
          <a:p>
            <a:pPr marL="1524000" lvl="2" indent="-1524000" eaLnBrk="1" hangingPunct="1">
              <a:buNone/>
              <a:defRPr/>
            </a:pPr>
            <a:endParaRPr lang="en-US" sz="2000" b="1" dirty="0" smtClean="0">
              <a:latin typeface="Arial"/>
              <a:cs typeface="Arial"/>
            </a:endParaRPr>
          </a:p>
          <a:p>
            <a:pPr marL="1701800" lvl="2" indent="-1620838" eaLnBrk="1" hangingPunct="1">
              <a:buNone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3       </a:t>
            </a:r>
            <a:r>
              <a:rPr lang="en-US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1524000" lvl="2" indent="-1524000" eaLnBrk="1" hangingPunct="1">
              <a:buNone/>
              <a:defRPr/>
            </a:pPr>
            <a:endParaRPr lang="en-US" sz="2000" b="1" spc="-100" dirty="0" smtClean="0">
              <a:latin typeface="Arial" pitchFamily="34" charset="0"/>
              <a:cs typeface="Arial" pitchFamily="34" charset="0"/>
            </a:endParaRPr>
          </a:p>
          <a:p>
            <a:pPr marL="1604963" lvl="2" indent="-1524000" eaLnBrk="1" hangingPunct="1">
              <a:buNone/>
              <a:defRPr/>
            </a:pPr>
            <a:r>
              <a:rPr lang="en-US" sz="2000" spc="-100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4        </a:t>
            </a:r>
            <a:r>
              <a:rPr lang="en-US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1524000" lvl="2" indent="-1524000" eaLnBrk="1" hangingPunct="1">
              <a:buNone/>
              <a:defRPr/>
            </a:pPr>
            <a:endParaRPr lang="en-GB" dirty="0"/>
          </a:p>
        </p:txBody>
      </p:sp>
      <p:pic>
        <p:nvPicPr>
          <p:cNvPr id="27" name="Picture 26" descr="Pen2-02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741515" y="648561"/>
            <a:ext cx="1180800" cy="1896204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8736203" y="3918881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8739046" y="1974268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32" name="Picture 31" descr="Time for discussion v3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740216" y="4542933"/>
            <a:ext cx="1176670" cy="1897236"/>
          </a:xfrm>
          <a:prstGeom prst="rect">
            <a:avLst/>
          </a:prstGeom>
        </p:spPr>
      </p:pic>
      <p:sp>
        <p:nvSpPr>
          <p:cNvPr id="33" name="TextBox 32"/>
          <p:cNvSpPr txBox="1"/>
          <p:nvPr userDrawn="1"/>
        </p:nvSpPr>
        <p:spPr>
          <a:xfrm>
            <a:off x="8718691" y="5774431"/>
            <a:ext cx="1180213" cy="79744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1600" i="1" dirty="0" smtClean="0">
              <a:solidFill>
                <a:prstClr val="white"/>
              </a:solidFill>
              <a:cs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15 Minutes</a:t>
            </a:r>
          </a:p>
        </p:txBody>
      </p:sp>
    </p:spTree>
    <p:extLst>
      <p:ext uri="{BB962C8B-B14F-4D97-AF65-F5344CB8AC3E}">
        <p14:creationId xmlns:p14="http://schemas.microsoft.com/office/powerpoint/2010/main" xmlns="" val="3081550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60" y="998936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CORE 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11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At the end of this module, participants will be able to 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>
              <a:buFont typeface="+mj-lt"/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algn="l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Explain fundamental values and principles behind humanitarian work, and the resources that provide the framework for humanitarian aid</a:t>
            </a:r>
          </a:p>
          <a:p>
            <a:pPr algn="l"/>
            <a:endParaRPr lang="en-GB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Describe the Humanitarian Charter, Red Cross Code of Conduct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Identify the objectives and initiatives of t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he</a:t>
            </a:r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 Sphere Project and HAP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12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135" y="3884664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8398" y="4741865"/>
            <a:ext cx="212713" cy="212713"/>
          </a:xfrm>
          <a:prstGeom prst="rect">
            <a:avLst/>
          </a:prstGeom>
        </p:spPr>
      </p:pic>
      <p:pic>
        <p:nvPicPr>
          <p:cNvPr id="19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1" y="1026547"/>
            <a:ext cx="1984745" cy="54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8" name="Text Placeholder 10"/>
          <p:cNvSpPr>
            <a:spLocks noGrp="1"/>
          </p:cNvSpPr>
          <p:nvPr userDrawn="1">
            <p:ph type="body" sz="quarter" idx="4294967295" hasCustomPrompt="1"/>
          </p:nvPr>
        </p:nvSpPr>
        <p:spPr>
          <a:xfrm>
            <a:off x="1100341" y="2390837"/>
            <a:ext cx="7441776" cy="2948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lvl="0" indent="0">
              <a:buNone/>
            </a:pP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1    </a:t>
            </a: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0" lvl="0" indent="0"/>
            <a:endParaRPr lang="en-GB" sz="2000" spc="-100" dirty="0" smtClean="0">
              <a:latin typeface="Arial" pitchFamily="34" charset="0"/>
              <a:cs typeface="Arial" pitchFamily="34" charset="0"/>
            </a:endParaRPr>
          </a:p>
          <a:p>
            <a:pPr marL="890588" lvl="0" indent="-890588">
              <a:buNone/>
            </a:pP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2    </a:t>
            </a: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0" lvl="2" eaLnBrk="1" hangingPunct="1">
              <a:buNone/>
              <a:defRPr/>
            </a:pPr>
            <a:endParaRPr lang="en-GB" spc="-100" dirty="0" smtClean="0"/>
          </a:p>
          <a:p>
            <a:pPr marL="0" lvl="0" indent="0"/>
            <a:endParaRPr lang="en-GB" spc="-100" dirty="0" smtClean="0"/>
          </a:p>
          <a:p>
            <a:pPr marL="0" lvl="2" eaLnBrk="1" hangingPunct="1">
              <a:buNone/>
              <a:defRPr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marL="1485900" lvl="2" indent="38100" eaLnBrk="1" hangingPunct="1">
              <a:buNone/>
              <a:defRPr/>
            </a:pPr>
            <a:endParaRPr lang="en-GB" dirty="0"/>
          </a:p>
        </p:txBody>
      </p:sp>
      <p:pic>
        <p:nvPicPr>
          <p:cNvPr id="29" name="Picture 28" descr="Discussion in groups- ECHO blue v03-02-02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732886" y="2593371"/>
            <a:ext cx="1180800" cy="1896203"/>
          </a:xfrm>
          <a:prstGeom prst="rect">
            <a:avLst/>
          </a:prstGeom>
        </p:spPr>
      </p:pic>
      <p:pic>
        <p:nvPicPr>
          <p:cNvPr id="32" name="Picture 31" descr="Pen2-02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731778" y="670176"/>
            <a:ext cx="1180800" cy="1896204"/>
          </a:xfrm>
          <a:prstGeom prst="rect">
            <a:avLst/>
          </a:prstGeom>
        </p:spPr>
      </p:pic>
      <p:sp>
        <p:nvSpPr>
          <p:cNvPr id="33" name="TextBox 32"/>
          <p:cNvSpPr txBox="1"/>
          <p:nvPr userDrawn="1"/>
        </p:nvSpPr>
        <p:spPr>
          <a:xfrm>
            <a:off x="8737352" y="3927979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8740195" y="1953351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35" name="Picture 34" descr="Time for discussion v3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740004" y="4529823"/>
            <a:ext cx="1176670" cy="1897236"/>
          </a:xfrm>
          <a:prstGeom prst="rect">
            <a:avLst/>
          </a:prstGeom>
        </p:spPr>
      </p:pic>
      <p:sp>
        <p:nvSpPr>
          <p:cNvPr id="36" name="TextBox 35"/>
          <p:cNvSpPr txBox="1"/>
          <p:nvPr userDrawn="1"/>
        </p:nvSpPr>
        <p:spPr>
          <a:xfrm>
            <a:off x="8711620" y="5852029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10 minutes</a:t>
            </a:r>
          </a:p>
        </p:txBody>
      </p:sp>
    </p:spTree>
    <p:extLst>
      <p:ext uri="{BB962C8B-B14F-4D97-AF65-F5344CB8AC3E}">
        <p14:creationId xmlns:p14="http://schemas.microsoft.com/office/powerpoint/2010/main" xmlns="" val="3081550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895894" y="2668775"/>
            <a:ext cx="6807827" cy="552890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4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 smtClean="0"/>
              <a:t>Master Title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895894" y="3221665"/>
            <a:ext cx="6807828" cy="393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7"/>
          <p:cNvSpPr>
            <a:spLocks noGrp="1"/>
          </p:cNvSpPr>
          <p:nvPr>
            <p:ph sz="quarter" idx="19" hasCustomPrompt="1"/>
          </p:nvPr>
        </p:nvSpPr>
        <p:spPr>
          <a:xfrm>
            <a:off x="1870770" y="865190"/>
            <a:ext cx="3338512" cy="585788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b="1" dirty="0" smtClean="0">
                <a:latin typeface="Arial" pitchFamily="34" charset="0"/>
                <a:cs typeface="Arial" pitchFamily="34" charset="0"/>
              </a:rPr>
              <a:t>Objective 1</a:t>
            </a:r>
            <a:endParaRPr lang="en-GB" dirty="0"/>
          </a:p>
        </p:txBody>
      </p:sp>
      <p:sp>
        <p:nvSpPr>
          <p:cNvPr id="21" name="Picture Placeholder 18"/>
          <p:cNvSpPr>
            <a:spLocks noGrp="1"/>
          </p:cNvSpPr>
          <p:nvPr>
            <p:ph type="pic" sz="quarter" idx="16" hasCustomPrompt="1"/>
          </p:nvPr>
        </p:nvSpPr>
        <p:spPr>
          <a:xfrm>
            <a:off x="7243948" y="2133600"/>
            <a:ext cx="2662051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picture icon to add           </a:t>
            </a:r>
            <a:endParaRPr lang="en-GB" noProof="0" dirty="0" smtClean="0"/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1564988" y="2492178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sp>
        <p:nvSpPr>
          <p:cNvPr id="2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56573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By the end of this session, you will have an understanding of:</a:t>
            </a:r>
            <a:endParaRPr lang="en-GB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0108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40222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>
              <a:buFont typeface="+mj-lt"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01403" y="2579508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03899" y="3388008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01403" y="4185627"/>
            <a:ext cx="212713" cy="212713"/>
          </a:xfrm>
          <a:prstGeom prst="rect">
            <a:avLst/>
          </a:prstGeom>
        </p:spPr>
      </p:pic>
      <p:pic>
        <p:nvPicPr>
          <p:cNvPr id="14" name="Picture 13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01403" y="5000002"/>
            <a:ext cx="212713" cy="2127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0108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1642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>
              <a:buFont typeface="+mj-lt"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0108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>
              <a:buFont typeface="+mj-lt"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08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7821" y="3388008"/>
            <a:ext cx="212713" cy="2127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0108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>
              <a:buFont typeface="+mj-lt"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41361" y="1380390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marR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 sz="22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r>
              <a:rPr lang="en-US" dirty="0" smtClean="0"/>
              <a:t>Bullet Point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 smtClean="0"/>
              <a:t>Bullet Point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 smtClean="0"/>
              <a:t>Bullet Point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 smtClean="0"/>
              <a:t>Bullet Point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 smtClean="0"/>
              <a:t>Bullet Point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 smtClean="0"/>
              <a:t>Bullet Point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41361" y="1434820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marR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 sz="22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r>
              <a:rPr lang="en-US" dirty="0" smtClean="0"/>
              <a:t>Bullet Point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 smtClean="0"/>
              <a:t>Bullet Point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 smtClean="0"/>
              <a:t>Bullet Point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 smtClean="0"/>
              <a:t>Bullet Point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 smtClean="0"/>
              <a:t>Bullet Point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 smtClean="0"/>
              <a:t>Bullet Point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</p:txBody>
      </p:sp>
      <p:pic>
        <p:nvPicPr>
          <p:cNvPr id="14" name="Picture 13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44943" y="1545334"/>
            <a:ext cx="212713" cy="212713"/>
          </a:xfrm>
          <a:prstGeom prst="rect">
            <a:avLst/>
          </a:prstGeom>
        </p:spPr>
      </p:pic>
      <p:pic>
        <p:nvPicPr>
          <p:cNvPr id="19" name="Picture 18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47439" y="1983710"/>
            <a:ext cx="212713" cy="212713"/>
          </a:xfrm>
          <a:prstGeom prst="rect">
            <a:avLst/>
          </a:prstGeom>
        </p:spPr>
      </p:pic>
      <p:pic>
        <p:nvPicPr>
          <p:cNvPr id="13" name="Picture 12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5825" y="2372666"/>
            <a:ext cx="212713" cy="212713"/>
          </a:xfrm>
          <a:prstGeom prst="rect">
            <a:avLst/>
          </a:prstGeom>
        </p:spPr>
      </p:pic>
      <p:pic>
        <p:nvPicPr>
          <p:cNvPr id="20" name="Picture 1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8321" y="2811042"/>
            <a:ext cx="212713" cy="212713"/>
          </a:xfrm>
          <a:prstGeom prst="rect">
            <a:avLst/>
          </a:prstGeom>
        </p:spPr>
      </p:pic>
      <p:pic>
        <p:nvPicPr>
          <p:cNvPr id="24" name="Picture 23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69207" y="3246482"/>
            <a:ext cx="212713" cy="2127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 txBox="1">
            <a:spLocks/>
          </p:cNvSpPr>
          <p:nvPr userDrawn="1"/>
        </p:nvSpPr>
        <p:spPr>
          <a:xfrm>
            <a:off x="360416" y="2483437"/>
            <a:ext cx="9050284" cy="2948400"/>
          </a:xfrm>
          <a:prstGeom prst="rect">
            <a:avLst/>
          </a:prstGeom>
        </p:spPr>
        <p:txBody>
          <a:bodyPr/>
          <a:lstStyle/>
          <a:p>
            <a:pPr marL="1524000" marR="0" lvl="0" indent="-1524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485900" marR="0" lvl="2" indent="381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524000" marR="0" lvl="2" indent="-1524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</a:t>
            </a: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-13852"/>
            <a:ext cx="9906000" cy="62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Banner-CORE-new-orang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13852"/>
            <a:ext cx="9906000" cy="62198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262813" y="-61912"/>
            <a:ext cx="2262187" cy="300038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 userDrawn="1"/>
        </p:nvSpPr>
        <p:spPr>
          <a:xfrm>
            <a:off x="7224708" y="14289"/>
            <a:ext cx="23574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download resources from www.coreasia.org</a:t>
            </a:r>
            <a:endParaRPr lang="en-GB" sz="800" b="1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4201" y="998932"/>
            <a:ext cx="9220200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4201" y="1662232"/>
            <a:ext cx="9220199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84201" y="24548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>
              <a:buFont typeface="+mj-lt"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1.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2.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3.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4. Bullet Point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4156713" y="2464062"/>
            <a:ext cx="5618657" cy="39002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</a:t>
            </a:r>
            <a:r>
              <a:rPr lang="en-US" noProof="0" dirty="0" err="1" smtClean="0"/>
              <a:t>ipicturecon</a:t>
            </a:r>
            <a:r>
              <a:rPr lang="en-US" noProof="0" dirty="0" smtClean="0"/>
              <a:t> to add</a:t>
            </a:r>
            <a:endParaRPr lang="en-GB" noProof="0" dirty="0" smtClean="0"/>
          </a:p>
        </p:txBody>
      </p:sp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6796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590108" y="1662232"/>
            <a:ext cx="6867967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5" y="2464062"/>
            <a:ext cx="2985406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>
              <a:buFont typeface="+mj-lt"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pic>
        <p:nvPicPr>
          <p:cNvPr id="33" name="Picture 32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08"/>
            <a:ext cx="214593" cy="2127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114300" y="2133600"/>
            <a:ext cx="9661071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</a:t>
            </a:r>
            <a:r>
              <a:rPr lang="en-US" noProof="0" dirty="0" err="1" smtClean="0"/>
              <a:t>picturecon</a:t>
            </a:r>
            <a:r>
              <a:rPr lang="en-US" noProof="0" dirty="0" smtClean="0"/>
              <a:t> to add           </a:t>
            </a:r>
            <a:endParaRPr lang="en-GB" noProof="0" dirty="0" smtClean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6796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590108" y="1662232"/>
            <a:ext cx="6867967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99060" y="2476532"/>
            <a:ext cx="4070170" cy="39002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</a:t>
            </a:r>
            <a:r>
              <a:rPr lang="en-US" noProof="0" dirty="0" err="1" smtClean="0"/>
              <a:t>ipicturecon</a:t>
            </a:r>
            <a:r>
              <a:rPr lang="en-US" noProof="0" dirty="0" smtClean="0"/>
              <a:t> to add</a:t>
            </a:r>
            <a:endParaRPr lang="en-GB" noProof="0" dirty="0" smtClean="0"/>
          </a:p>
        </p:txBody>
      </p:sp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6796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590108" y="1662232"/>
            <a:ext cx="6867967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905365" y="2479875"/>
            <a:ext cx="2985406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>
              <a:buFont typeface="+mj-lt"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pic>
        <p:nvPicPr>
          <p:cNvPr id="33" name="Picture 32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66545" y="2595321"/>
            <a:ext cx="214593" cy="2127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7977600" y="3549600"/>
            <a:ext cx="1836000" cy="280866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10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7977600" y="597600"/>
            <a:ext cx="1836000" cy="295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</a:t>
            </a:r>
            <a:r>
              <a:rPr lang="en-US" noProof="0" dirty="0" err="1" smtClean="0"/>
              <a:t>ipicturecon</a:t>
            </a:r>
            <a:r>
              <a:rPr lang="en-US" noProof="0" dirty="0" smtClean="0"/>
              <a:t> to add</a:t>
            </a:r>
            <a:endParaRPr lang="en-GB" noProof="0" dirty="0" smtClean="0"/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6796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28" name="Subtitle 2"/>
          <p:cNvSpPr>
            <a:spLocks noGrp="1"/>
          </p:cNvSpPr>
          <p:nvPr>
            <p:ph type="subTitle" idx="1"/>
          </p:nvPr>
        </p:nvSpPr>
        <p:spPr>
          <a:xfrm>
            <a:off x="590108" y="1662232"/>
            <a:ext cx="6867967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Z:\GSC_Training\Shelter Training Toolkit\A Project management\A1 Training development\A1.3 Graphics\A1.3.2 Icons\9. Icons\Key point square backgroun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4838" y="5429250"/>
            <a:ext cx="13716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" name="Text Placeholder 172"/>
          <p:cNvSpPr>
            <a:spLocks noGrp="1"/>
          </p:cNvSpPr>
          <p:nvPr>
            <p:ph type="body" sz="quarter" idx="16"/>
          </p:nvPr>
        </p:nvSpPr>
        <p:spPr>
          <a:xfrm>
            <a:off x="452438" y="720000"/>
            <a:ext cx="7525162" cy="5781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800" b="0" i="1">
                <a:latin typeface="Arial" pitchFamily="34" charset="0"/>
                <a:cs typeface="Arial" pitchFamily="34" charset="0"/>
              </a:defRPr>
            </a:lvl1pPr>
            <a:lvl2pPr marL="533400" indent="-533400">
              <a:buFont typeface="Arial" pitchFamily="34" charset="0"/>
              <a:buNone/>
              <a:defRPr sz="2200" b="1">
                <a:latin typeface="Arial" pitchFamily="34" charset="0"/>
                <a:cs typeface="Arial" pitchFamily="34" charset="0"/>
              </a:defRPr>
            </a:lvl2pPr>
            <a:lvl3pPr marL="546100" indent="-546100"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3pPr>
            <a:lvl4pPr marL="1079500" indent="-546100">
              <a:buFont typeface="Arial" pitchFamily="34" charset="0"/>
              <a:buChar char="−"/>
              <a:defRPr>
                <a:latin typeface="Arial" pitchFamily="34" charset="0"/>
                <a:cs typeface="Arial" pitchFamily="34" charset="0"/>
              </a:defRPr>
            </a:lvl4pPr>
            <a:lvl5pPr marL="0" indent="0">
              <a:buNone/>
              <a:defRPr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dirty="0" smtClean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8"/>
          </p:nvPr>
        </p:nvSpPr>
        <p:spPr>
          <a:xfrm>
            <a:off x="7977600" y="597600"/>
            <a:ext cx="1836000" cy="29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8596800" y="612000"/>
            <a:ext cx="1224000" cy="432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100" i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buNone/>
              <a:defRPr sz="1100">
                <a:latin typeface="Arial" pitchFamily="34" charset="0"/>
                <a:cs typeface="Arial" pitchFamily="34" charset="0"/>
              </a:defRPr>
            </a:lvl3pPr>
            <a:lvl4pPr>
              <a:buNone/>
              <a:defRPr sz="1100">
                <a:latin typeface="Arial" pitchFamily="34" charset="0"/>
                <a:cs typeface="Arial" pitchFamily="34" charset="0"/>
              </a:defRPr>
            </a:lvl4pPr>
            <a:lvl5pPr>
              <a:buNone/>
              <a:defRPr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bli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1818166" y="1876723"/>
            <a:ext cx="7995433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1818166" y="3061531"/>
            <a:ext cx="7995433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1818166" y="4235706"/>
            <a:ext cx="7995433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818166" y="5409881"/>
            <a:ext cx="7995433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700270" y="1792351"/>
            <a:ext cx="862384" cy="878803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24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698654" y="2966526"/>
            <a:ext cx="862384" cy="878803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25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700270" y="4140701"/>
            <a:ext cx="862384" cy="878803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26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698654" y="5314876"/>
            <a:ext cx="862384" cy="878803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6796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95895" y="3221669"/>
            <a:ext cx="8055114" cy="393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i="1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2200" dirty="0" smtClean="0">
                <a:latin typeface="Arial"/>
                <a:cs typeface="Arial"/>
              </a:rPr>
              <a:t>    Humanitarian Charter, RC Code of Conduct and Sphere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613735"/>
            <a:ext cx="9906000" cy="586149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4906" y="602017"/>
            <a:ext cx="9905999" cy="5873211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1822903" y="767687"/>
            <a:ext cx="8055115" cy="552890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4000" b="1" baseline="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 smtClean="0"/>
              <a:t>Humanitarian principles</a:t>
            </a:r>
            <a:endParaRPr lang="en-GB" dirty="0"/>
          </a:p>
        </p:txBody>
      </p:sp>
      <p:pic>
        <p:nvPicPr>
          <p:cNvPr id="5" name="Picture 4" descr="Z:\SC_Hubbers project\SEA Hub\E. Graphics\Icons\hourglass V4 white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729522" y="5569857"/>
            <a:ext cx="322678" cy="47565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 userDrawn="1"/>
        </p:nvSpPr>
        <p:spPr>
          <a:xfrm>
            <a:off x="9102264" y="5759531"/>
            <a:ext cx="729829" cy="3222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90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637080" y="6043713"/>
            <a:ext cx="1179815" cy="2702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Minutes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82793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60" y="998936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CORE 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11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At the end of this module, participants will be able to 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>
              <a:buFont typeface="+mj-lt"/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algn="l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Explain fundamental values and principles behind humanitarian work, and the resources that provide the framework for humanitarian aid</a:t>
            </a:r>
          </a:p>
          <a:p>
            <a:pPr algn="l"/>
            <a:endParaRPr lang="en-GB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Describe the Humanitarian Charter, Red Cross Code of Conduct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Identify the objectives and initiatives of t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he</a:t>
            </a:r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 Sphere Project and HAP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695325" y="2579512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28135" y="3884664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668398" y="4741865"/>
            <a:ext cx="212713" cy="212713"/>
          </a:xfrm>
          <a:prstGeom prst="rect">
            <a:avLst/>
          </a:prstGeom>
        </p:spPr>
      </p:pic>
      <p:pic>
        <p:nvPicPr>
          <p:cNvPr id="19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1" y="1026547"/>
            <a:ext cx="1984745" cy="54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389147" y="247972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>
              <a:lnSpc>
                <a:spcPct val="100000"/>
              </a:lnSpc>
              <a:buFont typeface="+mj-lt"/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684298" y="2479722"/>
            <a:ext cx="704849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r">
              <a:lnSpc>
                <a:spcPct val="100000"/>
              </a:lnSpc>
              <a:buFont typeface="+mj-lt"/>
              <a:buNone/>
              <a:defRPr sz="2200" b="0" baseline="0">
                <a:solidFill>
                  <a:srgbClr val="0D3F96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1.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2.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3.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4.</a:t>
            </a:r>
          </a:p>
          <a:p>
            <a:pPr lvl="0"/>
            <a:endParaRPr lang="en-US" dirty="0" smtClean="0"/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1959754" y="982699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Learning objectives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1550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eneral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 txBox="1">
            <a:spLocks/>
          </p:cNvSpPr>
          <p:nvPr userDrawn="1"/>
        </p:nvSpPr>
        <p:spPr>
          <a:xfrm>
            <a:off x="360416" y="2483437"/>
            <a:ext cx="9050284" cy="2948400"/>
          </a:xfrm>
          <a:prstGeom prst="rect">
            <a:avLst/>
          </a:prstGeom>
        </p:spPr>
        <p:txBody>
          <a:bodyPr/>
          <a:lstStyle/>
          <a:p>
            <a:pPr marL="1524000" marR="0" lvl="0" indent="-1524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485900" marR="0" lvl="2" indent="381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524000" marR="0" lvl="2" indent="-1524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</a:t>
            </a: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-13852"/>
            <a:ext cx="9906000" cy="62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Banner-CORE-new-orang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13852"/>
            <a:ext cx="9906000" cy="62198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262813" y="-61912"/>
            <a:ext cx="2262187" cy="300038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 userDrawn="1"/>
        </p:nvSpPr>
        <p:spPr>
          <a:xfrm>
            <a:off x="7224708" y="14289"/>
            <a:ext cx="23574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download resources from www.coreasia.org</a:t>
            </a:r>
            <a:endParaRPr lang="en-GB" sz="800" b="1" dirty="0"/>
          </a:p>
        </p:txBody>
      </p:sp>
      <p:pic>
        <p:nvPicPr>
          <p:cNvPr id="7" name="Picture 6" descr="Banner CORE new V10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498" y="-8727"/>
            <a:ext cx="9902972" cy="621793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0" y="6443330"/>
            <a:ext cx="9906000" cy="414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 userDrawn="1"/>
        </p:nvSpPr>
        <p:spPr>
          <a:xfrm>
            <a:off x="61550" y="6476576"/>
            <a:ext cx="521525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41275" algn="ctr">
              <a:defRPr/>
            </a:pPr>
            <a:r>
              <a:rPr lang="en-GB" sz="1100" b="1" dirty="0" smtClean="0">
                <a:solidFill>
                  <a:srgbClr val="0D3F96"/>
                </a:solidFill>
              </a:rPr>
              <a:t>S</a:t>
            </a:r>
            <a:r>
              <a:rPr lang="en-GB" sz="1100" b="1" baseline="0" dirty="0" smtClean="0">
                <a:solidFill>
                  <a:srgbClr val="0D3F96"/>
                </a:solidFill>
              </a:rPr>
              <a:t>3.1</a:t>
            </a:r>
            <a:endParaRPr lang="en-GB" sz="1100" b="1" dirty="0">
              <a:solidFill>
                <a:srgbClr val="0D3F96"/>
              </a:solidFill>
            </a:endParaRPr>
          </a:p>
        </p:txBody>
      </p:sp>
      <p:cxnSp>
        <p:nvCxnSpPr>
          <p:cNvPr id="31" name="Straight Connector 10"/>
          <p:cNvCxnSpPr>
            <a:cxnSpLocks noChangeShapeType="1"/>
          </p:cNvCxnSpPr>
          <p:nvPr userDrawn="1"/>
        </p:nvCxnSpPr>
        <p:spPr bwMode="auto">
          <a:xfrm>
            <a:off x="704850" y="6497638"/>
            <a:ext cx="9107488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" name="Straight Connector 10"/>
          <p:cNvCxnSpPr>
            <a:cxnSpLocks noChangeShapeType="1"/>
          </p:cNvCxnSpPr>
          <p:nvPr userDrawn="1"/>
        </p:nvCxnSpPr>
        <p:spPr bwMode="auto">
          <a:xfrm>
            <a:off x="-3175" y="6496050"/>
            <a:ext cx="9912320" cy="0"/>
          </a:xfrm>
          <a:prstGeom prst="line">
            <a:avLst/>
          </a:prstGeom>
          <a:noFill/>
          <a:ln w="19050" algn="ctr">
            <a:solidFill>
              <a:srgbClr val="0D3E96"/>
            </a:solidFill>
            <a:round/>
            <a:headEnd/>
            <a:tailEnd/>
          </a:ln>
        </p:spPr>
      </p:cxnSp>
      <p:sp>
        <p:nvSpPr>
          <p:cNvPr id="33" name="Rectangle 2"/>
          <p:cNvSpPr>
            <a:spLocks noChangeArrowheads="1"/>
          </p:cNvSpPr>
          <p:nvPr userDrawn="1"/>
        </p:nvSpPr>
        <p:spPr bwMode="auto">
          <a:xfrm>
            <a:off x="-3175" y="6514638"/>
            <a:ext cx="708540" cy="338328"/>
          </a:xfrm>
          <a:prstGeom prst="rect">
            <a:avLst/>
          </a:prstGeom>
          <a:solidFill>
            <a:srgbClr val="0D3E96"/>
          </a:solidFill>
          <a:ln w="63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bg1"/>
              </a:solidFill>
              <a:cs typeface="Arial" pitchFamily="34" charset="0"/>
            </a:endParaRPr>
          </a:p>
        </p:txBody>
      </p:sp>
      <p:cxnSp>
        <p:nvCxnSpPr>
          <p:cNvPr id="34" name="Straight Connector 33"/>
          <p:cNvCxnSpPr>
            <a:stCxn id="33" idx="3"/>
            <a:endCxn id="33" idx="1"/>
          </p:cNvCxnSpPr>
          <p:nvPr userDrawn="1"/>
        </p:nvCxnSpPr>
        <p:spPr>
          <a:xfrm flipH="1">
            <a:off x="-3175" y="6683802"/>
            <a:ext cx="7085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 rot="5400000">
            <a:off x="340663" y="6684765"/>
            <a:ext cx="345292" cy="1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 userDrawn="1"/>
        </p:nvSpPr>
        <p:spPr>
          <a:xfrm>
            <a:off x="-63500" y="6664948"/>
            <a:ext cx="657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session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 userDrawn="1"/>
        </p:nvSpPr>
        <p:spPr>
          <a:xfrm>
            <a:off x="-60323" y="6489795"/>
            <a:ext cx="5138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day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 userDrawn="1"/>
        </p:nvSpPr>
        <p:spPr>
          <a:xfrm>
            <a:off x="513900" y="6492169"/>
            <a:ext cx="191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 userDrawn="1"/>
        </p:nvSpPr>
        <p:spPr>
          <a:xfrm>
            <a:off x="756538" y="6497206"/>
            <a:ext cx="785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training delivered by lead partners Habitat for Humanity, </a:t>
            </a:r>
            <a:r>
              <a:rPr lang="en-GB" sz="800" b="1" kern="1200" dirty="0" err="1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RedR</a:t>
            </a:r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 and Shelter Centre on 2</a:t>
            </a:r>
            <a:r>
              <a:rPr lang="en-GB" sz="800" b="1" kern="1200" baseline="300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nd</a:t>
            </a:r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 to 9</a:t>
            </a:r>
            <a:r>
              <a:rPr lang="en-GB" sz="800" b="1" kern="1200" baseline="300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th</a:t>
            </a:r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 July 2011 in Thailand </a:t>
            </a:r>
            <a:endParaRPr lang="en-GB" sz="800" b="1" kern="1200" dirty="0">
              <a:solidFill>
                <a:srgbClr val="0D3E96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756538" y="6658118"/>
            <a:ext cx="2252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approved by</a:t>
            </a:r>
            <a:r>
              <a:rPr lang="en-US" sz="800" b="1" baseline="0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n-US" sz="800" b="1" baseline="0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Advisory</a:t>
            </a:r>
            <a:r>
              <a:rPr lang="en-US" sz="800" b="1" baseline="0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Group members</a:t>
            </a:r>
            <a:endParaRPr lang="en-US" sz="800" b="1" dirty="0">
              <a:solidFill>
                <a:srgbClr val="0D3E96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2" name="Group 19"/>
          <p:cNvGrpSpPr/>
          <p:nvPr userDrawn="1"/>
        </p:nvGrpSpPr>
        <p:grpSpPr>
          <a:xfrm>
            <a:off x="9302482" y="6504292"/>
            <a:ext cx="652363" cy="353156"/>
            <a:chOff x="7241635" y="3956287"/>
            <a:chExt cx="652363" cy="353156"/>
          </a:xfrm>
        </p:grpSpPr>
        <p:pic>
          <p:nvPicPr>
            <p:cNvPr id="43" name="Picture 42" descr="blue triangle.png"/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7442736" y="3956287"/>
              <a:ext cx="407887" cy="353156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 userDrawn="1"/>
          </p:nvSpPr>
          <p:spPr>
            <a:xfrm>
              <a:off x="7241635" y="3956826"/>
              <a:ext cx="65236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E9273335-811A-4A40-AA21-6889A5B251EB}" type="slidenum">
                <a:rPr lang="en-US" sz="800" b="1" spc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pPr marL="0" indent="0"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‹#›</a:t>
              </a:fld>
              <a:r>
                <a:rPr lang="en-US" sz="800" b="1" spc="0" baseline="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marL="0" indent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spc="0" dirty="0" smtClean="0">
                  <a:solidFill>
                    <a:schemeClr val="bg1"/>
                  </a:solidFill>
                  <a:cs typeface="Arial" pitchFamily="34" charset="0"/>
                </a:rPr>
                <a:t>            </a:t>
              </a:r>
              <a:r>
                <a:rPr lang="en-US" sz="800" b="1" spc="0" dirty="0" smtClean="0">
                  <a:solidFill>
                    <a:schemeClr val="bg1"/>
                  </a:solidFill>
                  <a:cs typeface="Arial" pitchFamily="34" charset="0"/>
                </a:rPr>
                <a:t>89</a:t>
              </a:r>
              <a:endParaRPr lang="en-US" sz="800" b="1" spc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5" name="Picture 44" descr="CORE new logo from banner V11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977114" y="6666211"/>
            <a:ext cx="6511685" cy="1934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60" y="998936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CORE 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11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At the end of this module, participants will be able to 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>
              <a:buFont typeface="+mj-lt"/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algn="l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Explain fundamental values and principles behind humanitarian work, and the resources that provide the framework for humanitarian aid</a:t>
            </a:r>
          </a:p>
          <a:p>
            <a:pPr algn="l"/>
            <a:endParaRPr lang="en-GB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Describe the Humanitarian Charter, Red Cross Code of Conduct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Identify the objectives and initiatives of t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he</a:t>
            </a:r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 Sphere Project and HAP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695325" y="2579512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28135" y="3884664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668398" y="4741865"/>
            <a:ext cx="212713" cy="212713"/>
          </a:xfrm>
          <a:prstGeom prst="rect">
            <a:avLst/>
          </a:prstGeom>
        </p:spPr>
      </p:pic>
      <p:pic>
        <p:nvPicPr>
          <p:cNvPr id="19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15505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7"/>
          <p:cNvSpPr>
            <a:spLocks noGrp="1"/>
          </p:cNvSpPr>
          <p:nvPr>
            <p:ph sz="quarter" idx="19" hasCustomPrompt="1"/>
          </p:nvPr>
        </p:nvSpPr>
        <p:spPr>
          <a:xfrm>
            <a:off x="1870770" y="865190"/>
            <a:ext cx="3338512" cy="585788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b="1" dirty="0" smtClean="0">
                <a:latin typeface="Arial" pitchFamily="34" charset="0"/>
                <a:cs typeface="Arial" pitchFamily="34" charset="0"/>
              </a:rPr>
              <a:t>Objective 1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Text Dimension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0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Text Dimension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Text Dimension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26" name="Straight Arrow Connector 25"/>
          <p:cNvCxnSpPr>
            <a:stCxn id="25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18"/>
          <p:cNvSpPr>
            <a:spLocks noGrp="1"/>
          </p:cNvSpPr>
          <p:nvPr>
            <p:ph type="pic" sz="quarter" idx="16" hasCustomPrompt="1"/>
          </p:nvPr>
        </p:nvSpPr>
        <p:spPr>
          <a:xfrm>
            <a:off x="7243948" y="2133600"/>
            <a:ext cx="2662051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picture icon to add           </a:t>
            </a:r>
            <a:endParaRPr lang="en-GB" noProof="0" dirty="0" smtClean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1564988" y="2492178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56573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By the end of this session, you will have an understanding of:</a:t>
            </a:r>
            <a:endParaRPr lang="en-GB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7"/>
          <p:cNvSpPr>
            <a:spLocks noGrp="1"/>
          </p:cNvSpPr>
          <p:nvPr>
            <p:ph sz="quarter" idx="19" hasCustomPrompt="1"/>
          </p:nvPr>
        </p:nvSpPr>
        <p:spPr>
          <a:xfrm>
            <a:off x="1957858" y="865190"/>
            <a:ext cx="7632456" cy="585788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b="1" dirty="0" smtClean="0">
                <a:latin typeface="Arial" pitchFamily="34" charset="0"/>
                <a:cs typeface="Arial" pitchFamily="34" charset="0"/>
              </a:rPr>
              <a:t>Objective 1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Text Dimension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0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Text Dimension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Text Dimension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26" name="Straight Arrow Connector 25"/>
          <p:cNvCxnSpPr>
            <a:stCxn id="25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1533298" y="2396957"/>
            <a:ext cx="8372702" cy="38079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  Bullet Point</a:t>
            </a:r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54547" y="1669592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By the end of this session, you will have an understanding of:</a:t>
            </a:r>
            <a:endParaRPr lang="en-GB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0108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>
              <a:buFont typeface="+mj-lt"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08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7821" y="3388008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4185627"/>
            <a:ext cx="212713" cy="2127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4201" y="998932"/>
            <a:ext cx="9220200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4201" y="1662232"/>
            <a:ext cx="9220199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84201" y="24548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>
              <a:buFont typeface="+mj-lt"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1.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2.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3.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4. Bullet Point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4156713" y="2464062"/>
            <a:ext cx="5618657" cy="39002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</a:t>
            </a:r>
            <a:r>
              <a:rPr lang="en-US" noProof="0" dirty="0" err="1" smtClean="0"/>
              <a:t>ipicturecon</a:t>
            </a:r>
            <a:r>
              <a:rPr lang="en-US" noProof="0" dirty="0" smtClean="0"/>
              <a:t> to add</a:t>
            </a:r>
            <a:endParaRPr lang="en-GB" noProof="0" dirty="0" smtClean="0"/>
          </a:p>
        </p:txBody>
      </p:sp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6796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590108" y="1662232"/>
            <a:ext cx="6867967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5" y="2464062"/>
            <a:ext cx="2985406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>
              <a:buFont typeface="+mj-lt"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pic>
        <p:nvPicPr>
          <p:cNvPr id="33" name="Picture 32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08"/>
            <a:ext cx="214593" cy="2127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114300" y="2133600"/>
            <a:ext cx="9661071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</a:t>
            </a:r>
            <a:r>
              <a:rPr lang="en-US" noProof="0" dirty="0" err="1" smtClean="0"/>
              <a:t>picturecon</a:t>
            </a:r>
            <a:r>
              <a:rPr lang="en-US" noProof="0" dirty="0" smtClean="0"/>
              <a:t> to add           </a:t>
            </a:r>
            <a:endParaRPr lang="en-GB" noProof="0" dirty="0" smtClean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6796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590108" y="1662232"/>
            <a:ext cx="6867967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99060" y="2476532"/>
            <a:ext cx="4070170" cy="39002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</a:t>
            </a:r>
            <a:r>
              <a:rPr lang="en-US" noProof="0" dirty="0" err="1" smtClean="0"/>
              <a:t>ipicturecon</a:t>
            </a:r>
            <a:r>
              <a:rPr lang="en-US" noProof="0" dirty="0" smtClean="0"/>
              <a:t> to add</a:t>
            </a:r>
            <a:endParaRPr lang="en-GB" noProof="0" dirty="0" smtClean="0"/>
          </a:p>
        </p:txBody>
      </p:sp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6796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590108" y="1662232"/>
            <a:ext cx="6867967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905365" y="2479875"/>
            <a:ext cx="2985406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>
              <a:buFont typeface="+mj-lt"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pic>
        <p:nvPicPr>
          <p:cNvPr id="33" name="Picture 32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66545" y="2595321"/>
            <a:ext cx="214593" cy="2127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7977600" y="3549600"/>
            <a:ext cx="1836000" cy="280866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10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7977600" y="597600"/>
            <a:ext cx="1836000" cy="295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</a:t>
            </a:r>
            <a:r>
              <a:rPr lang="en-US" noProof="0" dirty="0" err="1" smtClean="0"/>
              <a:t>ipicturecon</a:t>
            </a:r>
            <a:r>
              <a:rPr lang="en-US" noProof="0" dirty="0" smtClean="0"/>
              <a:t> to add</a:t>
            </a:r>
            <a:endParaRPr lang="en-GB" noProof="0" dirty="0" smtClean="0"/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6796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28" name="Subtitle 2"/>
          <p:cNvSpPr>
            <a:spLocks noGrp="1"/>
          </p:cNvSpPr>
          <p:nvPr>
            <p:ph type="subTitle" idx="1"/>
          </p:nvPr>
        </p:nvSpPr>
        <p:spPr>
          <a:xfrm>
            <a:off x="590108" y="1662232"/>
            <a:ext cx="6867967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:\SC_Hubbers project\SEA Hub\E. Graphics\Icons\hourglass V4 white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29522" y="5569857"/>
            <a:ext cx="322678" cy="47565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 userDrawn="1"/>
        </p:nvSpPr>
        <p:spPr>
          <a:xfrm>
            <a:off x="9102264" y="5759531"/>
            <a:ext cx="729829" cy="3222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105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637080" y="6043713"/>
            <a:ext cx="1179815" cy="2702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Minutes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9" name="Picture 2" descr="Z:\SC_Missions\MISSIONS Philippines\FACT PHOTOS\QC Photos\PA140041.JPG"/>
          <p:cNvPicPr>
            <a:picLocks noChangeAspect="1" noChangeArrowheads="1"/>
          </p:cNvPicPr>
          <p:nvPr userDrawn="1"/>
        </p:nvPicPr>
        <p:blipFill>
          <a:blip r:embed="rId3" cstate="print">
            <a:lum bright="-10000"/>
          </a:blip>
          <a:srcRect b="21877"/>
          <a:stretch>
            <a:fillRect/>
          </a:stretch>
        </p:blipFill>
        <p:spPr bwMode="auto">
          <a:xfrm>
            <a:off x="-1" y="661469"/>
            <a:ext cx="9906001" cy="58041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882793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Z:\GSC_Training\Shelter Training Toolkit\A Project management\A1 Training development\A1.3 Graphics\A1.3.2 Icons\9. Icons\Key point square backgroun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4838" y="5429250"/>
            <a:ext cx="13716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" name="Text Placeholder 172"/>
          <p:cNvSpPr>
            <a:spLocks noGrp="1"/>
          </p:cNvSpPr>
          <p:nvPr>
            <p:ph type="body" sz="quarter" idx="16"/>
          </p:nvPr>
        </p:nvSpPr>
        <p:spPr>
          <a:xfrm>
            <a:off x="452438" y="720000"/>
            <a:ext cx="7525162" cy="5781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800" b="0" i="1">
                <a:latin typeface="Arial" pitchFamily="34" charset="0"/>
                <a:cs typeface="Arial" pitchFamily="34" charset="0"/>
              </a:defRPr>
            </a:lvl1pPr>
            <a:lvl2pPr marL="533400" indent="-533400">
              <a:buFont typeface="Arial" pitchFamily="34" charset="0"/>
              <a:buNone/>
              <a:defRPr sz="2200" b="1">
                <a:latin typeface="Arial" pitchFamily="34" charset="0"/>
                <a:cs typeface="Arial" pitchFamily="34" charset="0"/>
              </a:defRPr>
            </a:lvl2pPr>
            <a:lvl3pPr marL="546100" indent="-546100"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3pPr>
            <a:lvl4pPr marL="1079500" indent="-546100">
              <a:buFont typeface="Arial" pitchFamily="34" charset="0"/>
              <a:buChar char="−"/>
              <a:defRPr>
                <a:latin typeface="Arial" pitchFamily="34" charset="0"/>
                <a:cs typeface="Arial" pitchFamily="34" charset="0"/>
              </a:defRPr>
            </a:lvl4pPr>
            <a:lvl5pPr marL="0" indent="0">
              <a:buNone/>
              <a:defRPr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dirty="0" smtClean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8"/>
          </p:nvPr>
        </p:nvSpPr>
        <p:spPr>
          <a:xfrm>
            <a:off x="7977600" y="597600"/>
            <a:ext cx="1836000" cy="29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8596800" y="612000"/>
            <a:ext cx="1224000" cy="432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100" i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buNone/>
              <a:defRPr sz="1100">
                <a:latin typeface="Arial" pitchFamily="34" charset="0"/>
                <a:cs typeface="Arial" pitchFamily="34" charset="0"/>
              </a:defRPr>
            </a:lvl3pPr>
            <a:lvl4pPr>
              <a:buNone/>
              <a:defRPr sz="1100">
                <a:latin typeface="Arial" pitchFamily="34" charset="0"/>
                <a:cs typeface="Arial" pitchFamily="34" charset="0"/>
              </a:defRPr>
            </a:lvl4pPr>
            <a:lvl5pPr>
              <a:buNone/>
              <a:defRPr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1317600" y="1080000"/>
            <a:ext cx="8496000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1317600" y="2520000"/>
            <a:ext cx="8496000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1317600" y="3960000"/>
            <a:ext cx="8496000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17600" y="5400000"/>
            <a:ext cx="8496000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95216" y="900000"/>
            <a:ext cx="864000" cy="1116000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24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93600" y="2340000"/>
            <a:ext cx="864000" cy="1116000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25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95216" y="3780000"/>
            <a:ext cx="864000" cy="1116000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26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93600" y="5220000"/>
            <a:ext cx="864000" cy="1116000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31071" y="2483437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sp>
        <p:nvSpPr>
          <p:cNvPr id="13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716072" y="1695865"/>
            <a:ext cx="8112016" cy="471487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  <a:lvl2pPr>
              <a:buNone/>
              <a:defRPr sz="2200">
                <a:latin typeface="Arial" pitchFamily="34" charset="0"/>
                <a:cs typeface="Arial" pitchFamily="34" charset="0"/>
              </a:defRPr>
            </a:lvl2pPr>
            <a:lvl3pPr>
              <a:buNone/>
              <a:defRPr sz="2200">
                <a:latin typeface="Arial" pitchFamily="34" charset="0"/>
                <a:cs typeface="Arial" pitchFamily="34" charset="0"/>
              </a:defRPr>
            </a:lvl3pPr>
            <a:lvl4pPr>
              <a:buNone/>
              <a:defRPr sz="2200">
                <a:latin typeface="Arial" pitchFamily="34" charset="0"/>
                <a:cs typeface="Arial" pitchFamily="34" charset="0"/>
              </a:defRPr>
            </a:lvl4pPr>
            <a:lvl5pPr>
              <a:buNone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716072" y="850098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32844" y="2492178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95054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By the end of this session, you will have an understanding of: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0" y="606096"/>
            <a:ext cx="1959429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Objective 1: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2: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3: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4: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5:  Bullet Point </a:t>
            </a:r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1988077" y="917745"/>
            <a:ext cx="8832358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Learning objectives</a:t>
            </a:r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/>
          <p:cNvSpPr>
            <a:spLocks noGrp="1"/>
          </p:cNvSpPr>
          <p:nvPr>
            <p:ph type="ctrTitle" hasCustomPrompt="1"/>
          </p:nvPr>
        </p:nvSpPr>
        <p:spPr>
          <a:xfrm>
            <a:off x="1962948" y="850098"/>
            <a:ext cx="6354116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Discussion</a:t>
            </a:r>
            <a:endParaRPr lang="en-GB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2945" y="1493223"/>
            <a:ext cx="7943055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Discuss in pairs or in group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0" y="606096"/>
            <a:ext cx="1947553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60416" y="2483437"/>
            <a:ext cx="6859781" cy="2948400"/>
          </a:xfrm>
          <a:prstGeom prst="rect">
            <a:avLst/>
          </a:prstGeom>
        </p:spPr>
        <p:txBody>
          <a:bodyPr>
            <a:noAutofit/>
          </a:bodyPr>
          <a:lstStyle>
            <a:lvl1pPr marL="1603375" indent="-1603375">
              <a:lnSpc>
                <a:spcPct val="100000"/>
              </a:lnSpc>
              <a:buFont typeface="+mj-lt"/>
              <a:buNone/>
              <a:defRPr sz="2200" b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Task 1:	Write the task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Exercise 1:	Write the exercise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/>
          <p:cNvSpPr>
            <a:spLocks noGrp="1"/>
          </p:cNvSpPr>
          <p:nvPr>
            <p:ph type="ctrTitle" hasCustomPrompt="1"/>
          </p:nvPr>
        </p:nvSpPr>
        <p:spPr>
          <a:xfrm>
            <a:off x="1962948" y="850098"/>
            <a:ext cx="6354116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Discussion</a:t>
            </a:r>
            <a:endParaRPr lang="en-GB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2945" y="1493223"/>
            <a:ext cx="7943055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Discuss in pairs or in group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0" y="606096"/>
            <a:ext cx="1947553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60416" y="2483437"/>
            <a:ext cx="6859781" cy="2948400"/>
          </a:xfrm>
          <a:prstGeom prst="rect">
            <a:avLst/>
          </a:prstGeom>
        </p:spPr>
        <p:txBody>
          <a:bodyPr>
            <a:noAutofit/>
          </a:bodyPr>
          <a:lstStyle>
            <a:lvl1pPr marL="1603375" indent="-1603375">
              <a:lnSpc>
                <a:spcPct val="100000"/>
              </a:lnSpc>
              <a:buFont typeface="+mj-lt"/>
              <a:buNone/>
              <a:defRPr sz="2200" b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Task 1:	Write the task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Exercise 1:	Write the exercise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bli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1818166" y="1876723"/>
            <a:ext cx="7995433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1818166" y="3061531"/>
            <a:ext cx="7995433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1818166" y="4235706"/>
            <a:ext cx="7995433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818166" y="5409881"/>
            <a:ext cx="7995433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700270" y="1792351"/>
            <a:ext cx="862384" cy="878803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24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698654" y="2966526"/>
            <a:ext cx="862384" cy="878803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25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700270" y="4140701"/>
            <a:ext cx="862384" cy="878803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26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698654" y="5314876"/>
            <a:ext cx="862384" cy="878803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6796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60" y="998936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CORE 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11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At the end of this module, participants will be able to 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>
              <a:buFont typeface="+mj-lt"/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algn="l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Explain fundamental values and principles behind humanitarian work, and the resources that provide the framework for humanitarian aid</a:t>
            </a:r>
          </a:p>
          <a:p>
            <a:pPr algn="l"/>
            <a:endParaRPr lang="en-GB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Describe the Humanitarian Charter, Red Cross Code of Conduct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Identify the objectives and initiatives of t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he</a:t>
            </a:r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 Sphere Project and HAP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12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135" y="3884664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8398" y="4741865"/>
            <a:ext cx="212713" cy="212713"/>
          </a:xfrm>
          <a:prstGeom prst="rect">
            <a:avLst/>
          </a:prstGeom>
        </p:spPr>
      </p:pic>
      <p:pic>
        <p:nvPicPr>
          <p:cNvPr id="19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1" y="1026547"/>
            <a:ext cx="1984745" cy="54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1959754" y="982699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Mini Session information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7" name="Text Placeholder 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537600" y="2464062"/>
            <a:ext cx="8954748" cy="294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 sz="2200" i="1" dirty="0" smtClean="0"/>
              <a:t>Objective 1   </a:t>
            </a:r>
            <a:r>
              <a:rPr lang="en-US" sz="2200" b="1" dirty="0" smtClean="0"/>
              <a:t>text</a:t>
            </a:r>
          </a:p>
          <a:p>
            <a:endParaRPr lang="en-US" sz="2200" dirty="0" smtClean="0"/>
          </a:p>
          <a:p>
            <a:r>
              <a:rPr lang="en-US" sz="2200" i="1" dirty="0" smtClean="0"/>
              <a:t>Objective 2   </a:t>
            </a:r>
            <a:r>
              <a:rPr lang="en-US" sz="2200" b="1" dirty="0" smtClean="0"/>
              <a:t>text</a:t>
            </a:r>
          </a:p>
          <a:p>
            <a:endParaRPr lang="en-US" sz="2200" dirty="0" smtClean="0"/>
          </a:p>
          <a:p>
            <a:r>
              <a:rPr lang="en-US" sz="2200" i="1" dirty="0" smtClean="0"/>
              <a:t>Objective 3   </a:t>
            </a:r>
            <a:r>
              <a:rPr lang="en-US" sz="2200" b="1" dirty="0" smtClean="0"/>
              <a:t>text</a:t>
            </a:r>
            <a:endParaRPr lang="en-US" sz="2200" b="1" dirty="0"/>
          </a:p>
        </p:txBody>
      </p:sp>
      <p:sp>
        <p:nvSpPr>
          <p:cNvPr id="28" name="Subtitle 4"/>
          <p:cNvSpPr txBox="1">
            <a:spLocks/>
          </p:cNvSpPr>
          <p:nvPr userDrawn="1"/>
        </p:nvSpPr>
        <p:spPr>
          <a:xfrm>
            <a:off x="1995054" y="1691364"/>
            <a:ext cx="8112780" cy="47136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Continuing </a:t>
            </a:r>
            <a:r>
              <a:rPr lang="en-GB" sz="2000" smtClean="0">
                <a:solidFill>
                  <a:prstClr val="black"/>
                </a:solidFill>
                <a:cs typeface="Arial" pitchFamily="34" charset="0"/>
              </a:rPr>
              <a:t>from S2.5, </a:t>
            </a: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you will</a:t>
            </a:r>
            <a:endParaRPr lang="en-GB" sz="20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1550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60" y="998936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CORE 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11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At the end of this module, participants will be able to 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>
              <a:buFont typeface="+mj-lt"/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algn="l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Explain fundamental values and principles behind humanitarian work, and the resources that provide the framework for humanitarian aid</a:t>
            </a:r>
          </a:p>
          <a:p>
            <a:pPr algn="l"/>
            <a:endParaRPr lang="en-GB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Describe the Humanitarian Charter, Red Cross Code of Conduct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Identify the objectives and initiatives of t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he</a:t>
            </a:r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 Sphere Project and HAP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12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135" y="3884664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8398" y="4741865"/>
            <a:ext cx="212713" cy="212713"/>
          </a:xfrm>
          <a:prstGeom prst="rect">
            <a:avLst/>
          </a:prstGeom>
        </p:spPr>
      </p:pic>
      <p:pic>
        <p:nvPicPr>
          <p:cNvPr id="19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1" y="1026547"/>
            <a:ext cx="1984745" cy="54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24" name="Picture 23" descr="Discussion in groups- ECHO blue v03-02-02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731737" y="2594906"/>
            <a:ext cx="1180800" cy="1896203"/>
          </a:xfrm>
          <a:prstGeom prst="rect">
            <a:avLst/>
          </a:prstGeom>
        </p:spPr>
      </p:pic>
      <p:sp>
        <p:nvSpPr>
          <p:cNvPr id="25" name="Title 4"/>
          <p:cNvSpPr txBox="1">
            <a:spLocks/>
          </p:cNvSpPr>
          <p:nvPr userDrawn="1"/>
        </p:nvSpPr>
        <p:spPr>
          <a:xfrm>
            <a:off x="1971635" y="998936"/>
            <a:ext cx="6807827" cy="633925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endParaRPr lang="en-GB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 Placeholder 10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62793" y="1665387"/>
            <a:ext cx="8355897" cy="2948400"/>
          </a:xfrm>
          <a:prstGeom prst="rect">
            <a:avLst/>
          </a:prstGeom>
        </p:spPr>
        <p:txBody>
          <a:bodyPr/>
          <a:lstStyle>
            <a:lvl1pPr marL="1604963" indent="-1158875">
              <a:buNone/>
              <a:defRPr baseline="0">
                <a:latin typeface="Arial" pitchFamily="34" charset="0"/>
                <a:cs typeface="Arial" pitchFamily="34" charset="0"/>
              </a:defRPr>
            </a:lvl1pPr>
            <a:lvl3pPr>
              <a:defRPr>
                <a:latin typeface="Arial" pitchFamily="34" charset="0"/>
                <a:cs typeface="Arial" pitchFamily="34" charset="0"/>
              </a:defRPr>
            </a:lvl3pPr>
          </a:lstStyle>
          <a:p>
            <a:pPr marL="1604963" lvl="0" indent="-1524000"/>
            <a:r>
              <a:rPr lang="en-GB" sz="2000" spc="-100" dirty="0" smtClean="0"/>
              <a:t>        Task 1</a:t>
            </a:r>
            <a:r>
              <a:rPr lang="en-GB" sz="2000" b="1" spc="-100" dirty="0" smtClean="0"/>
              <a:t>	</a:t>
            </a:r>
            <a:r>
              <a:rPr lang="en-US" sz="2000" b="1" dirty="0" smtClean="0">
                <a:latin typeface="Arial"/>
                <a:cs typeface="Arial"/>
              </a:rPr>
              <a:t>text</a:t>
            </a:r>
            <a:endParaRPr lang="en-GB" sz="2000" b="1" spc="-100" dirty="0" smtClean="0"/>
          </a:p>
          <a:p>
            <a:pPr marL="1485900" lvl="2" indent="38100" eaLnBrk="1" hangingPunct="1">
              <a:buNone/>
              <a:defRPr/>
            </a:pPr>
            <a:endParaRPr lang="en-GB" sz="2000" b="1" dirty="0" smtClean="0">
              <a:latin typeface="Arial" pitchFamily="34" charset="0"/>
              <a:cs typeface="Arial" pitchFamily="34" charset="0"/>
            </a:endParaRPr>
          </a:p>
          <a:p>
            <a:pPr marL="1604963" lvl="2" indent="-1524000" eaLnBrk="1" hangingPunct="1">
              <a:buNone/>
              <a:defRPr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2       </a:t>
            </a: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text</a:t>
            </a:r>
            <a:endParaRPr lang="en-US" sz="2000" b="1" spc="-100" dirty="0" smtClean="0">
              <a:latin typeface="Arial" pitchFamily="34" charset="0"/>
              <a:cs typeface="Arial" pitchFamily="34" charset="0"/>
            </a:endParaRPr>
          </a:p>
          <a:p>
            <a:pPr marL="1524000" lvl="2" indent="-1524000" eaLnBrk="1" hangingPunct="1">
              <a:buNone/>
              <a:defRPr/>
            </a:pPr>
            <a:endParaRPr lang="en-US" sz="2000" b="1" dirty="0" smtClean="0">
              <a:latin typeface="Arial"/>
              <a:cs typeface="Arial"/>
            </a:endParaRPr>
          </a:p>
          <a:p>
            <a:pPr marL="1701800" lvl="2" indent="-1620838" eaLnBrk="1" hangingPunct="1">
              <a:buNone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3       </a:t>
            </a:r>
            <a:r>
              <a:rPr lang="en-US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1524000" lvl="2" indent="-1524000" eaLnBrk="1" hangingPunct="1">
              <a:buNone/>
              <a:defRPr/>
            </a:pPr>
            <a:endParaRPr lang="en-US" sz="2000" b="1" spc="-100" dirty="0" smtClean="0">
              <a:latin typeface="Arial" pitchFamily="34" charset="0"/>
              <a:cs typeface="Arial" pitchFamily="34" charset="0"/>
            </a:endParaRPr>
          </a:p>
          <a:p>
            <a:pPr marL="1604963" lvl="2" indent="-1524000" eaLnBrk="1" hangingPunct="1">
              <a:buNone/>
              <a:defRPr/>
            </a:pPr>
            <a:r>
              <a:rPr lang="en-US" sz="2000" spc="-100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4        </a:t>
            </a:r>
            <a:r>
              <a:rPr lang="en-US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1524000" lvl="2" indent="-1524000" eaLnBrk="1" hangingPunct="1">
              <a:buNone/>
              <a:defRPr/>
            </a:pPr>
            <a:endParaRPr lang="en-GB" dirty="0"/>
          </a:p>
        </p:txBody>
      </p:sp>
      <p:pic>
        <p:nvPicPr>
          <p:cNvPr id="27" name="Picture 26" descr="Pen2-02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741515" y="648561"/>
            <a:ext cx="1180800" cy="1896204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8736203" y="3918881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8739046" y="1974268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32" name="Picture 31" descr="Time for discussion v3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740216" y="4542933"/>
            <a:ext cx="1176670" cy="1897236"/>
          </a:xfrm>
          <a:prstGeom prst="rect">
            <a:avLst/>
          </a:prstGeom>
        </p:spPr>
      </p:pic>
      <p:sp>
        <p:nvSpPr>
          <p:cNvPr id="33" name="TextBox 32"/>
          <p:cNvSpPr txBox="1"/>
          <p:nvPr userDrawn="1"/>
        </p:nvSpPr>
        <p:spPr>
          <a:xfrm>
            <a:off x="8718691" y="5774431"/>
            <a:ext cx="1180213" cy="79744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1600" i="1" dirty="0" smtClean="0">
              <a:solidFill>
                <a:prstClr val="white"/>
              </a:solidFill>
              <a:cs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15 Minutes</a:t>
            </a:r>
          </a:p>
        </p:txBody>
      </p:sp>
    </p:spTree>
    <p:extLst>
      <p:ext uri="{BB962C8B-B14F-4D97-AF65-F5344CB8AC3E}">
        <p14:creationId xmlns:p14="http://schemas.microsoft.com/office/powerpoint/2010/main" xmlns="" val="3081550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60" y="998936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CORE 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11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At the end of this module, participants will be able to 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>
              <a:buFont typeface="+mj-lt"/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algn="l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Explain fundamental values and principles behind humanitarian work, and the resources that provide the framework for humanitarian aid</a:t>
            </a:r>
          </a:p>
          <a:p>
            <a:pPr algn="l"/>
            <a:endParaRPr lang="en-GB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Describe the Humanitarian Charter, Red Cross Code of Conduct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Identify the objectives and initiatives of t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he</a:t>
            </a:r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 Sphere Project and HAP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12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135" y="3884664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8398" y="4741865"/>
            <a:ext cx="212713" cy="212713"/>
          </a:xfrm>
          <a:prstGeom prst="rect">
            <a:avLst/>
          </a:prstGeom>
        </p:spPr>
      </p:pic>
      <p:pic>
        <p:nvPicPr>
          <p:cNvPr id="19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1" y="1026547"/>
            <a:ext cx="1984745" cy="54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8" name="Text Placeholder 10"/>
          <p:cNvSpPr>
            <a:spLocks noGrp="1"/>
          </p:cNvSpPr>
          <p:nvPr userDrawn="1">
            <p:ph type="body" sz="quarter" idx="4294967295" hasCustomPrompt="1"/>
          </p:nvPr>
        </p:nvSpPr>
        <p:spPr>
          <a:xfrm>
            <a:off x="1100341" y="2390837"/>
            <a:ext cx="7441776" cy="2948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lvl="0" indent="0">
              <a:buNone/>
            </a:pP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1    </a:t>
            </a: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0" lvl="0" indent="0"/>
            <a:endParaRPr lang="en-GB" sz="2000" spc="-100" dirty="0" smtClean="0">
              <a:latin typeface="Arial" pitchFamily="34" charset="0"/>
              <a:cs typeface="Arial" pitchFamily="34" charset="0"/>
            </a:endParaRPr>
          </a:p>
          <a:p>
            <a:pPr marL="890588" lvl="0" indent="-890588">
              <a:buNone/>
            </a:pP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2    </a:t>
            </a: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0" lvl="2" eaLnBrk="1" hangingPunct="1">
              <a:buNone/>
              <a:defRPr/>
            </a:pPr>
            <a:endParaRPr lang="en-GB" spc="-100" dirty="0" smtClean="0"/>
          </a:p>
          <a:p>
            <a:pPr marL="0" lvl="0" indent="0"/>
            <a:endParaRPr lang="en-GB" spc="-100" dirty="0" smtClean="0"/>
          </a:p>
          <a:p>
            <a:pPr marL="0" lvl="2" eaLnBrk="1" hangingPunct="1">
              <a:buNone/>
              <a:defRPr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marL="1485900" lvl="2" indent="38100" eaLnBrk="1" hangingPunct="1">
              <a:buNone/>
              <a:defRPr/>
            </a:pPr>
            <a:endParaRPr lang="en-GB" dirty="0"/>
          </a:p>
        </p:txBody>
      </p:sp>
      <p:pic>
        <p:nvPicPr>
          <p:cNvPr id="29" name="Picture 28" descr="Discussion in groups- ECHO blue v03-02-02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732886" y="2593371"/>
            <a:ext cx="1180800" cy="1896203"/>
          </a:xfrm>
          <a:prstGeom prst="rect">
            <a:avLst/>
          </a:prstGeom>
        </p:spPr>
      </p:pic>
      <p:pic>
        <p:nvPicPr>
          <p:cNvPr id="32" name="Picture 31" descr="Pen2-02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731778" y="670176"/>
            <a:ext cx="1180800" cy="1896204"/>
          </a:xfrm>
          <a:prstGeom prst="rect">
            <a:avLst/>
          </a:prstGeom>
        </p:spPr>
      </p:pic>
      <p:sp>
        <p:nvSpPr>
          <p:cNvPr id="33" name="TextBox 32"/>
          <p:cNvSpPr txBox="1"/>
          <p:nvPr userDrawn="1"/>
        </p:nvSpPr>
        <p:spPr>
          <a:xfrm>
            <a:off x="8737352" y="3927979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8740195" y="1953351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35" name="Picture 34" descr="Time for discussion v3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740004" y="4529823"/>
            <a:ext cx="1176670" cy="1897236"/>
          </a:xfrm>
          <a:prstGeom prst="rect">
            <a:avLst/>
          </a:prstGeom>
        </p:spPr>
      </p:pic>
      <p:sp>
        <p:nvSpPr>
          <p:cNvPr id="36" name="TextBox 35"/>
          <p:cNvSpPr txBox="1"/>
          <p:nvPr userDrawn="1"/>
        </p:nvSpPr>
        <p:spPr>
          <a:xfrm>
            <a:off x="8711620" y="5852029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10 minutes</a:t>
            </a:r>
          </a:p>
        </p:txBody>
      </p:sp>
    </p:spTree>
    <p:extLst>
      <p:ext uri="{BB962C8B-B14F-4D97-AF65-F5344CB8AC3E}">
        <p14:creationId xmlns:p14="http://schemas.microsoft.com/office/powerpoint/2010/main" xmlns="" val="3081550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:\SC_Hubbers project\SEA Hub\E. Graphics\Icons\hourglass V4 white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29522" y="5569857"/>
            <a:ext cx="322678" cy="47565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 userDrawn="1"/>
        </p:nvSpPr>
        <p:spPr>
          <a:xfrm>
            <a:off x="9102264" y="5759531"/>
            <a:ext cx="729829" cy="3222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105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637080" y="6043713"/>
            <a:ext cx="1179815" cy="2702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Minutes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 descr="Z:\SC_Missions\MISSIONS Philippines\FACT PHOTOS\Tanay River\PA160247.JPG"/>
          <p:cNvPicPr>
            <a:picLocks noChangeAspect="1" noChangeArrowheads="1"/>
          </p:cNvPicPr>
          <p:nvPr userDrawn="1"/>
        </p:nvPicPr>
        <p:blipFill>
          <a:blip r:embed="rId3" cstate="print">
            <a:lum bright="-10000"/>
          </a:blip>
          <a:srcRect b="20518"/>
          <a:stretch>
            <a:fillRect/>
          </a:stretch>
        </p:blipFill>
        <p:spPr bwMode="auto">
          <a:xfrm>
            <a:off x="0" y="591382"/>
            <a:ext cx="9906000" cy="59051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88279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60" y="998936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CORE 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11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At the end of this module, participants will be able to 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>
              <a:buFont typeface="+mj-lt"/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algn="l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Explain fundamental values and principles behind humanitarian work, and the resources that provide the framework for humanitarian aid</a:t>
            </a:r>
          </a:p>
          <a:p>
            <a:pPr algn="l"/>
            <a:endParaRPr lang="en-GB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Describe the Humanitarian Charter, Red Cross Code of Conduct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Identify the objectives and initiatives of t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he</a:t>
            </a:r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 Sphere Project and HAP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12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135" y="3884664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8398" y="4741865"/>
            <a:ext cx="212713" cy="212713"/>
          </a:xfrm>
          <a:prstGeom prst="rect">
            <a:avLst/>
          </a:prstGeom>
        </p:spPr>
      </p:pic>
      <p:pic>
        <p:nvPicPr>
          <p:cNvPr id="19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1" y="1026547"/>
            <a:ext cx="1984745" cy="54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1959754" y="982699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GB" dirty="0" smtClean="0">
                <a:solidFill>
                  <a:prstClr val="black"/>
                </a:solidFill>
              </a:rPr>
              <a:t>Preparation for participant led session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7" name="Text Placeholder 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537600" y="2464062"/>
            <a:ext cx="8954748" cy="294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 sz="2200" i="1" dirty="0" smtClean="0"/>
              <a:t>Objective 1   </a:t>
            </a:r>
            <a:r>
              <a:rPr lang="en-US" sz="2200" b="1" dirty="0" smtClean="0"/>
              <a:t>text</a:t>
            </a:r>
          </a:p>
          <a:p>
            <a:endParaRPr lang="en-US" sz="2200" dirty="0" smtClean="0"/>
          </a:p>
          <a:p>
            <a:r>
              <a:rPr lang="en-US" sz="2200" i="1" dirty="0" smtClean="0"/>
              <a:t>Objective 2   </a:t>
            </a:r>
            <a:r>
              <a:rPr lang="en-US" sz="2200" b="1" dirty="0" smtClean="0"/>
              <a:t>text</a:t>
            </a:r>
          </a:p>
          <a:p>
            <a:endParaRPr lang="en-US" sz="2200" dirty="0" smtClean="0"/>
          </a:p>
          <a:p>
            <a:r>
              <a:rPr lang="en-US" sz="2200" i="1" dirty="0" smtClean="0"/>
              <a:t>Objective 3   </a:t>
            </a:r>
            <a:r>
              <a:rPr lang="en-US" sz="2200" b="1" dirty="0" smtClean="0"/>
              <a:t>text</a:t>
            </a:r>
            <a:endParaRPr lang="en-US" sz="2200" b="1" dirty="0"/>
          </a:p>
        </p:txBody>
      </p:sp>
      <p:sp>
        <p:nvSpPr>
          <p:cNvPr id="28" name="Subtitle 4"/>
          <p:cNvSpPr txBox="1">
            <a:spLocks/>
          </p:cNvSpPr>
          <p:nvPr userDrawn="1"/>
        </p:nvSpPr>
        <p:spPr>
          <a:xfrm>
            <a:off x="1995054" y="1691364"/>
            <a:ext cx="8112780" cy="47136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In this session, you will</a:t>
            </a:r>
            <a:endParaRPr lang="en-GB" sz="20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1550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1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 userDrawn="1"/>
        </p:nvSpPr>
        <p:spPr>
          <a:xfrm>
            <a:off x="61550" y="6476576"/>
            <a:ext cx="521525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41275" algn="ctr">
              <a:defRPr/>
            </a:pPr>
            <a:r>
              <a:rPr lang="en-GB" sz="1100" b="1" dirty="0" smtClean="0">
                <a:solidFill>
                  <a:srgbClr val="0D3F96"/>
                </a:solidFill>
              </a:rPr>
              <a:t>S</a:t>
            </a:r>
            <a:r>
              <a:rPr lang="en-GB" sz="1100" b="1" baseline="0" dirty="0" smtClean="0">
                <a:solidFill>
                  <a:srgbClr val="0D3F96"/>
                </a:solidFill>
              </a:rPr>
              <a:t>3.1</a:t>
            </a:r>
            <a:endParaRPr lang="en-GB" sz="1100" b="1" dirty="0">
              <a:solidFill>
                <a:srgbClr val="0D3F96"/>
              </a:solidFill>
            </a:endParaRPr>
          </a:p>
        </p:txBody>
      </p:sp>
      <p:cxnSp>
        <p:nvCxnSpPr>
          <p:cNvPr id="46" name="Straight Connector 10"/>
          <p:cNvCxnSpPr>
            <a:cxnSpLocks noChangeShapeType="1"/>
          </p:cNvCxnSpPr>
          <p:nvPr userDrawn="1"/>
        </p:nvCxnSpPr>
        <p:spPr bwMode="auto">
          <a:xfrm>
            <a:off x="704850" y="6497638"/>
            <a:ext cx="9107488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7" name="Straight Connector 10"/>
          <p:cNvCxnSpPr>
            <a:cxnSpLocks noChangeShapeType="1"/>
          </p:cNvCxnSpPr>
          <p:nvPr userDrawn="1"/>
        </p:nvCxnSpPr>
        <p:spPr bwMode="auto">
          <a:xfrm>
            <a:off x="-3175" y="6496050"/>
            <a:ext cx="9912320" cy="0"/>
          </a:xfrm>
          <a:prstGeom prst="line">
            <a:avLst/>
          </a:prstGeom>
          <a:noFill/>
          <a:ln w="19050" algn="ctr">
            <a:solidFill>
              <a:srgbClr val="DE891B"/>
            </a:solidFill>
            <a:round/>
            <a:headEnd/>
            <a:tailEnd/>
          </a:ln>
        </p:spPr>
      </p:cxnSp>
      <p:sp>
        <p:nvSpPr>
          <p:cNvPr id="49" name="Rectangle 2"/>
          <p:cNvSpPr>
            <a:spLocks noChangeArrowheads="1"/>
          </p:cNvSpPr>
          <p:nvPr userDrawn="1"/>
        </p:nvSpPr>
        <p:spPr bwMode="auto">
          <a:xfrm>
            <a:off x="-3175" y="6514638"/>
            <a:ext cx="708540" cy="338328"/>
          </a:xfrm>
          <a:prstGeom prst="rect">
            <a:avLst/>
          </a:prstGeom>
          <a:solidFill>
            <a:srgbClr val="DE891B"/>
          </a:solidFill>
          <a:ln w="63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bg1"/>
              </a:solidFill>
              <a:cs typeface="Arial" pitchFamily="34" charset="0"/>
            </a:endParaRPr>
          </a:p>
        </p:txBody>
      </p:sp>
      <p:cxnSp>
        <p:nvCxnSpPr>
          <p:cNvPr id="50" name="Straight Connector 49"/>
          <p:cNvCxnSpPr>
            <a:stCxn id="49" idx="3"/>
            <a:endCxn id="49" idx="1"/>
          </p:cNvCxnSpPr>
          <p:nvPr userDrawn="1"/>
        </p:nvCxnSpPr>
        <p:spPr>
          <a:xfrm flipH="1">
            <a:off x="-3175" y="6683802"/>
            <a:ext cx="7085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 rot="5400000">
            <a:off x="340663" y="6684765"/>
            <a:ext cx="345292" cy="1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 userDrawn="1"/>
        </p:nvSpPr>
        <p:spPr>
          <a:xfrm>
            <a:off x="-60323" y="6489795"/>
            <a:ext cx="5138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day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 userDrawn="1"/>
        </p:nvSpPr>
        <p:spPr>
          <a:xfrm>
            <a:off x="513900" y="6492169"/>
            <a:ext cx="191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756538" y="6497206"/>
            <a:ext cx="785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training delivered by lead partners Habitat for Humanity, </a:t>
            </a:r>
            <a:r>
              <a:rPr lang="en-GB" sz="800" b="1" kern="1200" dirty="0" err="1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RedR</a:t>
            </a:r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 and Shelter Centre on 2</a:t>
            </a:r>
            <a:r>
              <a:rPr lang="en-GB" sz="800" b="1" kern="1200" baseline="300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nd</a:t>
            </a:r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 to 9</a:t>
            </a:r>
            <a:r>
              <a:rPr lang="en-GB" sz="800" b="1" kern="1200" baseline="300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th</a:t>
            </a:r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 July 2011 in Thailand </a:t>
            </a:r>
            <a:endParaRPr lang="en-GB" sz="800" b="1" kern="1200" dirty="0">
              <a:solidFill>
                <a:srgbClr val="0D3E96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756538" y="6658118"/>
            <a:ext cx="2252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approved by</a:t>
            </a:r>
            <a:r>
              <a:rPr lang="en-US" sz="800" b="1" baseline="0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n-US" sz="800" b="1" baseline="0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Advisory</a:t>
            </a:r>
            <a:r>
              <a:rPr lang="en-US" sz="800" b="1" baseline="0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Group members</a:t>
            </a:r>
            <a:endParaRPr lang="en-US" sz="800" b="1" dirty="0">
              <a:solidFill>
                <a:srgbClr val="0D3E9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5" descr="CORE new logo from banner V11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977114" y="6666211"/>
            <a:ext cx="6511685" cy="193476"/>
          </a:xfrm>
          <a:prstGeom prst="rect">
            <a:avLst/>
          </a:prstGeom>
        </p:spPr>
      </p:pic>
      <p:grpSp>
        <p:nvGrpSpPr>
          <p:cNvPr id="27" name="Group 26"/>
          <p:cNvGrpSpPr/>
          <p:nvPr userDrawn="1"/>
        </p:nvGrpSpPr>
        <p:grpSpPr>
          <a:xfrm>
            <a:off x="9501202" y="6509604"/>
            <a:ext cx="402417" cy="343362"/>
            <a:chOff x="8378452" y="5819674"/>
            <a:chExt cx="402417" cy="343362"/>
          </a:xfrm>
        </p:grpSpPr>
        <p:sp>
          <p:nvSpPr>
            <p:cNvPr id="22" name="Rectangle 21"/>
            <p:cNvSpPr/>
            <p:nvPr userDrawn="1"/>
          </p:nvSpPr>
          <p:spPr>
            <a:xfrm>
              <a:off x="8378452" y="5819674"/>
              <a:ext cx="402417" cy="343362"/>
            </a:xfrm>
            <a:prstGeom prst="rect">
              <a:avLst/>
            </a:prstGeom>
            <a:solidFill>
              <a:srgbClr val="DE89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4" name="Straight Connector 23"/>
            <p:cNvCxnSpPr/>
            <p:nvPr userDrawn="1"/>
          </p:nvCxnSpPr>
          <p:spPr>
            <a:xfrm flipV="1">
              <a:off x="8378452" y="5819674"/>
              <a:ext cx="402417" cy="3433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 userDrawn="1"/>
        </p:nvSpPr>
        <p:spPr>
          <a:xfrm>
            <a:off x="9467868" y="6504466"/>
            <a:ext cx="3520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defRPr/>
            </a:pPr>
            <a:fld id="{E9273335-811A-4A40-AA21-6889A5B251EB}" type="slidenum">
              <a:rPr lang="en-US" sz="800" b="1" spc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marL="0" indent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en-US" sz="800" b="1" spc="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spc="0" dirty="0" smtClean="0">
                <a:solidFill>
                  <a:schemeClr val="bg1"/>
                </a:solidFill>
                <a:cs typeface="Arial" pitchFamily="34" charset="0"/>
              </a:rPr>
              <a:t>             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9596433" y="6625702"/>
            <a:ext cx="3420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1" baseline="0" dirty="0" smtClean="0">
                <a:solidFill>
                  <a:schemeClr val="bg1"/>
                </a:solidFill>
              </a:rPr>
              <a:t>89</a:t>
            </a:r>
            <a:endParaRPr lang="en-GB" sz="800" b="1" baseline="0" dirty="0">
              <a:solidFill>
                <a:schemeClr val="bg1"/>
              </a:solidFill>
            </a:endParaRPr>
          </a:p>
        </p:txBody>
      </p:sp>
      <p:pic>
        <p:nvPicPr>
          <p:cNvPr id="29" name="Picture 28" descr="Banner-CORE-new-orange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-3175" y="726"/>
            <a:ext cx="9906000" cy="621983"/>
          </a:xfrm>
          <a:prstGeom prst="rect">
            <a:avLst/>
          </a:prstGeom>
        </p:spPr>
      </p:pic>
      <p:sp>
        <p:nvSpPr>
          <p:cNvPr id="30" name="Text Placeholder 13"/>
          <p:cNvSpPr txBox="1">
            <a:spLocks/>
          </p:cNvSpPr>
          <p:nvPr userDrawn="1"/>
        </p:nvSpPr>
        <p:spPr>
          <a:xfrm>
            <a:off x="1983181" y="-35625"/>
            <a:ext cx="5403850" cy="522019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400">
                <a:latin typeface="Arial" pitchFamily="34" charset="0"/>
                <a:cs typeface="Arial" pitchFamily="34" charset="0"/>
              </a:defRPr>
            </a:lvl2pPr>
            <a:lvl3pPr>
              <a:buNone/>
              <a:defRPr sz="2400">
                <a:latin typeface="Arial" pitchFamily="34" charset="0"/>
                <a:cs typeface="Arial" pitchFamily="34" charset="0"/>
              </a:defRPr>
            </a:lvl3pPr>
            <a:lvl4pPr>
              <a:buNone/>
              <a:defRPr sz="2400">
                <a:latin typeface="Arial" pitchFamily="34" charset="0"/>
                <a:cs typeface="Arial" pitchFamily="34" charset="0"/>
              </a:defRPr>
            </a:lvl4pPr>
            <a:lvl5pPr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en-GB" sz="24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Training of trainers break</a:t>
            </a:r>
            <a:endParaRPr lang="en-GB" sz="24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7262813" y="0"/>
            <a:ext cx="2262187" cy="25241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 userDrawn="1"/>
        </p:nvSpPr>
        <p:spPr>
          <a:xfrm>
            <a:off x="7224708" y="14289"/>
            <a:ext cx="23574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download resources from www.coreasia.org</a:t>
            </a:r>
            <a:endParaRPr lang="en-GB" sz="800" b="1" dirty="0"/>
          </a:p>
        </p:txBody>
      </p:sp>
    </p:spTree>
    <p:extLst>
      <p:ext uri="{BB962C8B-B14F-4D97-AF65-F5344CB8AC3E}">
        <p14:creationId xmlns="" xmlns:p14="http://schemas.microsoft.com/office/powerpoint/2010/main" val="354388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6" r:id="rId1"/>
    <p:sldLayoutId id="2147484948" r:id="rId2"/>
    <p:sldLayoutId id="2147484949" r:id="rId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nner CORE new V10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498" y="-8727"/>
            <a:ext cx="9902972" cy="621793"/>
          </a:xfrm>
          <a:prstGeom prst="rect">
            <a:avLst/>
          </a:prstGeom>
        </p:spPr>
      </p:pic>
      <p:sp>
        <p:nvSpPr>
          <p:cNvPr id="45" name="TextBox 44"/>
          <p:cNvSpPr txBox="1"/>
          <p:nvPr userDrawn="1"/>
        </p:nvSpPr>
        <p:spPr>
          <a:xfrm>
            <a:off x="61550" y="6476576"/>
            <a:ext cx="521525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41275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srgbClr val="0D3F96"/>
                </a:solidFill>
                <a:latin typeface="Calibri"/>
              </a:rPr>
              <a:t>S3.1</a:t>
            </a:r>
            <a:endParaRPr lang="en-GB" sz="1100" b="1" dirty="0">
              <a:solidFill>
                <a:srgbClr val="0D3F96"/>
              </a:solidFill>
              <a:latin typeface="Calibri"/>
            </a:endParaRPr>
          </a:p>
        </p:txBody>
      </p:sp>
      <p:cxnSp>
        <p:nvCxnSpPr>
          <p:cNvPr id="46" name="Straight Connector 10"/>
          <p:cNvCxnSpPr>
            <a:cxnSpLocks noChangeShapeType="1"/>
          </p:cNvCxnSpPr>
          <p:nvPr userDrawn="1"/>
        </p:nvCxnSpPr>
        <p:spPr bwMode="auto">
          <a:xfrm>
            <a:off x="704850" y="6497638"/>
            <a:ext cx="9107488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7" name="Straight Connector 10"/>
          <p:cNvCxnSpPr>
            <a:cxnSpLocks noChangeShapeType="1"/>
          </p:cNvCxnSpPr>
          <p:nvPr userDrawn="1"/>
        </p:nvCxnSpPr>
        <p:spPr bwMode="auto">
          <a:xfrm>
            <a:off x="-3175" y="6496050"/>
            <a:ext cx="9912320" cy="0"/>
          </a:xfrm>
          <a:prstGeom prst="line">
            <a:avLst/>
          </a:prstGeom>
          <a:noFill/>
          <a:ln w="19050" algn="ctr">
            <a:solidFill>
              <a:srgbClr val="0D3E96"/>
            </a:solidFill>
            <a:round/>
            <a:headEnd/>
            <a:tailEnd/>
          </a:ln>
        </p:spPr>
      </p:cxnSp>
      <p:sp>
        <p:nvSpPr>
          <p:cNvPr id="49" name="Rectangle 2"/>
          <p:cNvSpPr>
            <a:spLocks noChangeArrowheads="1"/>
          </p:cNvSpPr>
          <p:nvPr userDrawn="1"/>
        </p:nvSpPr>
        <p:spPr bwMode="auto">
          <a:xfrm>
            <a:off x="-3175" y="6514638"/>
            <a:ext cx="708540" cy="338328"/>
          </a:xfrm>
          <a:prstGeom prst="rect">
            <a:avLst/>
          </a:prstGeom>
          <a:solidFill>
            <a:srgbClr val="0D3E96"/>
          </a:solidFill>
          <a:ln w="63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50" name="Straight Connector 49"/>
          <p:cNvCxnSpPr>
            <a:stCxn id="49" idx="3"/>
            <a:endCxn id="49" idx="1"/>
          </p:cNvCxnSpPr>
          <p:nvPr userDrawn="1"/>
        </p:nvCxnSpPr>
        <p:spPr>
          <a:xfrm flipH="1">
            <a:off x="-3175" y="6683802"/>
            <a:ext cx="7085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 rot="5400000">
            <a:off x="340663" y="6684765"/>
            <a:ext cx="345292" cy="1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 userDrawn="1"/>
        </p:nvSpPr>
        <p:spPr>
          <a:xfrm>
            <a:off x="-63500" y="6664948"/>
            <a:ext cx="657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session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3" name="TextBox 52"/>
          <p:cNvSpPr txBox="1"/>
          <p:nvPr userDrawn="1"/>
        </p:nvSpPr>
        <p:spPr>
          <a:xfrm>
            <a:off x="-60323" y="6489795"/>
            <a:ext cx="5138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day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4" name="TextBox 53"/>
          <p:cNvSpPr txBox="1"/>
          <p:nvPr userDrawn="1"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1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5" name="TextBox 54"/>
          <p:cNvSpPr txBox="1"/>
          <p:nvPr userDrawn="1"/>
        </p:nvSpPr>
        <p:spPr>
          <a:xfrm>
            <a:off x="513900" y="6492169"/>
            <a:ext cx="191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3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756538" y="6497206"/>
            <a:ext cx="785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training delivered by lead partners Habitat for Humanity, </a:t>
            </a:r>
            <a:r>
              <a:rPr lang="en-GB" sz="800" b="1" dirty="0" err="1" smtClean="0">
                <a:solidFill>
                  <a:srgbClr val="0D3E96"/>
                </a:solidFill>
                <a:cs typeface="Arial" pitchFamily="34" charset="0"/>
              </a:rPr>
              <a:t>RedR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and Shelter Centre on 2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nd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to 9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th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July 2011 in Thailand </a:t>
            </a:r>
            <a:endParaRPr lang="en-GB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756538" y="6658118"/>
            <a:ext cx="2252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 smtClean="0">
                <a:solidFill>
                  <a:srgbClr val="0D3E96"/>
                </a:solidFill>
                <a:cs typeface="Arial" pitchFamily="34" charset="0"/>
              </a:rPr>
              <a:t>approved by the Advisory Group members</a:t>
            </a:r>
            <a:endParaRPr lang="en-US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944560" y="-31899"/>
            <a:ext cx="2085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cs typeface="Arial" pitchFamily="34" charset="0"/>
              </a:rPr>
              <a:t>Mini Sessions</a:t>
            </a:r>
            <a:endParaRPr lang="en-GB" sz="2400" dirty="0">
              <a:solidFill>
                <a:prstClr val="white"/>
              </a:solidFill>
              <a:cs typeface="Arial" pitchFamily="34" charset="0"/>
            </a:endParaRPr>
          </a:p>
        </p:txBody>
      </p:sp>
      <p:grpSp>
        <p:nvGrpSpPr>
          <p:cNvPr id="2" name="Group 19"/>
          <p:cNvGrpSpPr/>
          <p:nvPr userDrawn="1"/>
        </p:nvGrpSpPr>
        <p:grpSpPr>
          <a:xfrm>
            <a:off x="9323748" y="6504292"/>
            <a:ext cx="652363" cy="353156"/>
            <a:chOff x="7262901" y="3956287"/>
            <a:chExt cx="652363" cy="353156"/>
          </a:xfrm>
        </p:grpSpPr>
        <p:pic>
          <p:nvPicPr>
            <p:cNvPr id="18" name="Picture 17" descr="blue triangle.png"/>
            <p:cNvPicPr>
              <a:picLocks noChangeAspect="1"/>
            </p:cNvPicPr>
            <p:nvPr userDrawn="1"/>
          </p:nvPicPr>
          <p:blipFill>
            <a:blip r:embed="rId7" cstate="print"/>
            <a:stretch>
              <a:fillRect/>
            </a:stretch>
          </p:blipFill>
          <p:spPr>
            <a:xfrm>
              <a:off x="7442736" y="3956287"/>
              <a:ext cx="407887" cy="353156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 userDrawn="1"/>
          </p:nvSpPr>
          <p:spPr>
            <a:xfrm>
              <a:off x="7262901" y="3956826"/>
              <a:ext cx="65236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E9273335-811A-4A40-AA21-6889A5B251EB}" type="slidenum">
                <a:rPr lang="en-US" sz="800" b="1" smtClean="0">
                  <a:solidFill>
                    <a:prstClr val="white"/>
                  </a:solidFill>
                  <a:cs typeface="Arial" pitchFamily="34" charset="0"/>
                </a:rPr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‹#›</a:t>
              </a:fld>
              <a:r>
                <a:rPr lang="en-US" sz="800" b="1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 smtClean="0">
                  <a:solidFill>
                    <a:prstClr val="white"/>
                  </a:solidFill>
                  <a:latin typeface="Calibri"/>
                  <a:cs typeface="Arial" pitchFamily="34" charset="0"/>
                </a:rPr>
                <a:t>             </a:t>
              </a:r>
              <a:r>
                <a:rPr lang="en-US" sz="8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89</a:t>
              </a:r>
              <a:endParaRPr lang="en-US" sz="800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pic>
        <p:nvPicPr>
          <p:cNvPr id="26" name="Picture 25" descr="CORE new logo from banner V11.pn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2977114" y="6666211"/>
            <a:ext cx="6511685" cy="19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388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1" r:id="rId1"/>
    <p:sldLayoutId id="2147484952" r:id="rId2"/>
    <p:sldLayoutId id="2147484953" r:id="rId3"/>
    <p:sldLayoutId id="2147484954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nner CORE new V10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498" y="-8727"/>
            <a:ext cx="9902972" cy="621793"/>
          </a:xfrm>
          <a:prstGeom prst="rect">
            <a:avLst/>
          </a:prstGeom>
        </p:spPr>
      </p:pic>
      <p:sp>
        <p:nvSpPr>
          <p:cNvPr id="45" name="TextBox 44"/>
          <p:cNvSpPr txBox="1"/>
          <p:nvPr userDrawn="1"/>
        </p:nvSpPr>
        <p:spPr>
          <a:xfrm>
            <a:off x="61550" y="6476576"/>
            <a:ext cx="521525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41275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srgbClr val="0D3F96"/>
                </a:solidFill>
                <a:latin typeface="Calibri"/>
              </a:rPr>
              <a:t>S3.1</a:t>
            </a:r>
            <a:endParaRPr lang="en-GB" sz="1100" b="1" dirty="0">
              <a:solidFill>
                <a:srgbClr val="0D3F96"/>
              </a:solidFill>
              <a:latin typeface="Calibri"/>
            </a:endParaRPr>
          </a:p>
        </p:txBody>
      </p:sp>
      <p:cxnSp>
        <p:nvCxnSpPr>
          <p:cNvPr id="46" name="Straight Connector 10"/>
          <p:cNvCxnSpPr>
            <a:cxnSpLocks noChangeShapeType="1"/>
          </p:cNvCxnSpPr>
          <p:nvPr userDrawn="1"/>
        </p:nvCxnSpPr>
        <p:spPr bwMode="auto">
          <a:xfrm>
            <a:off x="704850" y="6497638"/>
            <a:ext cx="9107488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7" name="Straight Connector 10"/>
          <p:cNvCxnSpPr>
            <a:cxnSpLocks noChangeShapeType="1"/>
          </p:cNvCxnSpPr>
          <p:nvPr userDrawn="1"/>
        </p:nvCxnSpPr>
        <p:spPr bwMode="auto">
          <a:xfrm>
            <a:off x="-3175" y="6496050"/>
            <a:ext cx="9912320" cy="0"/>
          </a:xfrm>
          <a:prstGeom prst="line">
            <a:avLst/>
          </a:prstGeom>
          <a:noFill/>
          <a:ln w="19050" algn="ctr">
            <a:solidFill>
              <a:srgbClr val="0D3E96"/>
            </a:solidFill>
            <a:round/>
            <a:headEnd/>
            <a:tailEnd/>
          </a:ln>
        </p:spPr>
      </p:cxnSp>
      <p:sp>
        <p:nvSpPr>
          <p:cNvPr id="49" name="Rectangle 2"/>
          <p:cNvSpPr>
            <a:spLocks noChangeArrowheads="1"/>
          </p:cNvSpPr>
          <p:nvPr userDrawn="1"/>
        </p:nvSpPr>
        <p:spPr bwMode="auto">
          <a:xfrm>
            <a:off x="-3175" y="6514638"/>
            <a:ext cx="708540" cy="338328"/>
          </a:xfrm>
          <a:prstGeom prst="rect">
            <a:avLst/>
          </a:prstGeom>
          <a:solidFill>
            <a:srgbClr val="0D3E96"/>
          </a:solidFill>
          <a:ln w="63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50" name="Straight Connector 49"/>
          <p:cNvCxnSpPr>
            <a:stCxn id="49" idx="3"/>
            <a:endCxn id="49" idx="1"/>
          </p:cNvCxnSpPr>
          <p:nvPr userDrawn="1"/>
        </p:nvCxnSpPr>
        <p:spPr>
          <a:xfrm flipH="1">
            <a:off x="-3175" y="6683802"/>
            <a:ext cx="7085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 rot="5400000">
            <a:off x="340663" y="6684765"/>
            <a:ext cx="345292" cy="1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 userDrawn="1"/>
        </p:nvSpPr>
        <p:spPr>
          <a:xfrm>
            <a:off x="-63500" y="6664948"/>
            <a:ext cx="657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session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3" name="TextBox 52"/>
          <p:cNvSpPr txBox="1"/>
          <p:nvPr userDrawn="1"/>
        </p:nvSpPr>
        <p:spPr>
          <a:xfrm>
            <a:off x="-60323" y="6489795"/>
            <a:ext cx="5138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day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4" name="TextBox 53"/>
          <p:cNvSpPr txBox="1"/>
          <p:nvPr userDrawn="1"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5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5" name="TextBox 54"/>
          <p:cNvSpPr txBox="1"/>
          <p:nvPr userDrawn="1"/>
        </p:nvSpPr>
        <p:spPr>
          <a:xfrm>
            <a:off x="513900" y="6492169"/>
            <a:ext cx="191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4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756538" y="6497206"/>
            <a:ext cx="785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training delivered by lead partners Habitat for Humanity, </a:t>
            </a:r>
            <a:r>
              <a:rPr lang="en-GB" sz="800" b="1" dirty="0" err="1" smtClean="0">
                <a:solidFill>
                  <a:srgbClr val="0D3E96"/>
                </a:solidFill>
                <a:cs typeface="Arial" pitchFamily="34" charset="0"/>
              </a:rPr>
              <a:t>RedR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and Shelter Centre on 2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nd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to 9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th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July 2011 in Thailand </a:t>
            </a:r>
            <a:endParaRPr lang="en-GB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756538" y="6658118"/>
            <a:ext cx="2252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 smtClean="0">
                <a:solidFill>
                  <a:srgbClr val="0D3E96"/>
                </a:solidFill>
                <a:cs typeface="Arial" pitchFamily="34" charset="0"/>
              </a:rPr>
              <a:t>approved by the Advisory Group members</a:t>
            </a:r>
            <a:endParaRPr lang="en-US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944560" y="-31899"/>
            <a:ext cx="42418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cs typeface="Arial" pitchFamily="34" charset="0"/>
              </a:rPr>
              <a:t>Preparation for maxi-sessions</a:t>
            </a:r>
            <a:endParaRPr lang="en-GB" sz="2400" dirty="0">
              <a:solidFill>
                <a:prstClr val="white"/>
              </a:solidFill>
              <a:cs typeface="Arial" pitchFamily="34" charset="0"/>
            </a:endParaRPr>
          </a:p>
        </p:txBody>
      </p:sp>
      <p:grpSp>
        <p:nvGrpSpPr>
          <p:cNvPr id="2" name="Group 19"/>
          <p:cNvGrpSpPr/>
          <p:nvPr userDrawn="1"/>
        </p:nvGrpSpPr>
        <p:grpSpPr>
          <a:xfrm>
            <a:off x="9323748" y="6504292"/>
            <a:ext cx="652363" cy="353156"/>
            <a:chOff x="7262901" y="3956287"/>
            <a:chExt cx="652363" cy="353156"/>
          </a:xfrm>
        </p:grpSpPr>
        <p:pic>
          <p:nvPicPr>
            <p:cNvPr id="18" name="Picture 17" descr="blue triangle.png"/>
            <p:cNvPicPr>
              <a:picLocks noChangeAspect="1"/>
            </p:cNvPicPr>
            <p:nvPr userDrawn="1"/>
          </p:nvPicPr>
          <p:blipFill>
            <a:blip r:embed="rId7" cstate="print"/>
            <a:stretch>
              <a:fillRect/>
            </a:stretch>
          </p:blipFill>
          <p:spPr>
            <a:xfrm>
              <a:off x="7442736" y="3956287"/>
              <a:ext cx="407887" cy="353156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 userDrawn="1"/>
          </p:nvSpPr>
          <p:spPr>
            <a:xfrm>
              <a:off x="7262901" y="3956826"/>
              <a:ext cx="65236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E9273335-811A-4A40-AA21-6889A5B251EB}" type="slidenum">
                <a:rPr lang="en-US" sz="800" b="1" smtClean="0">
                  <a:solidFill>
                    <a:prstClr val="white"/>
                  </a:solidFill>
                  <a:cs typeface="Arial" pitchFamily="34" charset="0"/>
                </a:rPr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‹#›</a:t>
              </a:fld>
              <a:r>
                <a:rPr lang="en-US" sz="800" b="1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 smtClean="0">
                  <a:solidFill>
                    <a:prstClr val="white"/>
                  </a:solidFill>
                  <a:latin typeface="Calibri"/>
                  <a:cs typeface="Arial" pitchFamily="34" charset="0"/>
                </a:rPr>
                <a:t>             </a:t>
              </a:r>
              <a:r>
                <a:rPr lang="en-US" sz="8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89</a:t>
              </a:r>
              <a:endParaRPr lang="en-US" sz="800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pic>
        <p:nvPicPr>
          <p:cNvPr id="26" name="Picture 25" descr="CORE new logo from banner V11.pn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2977114" y="6666211"/>
            <a:ext cx="6511685" cy="19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388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6" r:id="rId1"/>
    <p:sldLayoutId id="2147484957" r:id="rId2"/>
    <p:sldLayoutId id="2147484958" r:id="rId3"/>
    <p:sldLayoutId id="2147484959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nner CORE new V10.png"/>
          <p:cNvPicPr>
            <a:picLocks noChangeAspect="1"/>
          </p:cNvPicPr>
          <p:nvPr userDrawn="1"/>
        </p:nvPicPr>
        <p:blipFill>
          <a:blip r:embed="rId18" cstate="print"/>
          <a:stretch>
            <a:fillRect/>
          </a:stretch>
        </p:blipFill>
        <p:spPr>
          <a:xfrm>
            <a:off x="8498" y="-8727"/>
            <a:ext cx="9902972" cy="621793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61550" y="6476576"/>
            <a:ext cx="521525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41275" algn="ctr">
              <a:defRPr/>
            </a:pPr>
            <a:r>
              <a:rPr lang="en-GB" sz="1100" b="1" dirty="0" smtClean="0">
                <a:solidFill>
                  <a:srgbClr val="0D3F96"/>
                </a:solidFill>
              </a:rPr>
              <a:t>S3.1</a:t>
            </a:r>
            <a:endParaRPr lang="en-GB" sz="1100" b="1" dirty="0">
              <a:solidFill>
                <a:srgbClr val="0D3F96"/>
              </a:solidFill>
            </a:endParaRPr>
          </a:p>
        </p:txBody>
      </p:sp>
      <p:cxnSp>
        <p:nvCxnSpPr>
          <p:cNvPr id="21" name="Straight Connector 10"/>
          <p:cNvCxnSpPr>
            <a:cxnSpLocks noChangeShapeType="1"/>
          </p:cNvCxnSpPr>
          <p:nvPr userDrawn="1"/>
        </p:nvCxnSpPr>
        <p:spPr bwMode="auto">
          <a:xfrm>
            <a:off x="704850" y="6497638"/>
            <a:ext cx="9107488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2" name="Straight Connector 10"/>
          <p:cNvCxnSpPr>
            <a:cxnSpLocks noChangeShapeType="1"/>
          </p:cNvCxnSpPr>
          <p:nvPr userDrawn="1"/>
        </p:nvCxnSpPr>
        <p:spPr bwMode="auto">
          <a:xfrm>
            <a:off x="-3175" y="6496050"/>
            <a:ext cx="9912320" cy="0"/>
          </a:xfrm>
          <a:prstGeom prst="line">
            <a:avLst/>
          </a:prstGeom>
          <a:noFill/>
          <a:ln w="19050" algn="ctr">
            <a:solidFill>
              <a:srgbClr val="0D3E96"/>
            </a:solidFill>
            <a:round/>
            <a:headEnd/>
            <a:tailEnd/>
          </a:ln>
        </p:spPr>
      </p:cxnSp>
      <p:sp>
        <p:nvSpPr>
          <p:cNvPr id="23" name="Rectangle 2"/>
          <p:cNvSpPr>
            <a:spLocks noChangeArrowheads="1"/>
          </p:cNvSpPr>
          <p:nvPr userDrawn="1"/>
        </p:nvSpPr>
        <p:spPr bwMode="auto">
          <a:xfrm>
            <a:off x="-3175" y="6514638"/>
            <a:ext cx="708540" cy="338328"/>
          </a:xfrm>
          <a:prstGeom prst="rect">
            <a:avLst/>
          </a:prstGeom>
          <a:solidFill>
            <a:srgbClr val="0D3E96"/>
          </a:solidFill>
          <a:ln w="63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  <a:cs typeface="Arial" pitchFamily="34" charset="0"/>
            </a:endParaRPr>
          </a:p>
        </p:txBody>
      </p:sp>
      <p:cxnSp>
        <p:nvCxnSpPr>
          <p:cNvPr id="24" name="Straight Connector 23"/>
          <p:cNvCxnSpPr>
            <a:stCxn id="23" idx="3"/>
            <a:endCxn id="23" idx="1"/>
          </p:cNvCxnSpPr>
          <p:nvPr userDrawn="1"/>
        </p:nvCxnSpPr>
        <p:spPr>
          <a:xfrm flipH="1">
            <a:off x="-3175" y="6683802"/>
            <a:ext cx="7085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 rot="5400000">
            <a:off x="340663" y="6684765"/>
            <a:ext cx="345292" cy="1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 userDrawn="1"/>
        </p:nvSpPr>
        <p:spPr>
          <a:xfrm>
            <a:off x="-63500" y="6664948"/>
            <a:ext cx="657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session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-60323" y="6489795"/>
            <a:ext cx="5138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day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1" name="TextBox 30"/>
          <p:cNvSpPr txBox="1"/>
          <p:nvPr userDrawn="1"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3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2" name="TextBox 31"/>
          <p:cNvSpPr txBox="1"/>
          <p:nvPr userDrawn="1"/>
        </p:nvSpPr>
        <p:spPr>
          <a:xfrm>
            <a:off x="513900" y="6492169"/>
            <a:ext cx="191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3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3" name="TextBox 32"/>
          <p:cNvSpPr txBox="1"/>
          <p:nvPr userDrawn="1"/>
        </p:nvSpPr>
        <p:spPr>
          <a:xfrm>
            <a:off x="756538" y="6497206"/>
            <a:ext cx="785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training delivered by lead partners Habitat for Humanity, </a:t>
            </a:r>
            <a:r>
              <a:rPr lang="en-GB" sz="800" b="1" dirty="0" err="1" smtClean="0">
                <a:solidFill>
                  <a:srgbClr val="0D3E96"/>
                </a:solidFill>
                <a:cs typeface="Arial" pitchFamily="34" charset="0"/>
              </a:rPr>
              <a:t>RedR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and Shelter Centre on 2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nd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to 9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th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July 2011 in Thailand </a:t>
            </a:r>
            <a:endParaRPr lang="en-GB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756538" y="6658118"/>
            <a:ext cx="2252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 smtClean="0">
                <a:solidFill>
                  <a:srgbClr val="0D3E96"/>
                </a:solidFill>
                <a:cs typeface="Arial" pitchFamily="34" charset="0"/>
              </a:rPr>
              <a:t>approved by the Advisory Group members</a:t>
            </a:r>
            <a:endParaRPr lang="en-US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35" name="Rectangle 34"/>
          <p:cNvSpPr/>
          <p:nvPr userDrawn="1"/>
        </p:nvSpPr>
        <p:spPr>
          <a:xfrm>
            <a:off x="1944560" y="-31899"/>
            <a:ext cx="44117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prstClr val="white"/>
                </a:solidFill>
                <a:cs typeface="Arial" pitchFamily="34" charset="0"/>
              </a:rPr>
              <a:t>Assessment and disaster cycle</a:t>
            </a:r>
            <a:endParaRPr lang="en-GB" sz="2400" dirty="0">
              <a:solidFill>
                <a:prstClr val="white"/>
              </a:solidFill>
              <a:cs typeface="Arial" pitchFamily="34" charset="0"/>
            </a:endParaRPr>
          </a:p>
        </p:txBody>
      </p:sp>
      <p:grpSp>
        <p:nvGrpSpPr>
          <p:cNvPr id="2" name="Group 35"/>
          <p:cNvGrpSpPr/>
          <p:nvPr userDrawn="1"/>
        </p:nvGrpSpPr>
        <p:grpSpPr>
          <a:xfrm>
            <a:off x="9323748" y="6504292"/>
            <a:ext cx="652363" cy="353156"/>
            <a:chOff x="7262901" y="3956287"/>
            <a:chExt cx="652363" cy="353156"/>
          </a:xfrm>
        </p:grpSpPr>
        <p:pic>
          <p:nvPicPr>
            <p:cNvPr id="37" name="Picture 36" descr="blue triangle.png"/>
            <p:cNvPicPr>
              <a:picLocks noChangeAspect="1"/>
            </p:cNvPicPr>
            <p:nvPr userDrawn="1"/>
          </p:nvPicPr>
          <p:blipFill>
            <a:blip r:embed="rId19" cstate="print"/>
            <a:stretch>
              <a:fillRect/>
            </a:stretch>
          </p:blipFill>
          <p:spPr>
            <a:xfrm>
              <a:off x="7442736" y="3956287"/>
              <a:ext cx="407887" cy="353156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 userDrawn="1"/>
          </p:nvSpPr>
          <p:spPr>
            <a:xfrm>
              <a:off x="7262901" y="3967459"/>
              <a:ext cx="65236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E9273335-811A-4A40-AA21-6889A5B251EB}" type="slidenum">
                <a:rPr lang="en-US" sz="800" b="1" smtClean="0">
                  <a:solidFill>
                    <a:prstClr val="white"/>
                  </a:solidFill>
                  <a:cs typeface="Arial" pitchFamily="34" charset="0"/>
                </a:rPr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‹#›</a:t>
              </a:fld>
              <a:r>
                <a:rPr lang="en-US" sz="800" b="1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 smtClean="0">
                  <a:solidFill>
                    <a:prstClr val="white"/>
                  </a:solidFill>
                  <a:cs typeface="Arial" pitchFamily="34" charset="0"/>
                </a:rPr>
                <a:t>          </a:t>
              </a:r>
              <a:r>
                <a:rPr lang="en-US" sz="800" b="1" dirty="0" smtClean="0">
                  <a:solidFill>
                    <a:prstClr val="white"/>
                  </a:solidFill>
                  <a:cs typeface="Arial" pitchFamily="34" charset="0"/>
                </a:rPr>
                <a:t>89</a:t>
              </a:r>
              <a:endParaRPr lang="en-US" sz="800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pic>
        <p:nvPicPr>
          <p:cNvPr id="39" name="Picture 38" descr="CORE new logo from banner V11.png"/>
          <p:cNvPicPr>
            <a:picLocks noChangeAspect="1"/>
          </p:cNvPicPr>
          <p:nvPr userDrawn="1"/>
        </p:nvPicPr>
        <p:blipFill>
          <a:blip r:embed="rId20" cstate="print"/>
          <a:stretch>
            <a:fillRect/>
          </a:stretch>
        </p:blipFill>
        <p:spPr>
          <a:xfrm>
            <a:off x="2977114" y="6666211"/>
            <a:ext cx="6511685" cy="1934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961" r:id="rId1"/>
    <p:sldLayoutId id="2147484962" r:id="rId2"/>
    <p:sldLayoutId id="2147484963" r:id="rId3"/>
    <p:sldLayoutId id="2147484964" r:id="rId4"/>
    <p:sldLayoutId id="2147484965" r:id="rId5"/>
    <p:sldLayoutId id="2147484966" r:id="rId6"/>
    <p:sldLayoutId id="2147484967" r:id="rId7"/>
    <p:sldLayoutId id="2147484968" r:id="rId8"/>
    <p:sldLayoutId id="2147484969" r:id="rId9"/>
    <p:sldLayoutId id="2147484970" r:id="rId10"/>
    <p:sldLayoutId id="2147484971" r:id="rId11"/>
    <p:sldLayoutId id="2147484972" r:id="rId12"/>
    <p:sldLayoutId id="2147484973" r:id="rId13"/>
    <p:sldLayoutId id="2147484974" r:id="rId14"/>
    <p:sldLayoutId id="2147484975" r:id="rId15"/>
    <p:sldLayoutId id="2147484976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nner CORE new V10.png"/>
          <p:cNvPicPr>
            <a:picLocks noChangeAspect="1"/>
          </p:cNvPicPr>
          <p:nvPr userDrawn="1"/>
        </p:nvPicPr>
        <p:blipFill>
          <a:blip r:embed="rId7" cstate="screen"/>
          <a:stretch>
            <a:fillRect/>
          </a:stretch>
        </p:blipFill>
        <p:spPr>
          <a:xfrm>
            <a:off x="8498" y="-8727"/>
            <a:ext cx="9902972" cy="621793"/>
          </a:xfrm>
          <a:prstGeom prst="rect">
            <a:avLst/>
          </a:prstGeom>
        </p:spPr>
      </p:pic>
      <p:sp>
        <p:nvSpPr>
          <p:cNvPr id="45" name="TextBox 44"/>
          <p:cNvSpPr txBox="1"/>
          <p:nvPr userDrawn="1"/>
        </p:nvSpPr>
        <p:spPr>
          <a:xfrm>
            <a:off x="61550" y="6476576"/>
            <a:ext cx="521525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41275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srgbClr val="0D3F96"/>
                </a:solidFill>
                <a:latin typeface="Calibri"/>
              </a:rPr>
              <a:t>S3.1</a:t>
            </a:r>
            <a:endParaRPr lang="en-GB" sz="1100" b="1" dirty="0">
              <a:solidFill>
                <a:srgbClr val="0D3F96"/>
              </a:solidFill>
              <a:latin typeface="Calibri"/>
            </a:endParaRPr>
          </a:p>
        </p:txBody>
      </p:sp>
      <p:cxnSp>
        <p:nvCxnSpPr>
          <p:cNvPr id="46" name="Straight Connector 10"/>
          <p:cNvCxnSpPr>
            <a:cxnSpLocks noChangeShapeType="1"/>
          </p:cNvCxnSpPr>
          <p:nvPr userDrawn="1"/>
        </p:nvCxnSpPr>
        <p:spPr bwMode="auto">
          <a:xfrm>
            <a:off x="704850" y="6497638"/>
            <a:ext cx="9107488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7" name="Straight Connector 10"/>
          <p:cNvCxnSpPr>
            <a:cxnSpLocks noChangeShapeType="1"/>
          </p:cNvCxnSpPr>
          <p:nvPr userDrawn="1"/>
        </p:nvCxnSpPr>
        <p:spPr bwMode="auto">
          <a:xfrm>
            <a:off x="-3175" y="6496050"/>
            <a:ext cx="9912320" cy="0"/>
          </a:xfrm>
          <a:prstGeom prst="line">
            <a:avLst/>
          </a:prstGeom>
          <a:noFill/>
          <a:ln w="19050" algn="ctr">
            <a:solidFill>
              <a:srgbClr val="0D3E96"/>
            </a:solidFill>
            <a:round/>
            <a:headEnd/>
            <a:tailEnd/>
          </a:ln>
        </p:spPr>
      </p:cxnSp>
      <p:sp>
        <p:nvSpPr>
          <p:cNvPr id="49" name="Rectangle 2"/>
          <p:cNvSpPr>
            <a:spLocks noChangeArrowheads="1"/>
          </p:cNvSpPr>
          <p:nvPr userDrawn="1"/>
        </p:nvSpPr>
        <p:spPr bwMode="auto">
          <a:xfrm>
            <a:off x="-3175" y="6514638"/>
            <a:ext cx="708540" cy="338328"/>
          </a:xfrm>
          <a:prstGeom prst="rect">
            <a:avLst/>
          </a:prstGeom>
          <a:solidFill>
            <a:srgbClr val="0D3E96"/>
          </a:solidFill>
          <a:ln w="63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50" name="Straight Connector 49"/>
          <p:cNvCxnSpPr>
            <a:stCxn id="49" idx="3"/>
            <a:endCxn id="49" idx="1"/>
          </p:cNvCxnSpPr>
          <p:nvPr userDrawn="1"/>
        </p:nvCxnSpPr>
        <p:spPr>
          <a:xfrm flipH="1">
            <a:off x="-3175" y="6683802"/>
            <a:ext cx="7085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 rot="5400000">
            <a:off x="340663" y="6684765"/>
            <a:ext cx="345292" cy="1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 userDrawn="1"/>
        </p:nvSpPr>
        <p:spPr>
          <a:xfrm>
            <a:off x="-63500" y="6664948"/>
            <a:ext cx="657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session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3" name="TextBox 52"/>
          <p:cNvSpPr txBox="1"/>
          <p:nvPr userDrawn="1"/>
        </p:nvSpPr>
        <p:spPr>
          <a:xfrm>
            <a:off x="-60323" y="6489795"/>
            <a:ext cx="5138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day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4" name="TextBox 53"/>
          <p:cNvSpPr txBox="1"/>
          <p:nvPr userDrawn="1"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4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5" name="TextBox 54"/>
          <p:cNvSpPr txBox="1"/>
          <p:nvPr userDrawn="1"/>
        </p:nvSpPr>
        <p:spPr>
          <a:xfrm>
            <a:off x="513900" y="6492169"/>
            <a:ext cx="191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3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756538" y="6497206"/>
            <a:ext cx="785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training delivered by lead partners Habitat for Humanity, </a:t>
            </a:r>
            <a:r>
              <a:rPr lang="en-GB" sz="800" b="1" dirty="0" err="1" smtClean="0">
                <a:solidFill>
                  <a:srgbClr val="0D3E96"/>
                </a:solidFill>
                <a:cs typeface="Arial" pitchFamily="34" charset="0"/>
              </a:rPr>
              <a:t>RedR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and Shelter Centre on 2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nd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to 9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th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July 2011 in Thailand </a:t>
            </a:r>
            <a:endParaRPr lang="en-GB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756538" y="6658118"/>
            <a:ext cx="2252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 smtClean="0">
                <a:solidFill>
                  <a:srgbClr val="0D3E96"/>
                </a:solidFill>
                <a:cs typeface="Arial" pitchFamily="34" charset="0"/>
              </a:rPr>
              <a:t>approved by the Advisory Group members</a:t>
            </a:r>
            <a:endParaRPr lang="en-US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944560" y="-31899"/>
            <a:ext cx="3406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400" dirty="0" smtClean="0">
                <a:solidFill>
                  <a:prstClr val="white"/>
                </a:solidFill>
                <a:cs typeface="Arial" pitchFamily="34" charset="0"/>
              </a:rPr>
              <a:t>Humanitarian principles</a:t>
            </a:r>
            <a:endParaRPr lang="en-GB" sz="2400" dirty="0">
              <a:solidFill>
                <a:prstClr val="white"/>
              </a:solidFill>
              <a:cs typeface="Arial" pitchFamily="34" charset="0"/>
            </a:endParaRPr>
          </a:p>
        </p:txBody>
      </p:sp>
      <p:grpSp>
        <p:nvGrpSpPr>
          <p:cNvPr id="2" name="Group 19"/>
          <p:cNvGrpSpPr/>
          <p:nvPr userDrawn="1"/>
        </p:nvGrpSpPr>
        <p:grpSpPr>
          <a:xfrm>
            <a:off x="9323748" y="6504292"/>
            <a:ext cx="652363" cy="353156"/>
            <a:chOff x="7262901" y="3956287"/>
            <a:chExt cx="652363" cy="353156"/>
          </a:xfrm>
        </p:grpSpPr>
        <p:pic>
          <p:nvPicPr>
            <p:cNvPr id="18" name="Picture 17" descr="blue triangle.png"/>
            <p:cNvPicPr>
              <a:picLocks noChangeAspect="1"/>
            </p:cNvPicPr>
            <p:nvPr userDrawn="1"/>
          </p:nvPicPr>
          <p:blipFill>
            <a:blip r:embed="rId8" cstate="screen"/>
            <a:stretch>
              <a:fillRect/>
            </a:stretch>
          </p:blipFill>
          <p:spPr>
            <a:xfrm>
              <a:off x="7442736" y="3956287"/>
              <a:ext cx="407887" cy="353156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 userDrawn="1"/>
          </p:nvSpPr>
          <p:spPr>
            <a:xfrm>
              <a:off x="7262901" y="3956826"/>
              <a:ext cx="65236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E9273335-811A-4A40-AA21-6889A5B251EB}" type="slidenum">
                <a:rPr lang="en-US" sz="800" b="1" smtClean="0">
                  <a:solidFill>
                    <a:prstClr val="white"/>
                  </a:solidFill>
                  <a:cs typeface="Arial" pitchFamily="34" charset="0"/>
                </a:rPr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‹#›</a:t>
              </a:fld>
              <a:r>
                <a:rPr lang="en-US" sz="800" b="1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 smtClean="0">
                  <a:solidFill>
                    <a:prstClr val="white"/>
                  </a:solidFill>
                  <a:latin typeface="Calibri"/>
                  <a:cs typeface="Arial" pitchFamily="34" charset="0"/>
                </a:rPr>
                <a:t>             </a:t>
              </a:r>
              <a:r>
                <a:rPr lang="en-US" sz="8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89</a:t>
              </a:r>
              <a:endParaRPr lang="en-US" sz="800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pic>
        <p:nvPicPr>
          <p:cNvPr id="26" name="Picture 25" descr="CORE new logo from banner V11.png"/>
          <p:cNvPicPr>
            <a:picLocks noChangeAspect="1"/>
          </p:cNvPicPr>
          <p:nvPr userDrawn="1"/>
        </p:nvPicPr>
        <p:blipFill>
          <a:blip r:embed="rId9" cstate="screen"/>
          <a:stretch>
            <a:fillRect/>
          </a:stretch>
        </p:blipFill>
        <p:spPr>
          <a:xfrm>
            <a:off x="2977114" y="6666211"/>
            <a:ext cx="6511685" cy="1934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4388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8" r:id="rId1"/>
    <p:sldLayoutId id="2147484979" r:id="rId2"/>
    <p:sldLayoutId id="2147484980" r:id="rId3"/>
    <p:sldLayoutId id="2147484981" r:id="rId4"/>
    <p:sldLayoutId id="2147484982" r:id="rId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nner CORE new V10.png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8498" y="-8727"/>
            <a:ext cx="9902972" cy="621793"/>
          </a:xfrm>
          <a:prstGeom prst="rect">
            <a:avLst/>
          </a:prstGeom>
        </p:spPr>
      </p:pic>
      <p:sp>
        <p:nvSpPr>
          <p:cNvPr id="30" name="Text Placeholder 13"/>
          <p:cNvSpPr txBox="1">
            <a:spLocks/>
          </p:cNvSpPr>
          <p:nvPr userDrawn="1"/>
        </p:nvSpPr>
        <p:spPr>
          <a:xfrm>
            <a:off x="1983181" y="-35625"/>
            <a:ext cx="5403850" cy="522019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400">
                <a:latin typeface="Arial" pitchFamily="34" charset="0"/>
                <a:cs typeface="Arial" pitchFamily="34" charset="0"/>
              </a:defRPr>
            </a:lvl2pPr>
            <a:lvl3pPr>
              <a:buNone/>
              <a:defRPr sz="2400">
                <a:latin typeface="Arial" pitchFamily="34" charset="0"/>
                <a:cs typeface="Arial" pitchFamily="34" charset="0"/>
              </a:defRPr>
            </a:lvl3pPr>
            <a:lvl4pPr>
              <a:buNone/>
              <a:defRPr sz="2400">
                <a:latin typeface="Arial" pitchFamily="34" charset="0"/>
                <a:cs typeface="Arial" pitchFamily="34" charset="0"/>
              </a:defRPr>
            </a:lvl4pPr>
            <a:lvl5pPr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dirty="0" smtClean="0">
                <a:solidFill>
                  <a:prstClr val="white"/>
                </a:solidFill>
              </a:rPr>
              <a:t>Humanitarian coordination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61550" y="6476576"/>
            <a:ext cx="521525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41275" algn="ctr">
              <a:defRPr/>
            </a:pPr>
            <a:r>
              <a:rPr lang="en-GB" sz="1100" b="1" dirty="0" smtClean="0">
                <a:solidFill>
                  <a:srgbClr val="0D3F96"/>
                </a:solidFill>
              </a:rPr>
              <a:t>S3.1</a:t>
            </a:r>
            <a:endParaRPr lang="en-GB" sz="1100" b="1" dirty="0">
              <a:solidFill>
                <a:srgbClr val="0D3F96"/>
              </a:solidFill>
            </a:endParaRPr>
          </a:p>
        </p:txBody>
      </p:sp>
      <p:cxnSp>
        <p:nvCxnSpPr>
          <p:cNvPr id="21" name="Straight Connector 10"/>
          <p:cNvCxnSpPr>
            <a:cxnSpLocks noChangeShapeType="1"/>
          </p:cNvCxnSpPr>
          <p:nvPr userDrawn="1"/>
        </p:nvCxnSpPr>
        <p:spPr bwMode="auto">
          <a:xfrm>
            <a:off x="704850" y="6497638"/>
            <a:ext cx="9107488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2" name="Straight Connector 10"/>
          <p:cNvCxnSpPr>
            <a:cxnSpLocks noChangeShapeType="1"/>
          </p:cNvCxnSpPr>
          <p:nvPr userDrawn="1"/>
        </p:nvCxnSpPr>
        <p:spPr bwMode="auto">
          <a:xfrm>
            <a:off x="-3175" y="6496050"/>
            <a:ext cx="9912320" cy="0"/>
          </a:xfrm>
          <a:prstGeom prst="line">
            <a:avLst/>
          </a:prstGeom>
          <a:noFill/>
          <a:ln w="19050" algn="ctr">
            <a:solidFill>
              <a:srgbClr val="0D3E96"/>
            </a:solidFill>
            <a:round/>
            <a:headEnd/>
            <a:tailEnd/>
          </a:ln>
        </p:spPr>
      </p:cxnSp>
      <p:sp>
        <p:nvSpPr>
          <p:cNvPr id="23" name="Rectangle 2"/>
          <p:cNvSpPr>
            <a:spLocks noChangeArrowheads="1"/>
          </p:cNvSpPr>
          <p:nvPr userDrawn="1"/>
        </p:nvSpPr>
        <p:spPr bwMode="auto">
          <a:xfrm>
            <a:off x="-3175" y="6514638"/>
            <a:ext cx="708540" cy="338328"/>
          </a:xfrm>
          <a:prstGeom prst="rect">
            <a:avLst/>
          </a:prstGeom>
          <a:solidFill>
            <a:srgbClr val="0D3E96"/>
          </a:solidFill>
          <a:ln w="63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  <a:cs typeface="Arial" pitchFamily="34" charset="0"/>
            </a:endParaRPr>
          </a:p>
        </p:txBody>
      </p:sp>
      <p:cxnSp>
        <p:nvCxnSpPr>
          <p:cNvPr id="24" name="Straight Connector 23"/>
          <p:cNvCxnSpPr>
            <a:stCxn id="23" idx="3"/>
            <a:endCxn id="23" idx="1"/>
          </p:cNvCxnSpPr>
          <p:nvPr userDrawn="1"/>
        </p:nvCxnSpPr>
        <p:spPr>
          <a:xfrm flipH="1">
            <a:off x="-3175" y="6683802"/>
            <a:ext cx="7085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 rot="5400000">
            <a:off x="340663" y="6684765"/>
            <a:ext cx="345292" cy="1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 userDrawn="1"/>
        </p:nvSpPr>
        <p:spPr>
          <a:xfrm>
            <a:off x="-63500" y="6664948"/>
            <a:ext cx="657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session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-60323" y="6489795"/>
            <a:ext cx="5138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day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5" name="TextBox 44"/>
          <p:cNvSpPr txBox="1"/>
          <p:nvPr userDrawn="1"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5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6" name="TextBox 45"/>
          <p:cNvSpPr txBox="1"/>
          <p:nvPr userDrawn="1"/>
        </p:nvSpPr>
        <p:spPr>
          <a:xfrm>
            <a:off x="513900" y="6492169"/>
            <a:ext cx="191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3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756538" y="6497206"/>
            <a:ext cx="785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training delivered by lead partners Habitat for Humanity, </a:t>
            </a:r>
            <a:r>
              <a:rPr lang="en-GB" sz="800" b="1" dirty="0" err="1" smtClean="0">
                <a:solidFill>
                  <a:srgbClr val="0D3E96"/>
                </a:solidFill>
                <a:cs typeface="Arial" pitchFamily="34" charset="0"/>
              </a:rPr>
              <a:t>RedR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and Shelter Centre on 2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nd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to 9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th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July 2011 in Thailand </a:t>
            </a:r>
            <a:endParaRPr lang="en-GB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48" name="TextBox 47"/>
          <p:cNvSpPr txBox="1"/>
          <p:nvPr userDrawn="1"/>
        </p:nvSpPr>
        <p:spPr>
          <a:xfrm>
            <a:off x="756538" y="6658118"/>
            <a:ext cx="2252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 smtClean="0">
                <a:solidFill>
                  <a:srgbClr val="0D3E96"/>
                </a:solidFill>
                <a:cs typeface="Arial" pitchFamily="34" charset="0"/>
              </a:rPr>
              <a:t>approved by the Advisory Group members</a:t>
            </a:r>
            <a:endParaRPr lang="en-US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grpSp>
        <p:nvGrpSpPr>
          <p:cNvPr id="2" name="Group 19"/>
          <p:cNvGrpSpPr/>
          <p:nvPr userDrawn="1"/>
        </p:nvGrpSpPr>
        <p:grpSpPr>
          <a:xfrm>
            <a:off x="9302482" y="6504292"/>
            <a:ext cx="652363" cy="353156"/>
            <a:chOff x="7241635" y="3956287"/>
            <a:chExt cx="652363" cy="353156"/>
          </a:xfrm>
        </p:grpSpPr>
        <p:pic>
          <p:nvPicPr>
            <p:cNvPr id="50" name="Picture 49" descr="blue triangle.png"/>
            <p:cNvPicPr>
              <a:picLocks noChangeAspect="1"/>
            </p:cNvPicPr>
            <p:nvPr userDrawn="1"/>
          </p:nvPicPr>
          <p:blipFill>
            <a:blip r:embed="rId17" cstate="print"/>
            <a:stretch>
              <a:fillRect/>
            </a:stretch>
          </p:blipFill>
          <p:spPr>
            <a:xfrm>
              <a:off x="7442736" y="3956287"/>
              <a:ext cx="407887" cy="353156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 userDrawn="1"/>
          </p:nvSpPr>
          <p:spPr>
            <a:xfrm>
              <a:off x="7241635" y="3967459"/>
              <a:ext cx="65236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E9273335-811A-4A40-AA21-6889A5B251EB}" type="slidenum">
                <a:rPr lang="en-US" sz="800" b="1" smtClean="0">
                  <a:solidFill>
                    <a:prstClr val="white"/>
                  </a:solidFill>
                  <a:cs typeface="Arial" pitchFamily="34" charset="0"/>
                </a:rPr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‹#›</a:t>
              </a:fld>
              <a:r>
                <a:rPr lang="en-US" sz="800" b="1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 smtClean="0">
                  <a:solidFill>
                    <a:prstClr val="white"/>
                  </a:solidFill>
                  <a:cs typeface="Arial" pitchFamily="34" charset="0"/>
                </a:rPr>
                <a:t>            </a:t>
              </a:r>
              <a:r>
                <a:rPr lang="en-US" sz="800" b="1" dirty="0" smtClean="0">
                  <a:solidFill>
                    <a:prstClr val="white"/>
                  </a:solidFill>
                  <a:cs typeface="Arial" pitchFamily="34" charset="0"/>
                </a:rPr>
                <a:t>89</a:t>
              </a:r>
              <a:endParaRPr lang="en-US" sz="800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pic>
        <p:nvPicPr>
          <p:cNvPr id="52" name="Picture 51" descr="CORE new logo from banner V11.png"/>
          <p:cNvPicPr>
            <a:picLocks noChangeAspect="1"/>
          </p:cNvPicPr>
          <p:nvPr userDrawn="1"/>
        </p:nvPicPr>
        <p:blipFill>
          <a:blip r:embed="rId18" cstate="print"/>
          <a:stretch>
            <a:fillRect/>
          </a:stretch>
        </p:blipFill>
        <p:spPr>
          <a:xfrm>
            <a:off x="2977114" y="6666211"/>
            <a:ext cx="6511685" cy="1934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984" r:id="rId1"/>
    <p:sldLayoutId id="2147484985" r:id="rId2"/>
    <p:sldLayoutId id="2147484986" r:id="rId3"/>
    <p:sldLayoutId id="2147484987" r:id="rId4"/>
    <p:sldLayoutId id="2147484988" r:id="rId5"/>
    <p:sldLayoutId id="2147484989" r:id="rId6"/>
    <p:sldLayoutId id="2147484990" r:id="rId7"/>
    <p:sldLayoutId id="2147484991" r:id="rId8"/>
    <p:sldLayoutId id="2147484992" r:id="rId9"/>
    <p:sldLayoutId id="2147484993" r:id="rId10"/>
    <p:sldLayoutId id="2147484994" r:id="rId11"/>
    <p:sldLayoutId id="2147484995" r:id="rId12"/>
    <p:sldLayoutId id="2147484996" r:id="rId13"/>
    <p:sldLayoutId id="2147484997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png"/><Relationship Id="rId5" Type="http://schemas.openxmlformats.org/officeDocument/2006/relationships/image" Target="../media/image13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3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3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7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7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7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8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10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53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Welcome to day 3</a:t>
            </a:r>
            <a:endParaRPr lang="en-GB" dirty="0"/>
          </a:p>
        </p:txBody>
      </p:sp>
      <p:pic>
        <p:nvPicPr>
          <p:cNvPr id="1026" name="Picture 2" descr="Z:\GSC_Training\Shelter Training Toolkit\A Project management\A1 Training development\A1.4 Photos\A1.4.1 Used Pictures\Thailand 2007 D1.02a-.jpg"/>
          <p:cNvPicPr>
            <a:picLocks noChangeAspect="1" noChangeArrowheads="1"/>
          </p:cNvPicPr>
          <p:nvPr/>
        </p:nvPicPr>
        <p:blipFill>
          <a:blip r:embed="rId3" cstate="print"/>
          <a:srcRect r="18685"/>
          <a:stretch>
            <a:fillRect/>
          </a:stretch>
        </p:blipFill>
        <p:spPr bwMode="auto">
          <a:xfrm flipH="1">
            <a:off x="1974823" y="3517429"/>
            <a:ext cx="7931177" cy="2957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knife&amp;for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20003" y="643200"/>
            <a:ext cx="2190540" cy="5819041"/>
          </a:xfrm>
          <a:prstGeom prst="rect">
            <a:avLst/>
          </a:prstGeom>
        </p:spPr>
      </p:pic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Lunch break</a:t>
            </a:r>
            <a:endParaRPr lang="en-GB" dirty="0"/>
          </a:p>
        </p:txBody>
      </p:sp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/>
            <a:r>
              <a:rPr lang="en-GB" sz="2400" kern="0" dirty="0" smtClean="0"/>
              <a:t>Please be back in time for</a:t>
            </a:r>
          </a:p>
          <a:p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7720002" y="4831025"/>
            <a:ext cx="21859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Back at</a:t>
            </a:r>
          </a:p>
          <a:p>
            <a:pPr algn="ctr"/>
            <a:r>
              <a:rPr lang="en-GB" sz="6000" b="1" dirty="0" smtClean="0">
                <a:solidFill>
                  <a:schemeClr val="bg1"/>
                </a:solidFill>
              </a:rPr>
              <a:t>14:00</a:t>
            </a:r>
            <a:endParaRPr lang="en-GB" sz="6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32159" y="2354499"/>
            <a:ext cx="2184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30 min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14" name="Picture 6" descr="Z:\SC_Hubbers project\SEA Hub\G. Communication\Agendas\Agenda for Tot Pattaya vs4 01_07_2010.jpg"/>
          <p:cNvPicPr>
            <a:picLocks noChangeAspect="1" noChangeArrowheads="1"/>
          </p:cNvPicPr>
          <p:nvPr/>
        </p:nvPicPr>
        <p:blipFill>
          <a:blip r:embed="rId4" cstate="print"/>
          <a:srcRect l="34805" t="52242" r="50048" b="35844"/>
          <a:stretch>
            <a:fillRect/>
          </a:stretch>
        </p:blipFill>
        <p:spPr bwMode="auto">
          <a:xfrm>
            <a:off x="2135315" y="2404153"/>
            <a:ext cx="3250459" cy="1808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5" descr="Energiser icon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6283" y="799383"/>
            <a:ext cx="4801205" cy="5488729"/>
          </a:xfrm>
          <a:prstGeom prst="rect">
            <a:avLst/>
          </a:prstGeom>
        </p:spPr>
      </p:pic>
      <p:sp>
        <p:nvSpPr>
          <p:cNvPr id="8" name="Title 17"/>
          <p:cNvSpPr txBox="1">
            <a:spLocks/>
          </p:cNvSpPr>
          <p:nvPr/>
        </p:nvSpPr>
        <p:spPr>
          <a:xfrm>
            <a:off x="685626" y="909473"/>
            <a:ext cx="6354116" cy="728827"/>
          </a:xfrm>
          <a:prstGeom prst="rect">
            <a:avLst/>
          </a:prstGeom>
        </p:spPr>
        <p:txBody>
          <a:bodyPr/>
          <a:lstStyle/>
          <a:p>
            <a:r>
              <a:rPr lang="en-GB" sz="3600" b="1" dirty="0" smtClean="0">
                <a:solidFill>
                  <a:srgbClr val="0D3E96"/>
                </a:solidFill>
              </a:rPr>
              <a:t>Energiser session</a:t>
            </a:r>
            <a:endParaRPr lang="en-GB" sz="3600" b="1" dirty="0">
              <a:solidFill>
                <a:srgbClr val="0D3E9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12" y="652052"/>
            <a:ext cx="9905188" cy="581959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9698" name="Title 6"/>
          <p:cNvSpPr>
            <a:spLocks noGrp="1"/>
          </p:cNvSpPr>
          <p:nvPr>
            <p:ph type="ctrTitle"/>
          </p:nvPr>
        </p:nvSpPr>
        <p:spPr bwMode="auto">
          <a:xfrm>
            <a:off x="1946961" y="4380123"/>
            <a:ext cx="8728169" cy="946296"/>
          </a:xfrm>
          <a:noFill/>
          <a:ln>
            <a:miter lim="800000"/>
            <a:headEnd/>
            <a:tailEnd/>
          </a:ln>
        </p:spPr>
        <p:txBody>
          <a:bodyPr vert="horz" wrap="square" lIns="91440" rIns="9144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Assessment and disaster cycle</a:t>
            </a:r>
            <a:endParaRPr lang="en-US" sz="2200" i="1" dirty="0" smtClean="0">
              <a:solidFill>
                <a:schemeClr val="bg1"/>
              </a:solidFill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958249" y="4926514"/>
            <a:ext cx="7111428" cy="393405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Post-Disaster Needs Assessment</a:t>
            </a:r>
            <a:endParaRPr lang="en-US" sz="2000" b="1" dirty="0"/>
          </a:p>
        </p:txBody>
      </p:sp>
      <p:pic>
        <p:nvPicPr>
          <p:cNvPr id="11" name="Picture 10" descr="Z:\SC_Hubbers project\SEA Hub\E. Graphics\Icons\hourglass V4 whi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29522" y="5569857"/>
            <a:ext cx="322678" cy="47565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9102264" y="5759531"/>
            <a:ext cx="729829" cy="3222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 90</a:t>
            </a:r>
            <a:endParaRPr lang="en-GB" b="1" dirty="0" smtClean="0">
              <a:solidFill>
                <a:prstClr val="white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37080" y="6043713"/>
            <a:ext cx="1179815" cy="2702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Minutes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prstClr val="white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 descr="Z:\SC_Hubbers project\SEA Hub\G. Communication\Agendas\Agenda for Tot Pattaya vs4 01_07_2010.jpg"/>
          <p:cNvPicPr>
            <a:picLocks noChangeAspect="1" noChangeArrowheads="1"/>
          </p:cNvPicPr>
          <p:nvPr/>
        </p:nvPicPr>
        <p:blipFill>
          <a:blip r:embed="rId3" cstate="print"/>
          <a:srcRect l="3017" t="14336" r="3511" b="5716"/>
          <a:stretch>
            <a:fillRect/>
          </a:stretch>
        </p:blipFill>
        <p:spPr bwMode="auto">
          <a:xfrm>
            <a:off x="82192" y="617984"/>
            <a:ext cx="9637160" cy="5829624"/>
          </a:xfrm>
          <a:prstGeom prst="rect">
            <a:avLst/>
          </a:prstGeom>
          <a:noFill/>
        </p:spPr>
      </p:pic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9648" y="1194100"/>
            <a:ext cx="1578778" cy="417396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6" name="Rectangle 5"/>
          <p:cNvSpPr/>
          <p:nvPr/>
        </p:nvSpPr>
        <p:spPr>
          <a:xfrm>
            <a:off x="1758974" y="1214649"/>
            <a:ext cx="1578778" cy="5260488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6529845" y="1211799"/>
            <a:ext cx="1578778" cy="417778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8120128" y="1215614"/>
            <a:ext cx="1578778" cy="5251267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3360411" y="3363326"/>
            <a:ext cx="1581459" cy="920998"/>
          </a:xfrm>
          <a:prstGeom prst="rect">
            <a:avLst/>
          </a:prstGeom>
          <a:noFill/>
          <a:ln w="63500">
            <a:solidFill>
              <a:srgbClr val="0D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13"/>
          <p:cNvSpPr txBox="1">
            <a:spLocks/>
          </p:cNvSpPr>
          <p:nvPr/>
        </p:nvSpPr>
        <p:spPr>
          <a:xfrm>
            <a:off x="1983181" y="-35625"/>
            <a:ext cx="5403850" cy="522019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400">
                <a:latin typeface="Arial" pitchFamily="34" charset="0"/>
                <a:cs typeface="Arial" pitchFamily="34" charset="0"/>
              </a:defRPr>
            </a:lvl2pPr>
            <a:lvl3pPr>
              <a:buNone/>
              <a:defRPr sz="2400">
                <a:latin typeface="Arial" pitchFamily="34" charset="0"/>
                <a:cs typeface="Arial" pitchFamily="34" charset="0"/>
              </a:defRPr>
            </a:lvl3pPr>
            <a:lvl4pPr>
              <a:buNone/>
              <a:defRPr sz="2400">
                <a:latin typeface="Arial" pitchFamily="34" charset="0"/>
                <a:cs typeface="Arial" pitchFamily="34" charset="0"/>
              </a:defRPr>
            </a:lvl4pPr>
            <a:lvl5pPr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Assessment &amp; disaster cycle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46009" y="4315146"/>
            <a:ext cx="1578778" cy="2142769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4928212" y="2087880"/>
            <a:ext cx="1578778" cy="320828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59174" y="1229889"/>
            <a:ext cx="1578778" cy="194003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Z:\SC_Hubbers project\SEA Hub\E. Graphics\Maps and banners\Map for powerpoint.jpg"/>
          <p:cNvPicPr>
            <a:picLocks noChangeAspect="1" noChangeArrowheads="1"/>
          </p:cNvPicPr>
          <p:nvPr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606096"/>
            <a:ext cx="1959429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 bwMode="auto">
          <a:xfrm>
            <a:off x="1954372" y="998932"/>
            <a:ext cx="6807827" cy="6339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rIns="9144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b="1" dirty="0" smtClean="0"/>
              <a:t>Group d</a:t>
            </a:r>
            <a:r>
              <a:rPr lang="en-US" sz="2400" b="1" dirty="0" smtClean="0">
                <a:solidFill>
                  <a:schemeClr val="tx1"/>
                </a:solidFill>
              </a:rPr>
              <a:t>iscussion</a:t>
            </a:r>
            <a:endParaRPr lang="en-GB" sz="2400" b="1" dirty="0" smtClean="0">
              <a:solidFill>
                <a:schemeClr val="tx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subTitle" idx="1"/>
          </p:nvPr>
        </p:nvSpPr>
        <p:spPr>
          <a:xfrm>
            <a:off x="1985145" y="1662232"/>
            <a:ext cx="6807828" cy="471368"/>
          </a:xfrm>
        </p:spPr>
        <p:txBody>
          <a:bodyPr/>
          <a:lstStyle/>
          <a:p>
            <a:pPr eaLnBrk="1" hangingPunct="1">
              <a:defRPr/>
            </a:pPr>
            <a:r>
              <a:rPr lang="en-GB" sz="2000" dirty="0" smtClean="0"/>
              <a:t>Discuss as a group the following: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960260" y="2464061"/>
            <a:ext cx="6778785" cy="3221843"/>
          </a:xfrm>
        </p:spPr>
        <p:txBody>
          <a:bodyPr/>
          <a:lstStyle/>
          <a:p>
            <a:pPr eaLnBrk="1" hangingPunct="1">
              <a:defRPr/>
            </a:pPr>
            <a:r>
              <a:rPr lang="en-GB" sz="2000" b="1" dirty="0" smtClean="0"/>
              <a:t>The last response you were involved in? </a:t>
            </a:r>
          </a:p>
          <a:p>
            <a:pPr eaLnBrk="1" hangingPunct="1">
              <a:defRPr/>
            </a:pPr>
            <a:endParaRPr lang="en-GB" sz="2000" b="1" dirty="0" smtClean="0"/>
          </a:p>
          <a:p>
            <a:pPr eaLnBrk="1" hangingPunct="1">
              <a:defRPr/>
            </a:pPr>
            <a:r>
              <a:rPr lang="en-GB" sz="2000" b="1" dirty="0" smtClean="0"/>
              <a:t>Did you undertake an assessment? </a:t>
            </a:r>
          </a:p>
          <a:p>
            <a:pPr eaLnBrk="1" hangingPunct="1">
              <a:defRPr/>
            </a:pPr>
            <a:endParaRPr lang="en-GB" sz="2000" b="1" dirty="0" smtClean="0"/>
          </a:p>
          <a:p>
            <a:pPr eaLnBrk="1" hangingPunct="1">
              <a:defRPr/>
            </a:pPr>
            <a:r>
              <a:rPr lang="en-GB" sz="2000" b="1" dirty="0" smtClean="0"/>
              <a:t>What type of assessment was it? </a:t>
            </a:r>
          </a:p>
          <a:p>
            <a:pPr eaLnBrk="1" hangingPunct="1">
              <a:defRPr/>
            </a:pPr>
            <a:endParaRPr lang="en-GB" dirty="0" smtClean="0"/>
          </a:p>
          <a:p>
            <a:pPr eaLnBrk="1" hangingPunct="1">
              <a:defRPr/>
            </a:pPr>
            <a:endParaRPr lang="en-GB" dirty="0" smtClean="0"/>
          </a:p>
          <a:p>
            <a:endParaRPr lang="en-US" dirty="0"/>
          </a:p>
        </p:txBody>
      </p:sp>
      <p:pic>
        <p:nvPicPr>
          <p:cNvPr id="10" name="Picture 9" descr="Discussion in groups- ECHO blue v03-02-0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31737" y="2571756"/>
            <a:ext cx="1180800" cy="1896203"/>
          </a:xfrm>
          <a:prstGeom prst="rect">
            <a:avLst/>
          </a:prstGeom>
        </p:spPr>
      </p:pic>
      <p:pic>
        <p:nvPicPr>
          <p:cNvPr id="11" name="Picture 10" descr="Pen2-0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30629" y="648561"/>
            <a:ext cx="1180800" cy="18962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736203" y="3906364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as a group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739046" y="1931736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17" name="Picture 16" descr="Time for discussion v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9330" y="4508208"/>
            <a:ext cx="1176670" cy="189723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718691" y="5762856"/>
            <a:ext cx="1180213" cy="79744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10</a:t>
            </a: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Minutes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Z:\SC_Hubbers project\SEA Hub\E. Graphics\Maps and banners\Map for powerpoint.jpg"/>
          <p:cNvPicPr>
            <a:picLocks noChangeAspect="1" noChangeArrowheads="1"/>
          </p:cNvPicPr>
          <p:nvPr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606096"/>
            <a:ext cx="1959429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988077" y="917745"/>
            <a:ext cx="8832358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Learning objectives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995054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By the end of this session, you will have an understanding of:</a:t>
            </a:r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12" name="Text Placeholder 8"/>
          <p:cNvSpPr txBox="1">
            <a:spLocks/>
          </p:cNvSpPr>
          <p:nvPr/>
        </p:nvSpPr>
        <p:spPr>
          <a:xfrm>
            <a:off x="495451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r>
              <a:rPr lang="en-US" sz="2000" i="1" dirty="0" smtClean="0">
                <a:solidFill>
                  <a:prstClr val="black"/>
                </a:solidFill>
              </a:rPr>
              <a:t>Objective 1   </a:t>
            </a:r>
            <a:r>
              <a:rPr lang="en-US" sz="2000" b="1" dirty="0" smtClean="0">
                <a:solidFill>
                  <a:prstClr val="black"/>
                </a:solidFill>
              </a:rPr>
              <a:t>The disaster cycle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US" sz="2000" dirty="0" smtClean="0">
              <a:solidFill>
                <a:prstClr val="black"/>
              </a:solidFill>
            </a:endParaRPr>
          </a:p>
          <a:p>
            <a:pPr eaLnBrk="0" hangingPunct="0">
              <a:spcBef>
                <a:spcPct val="20000"/>
              </a:spcBef>
            </a:pPr>
            <a:r>
              <a:rPr lang="en-US" sz="2000" i="1" dirty="0" smtClean="0">
                <a:solidFill>
                  <a:prstClr val="black"/>
                </a:solidFill>
              </a:rPr>
              <a:t>Objective 2   </a:t>
            </a:r>
            <a:r>
              <a:rPr lang="en-US" sz="2000" b="1" dirty="0" smtClean="0">
                <a:solidFill>
                  <a:prstClr val="black"/>
                </a:solidFill>
              </a:rPr>
              <a:t>Stages of assessment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US" sz="2000" dirty="0" smtClean="0">
              <a:solidFill>
                <a:prstClr val="black"/>
              </a:solidFill>
            </a:endParaRPr>
          </a:p>
          <a:p>
            <a:pPr eaLnBrk="0" hangingPunct="0">
              <a:spcBef>
                <a:spcPct val="20000"/>
              </a:spcBef>
            </a:pPr>
            <a:r>
              <a:rPr lang="en-US" sz="2000" i="1" dirty="0" smtClean="0">
                <a:solidFill>
                  <a:prstClr val="black"/>
                </a:solidFill>
              </a:rPr>
              <a:t>Objective 3   </a:t>
            </a:r>
            <a:r>
              <a:rPr lang="en-US" sz="2000" b="1" dirty="0" smtClean="0">
                <a:solidFill>
                  <a:prstClr val="black"/>
                </a:solidFill>
              </a:rPr>
              <a:t>What to assess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US" sz="2000" dirty="0" smtClean="0">
              <a:solidFill>
                <a:prstClr val="black"/>
              </a:solidFill>
            </a:endParaRPr>
          </a:p>
          <a:p>
            <a:pPr eaLnBrk="0" hangingPunct="0">
              <a:spcBef>
                <a:spcPct val="20000"/>
              </a:spcBef>
            </a:pPr>
            <a:r>
              <a:rPr lang="en-US" sz="2000" i="1" dirty="0" smtClean="0">
                <a:solidFill>
                  <a:prstClr val="black"/>
                </a:solidFill>
              </a:rPr>
              <a:t>Objective 4   </a:t>
            </a:r>
            <a:r>
              <a:rPr lang="en-US" sz="2000" b="1" dirty="0" smtClean="0">
                <a:solidFill>
                  <a:prstClr val="black"/>
                </a:solidFill>
              </a:rPr>
              <a:t>Monitoring and evaluation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US" sz="2000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7"/>
          <p:cNvSpPr>
            <a:spLocks noGrp="1"/>
          </p:cNvSpPr>
          <p:nvPr>
            <p:ph type="ctrTitle"/>
          </p:nvPr>
        </p:nvSpPr>
        <p:spPr>
          <a:xfrm>
            <a:off x="1886192" y="850098"/>
            <a:ext cx="8406662" cy="396303"/>
          </a:xfrm>
        </p:spPr>
        <p:txBody>
          <a:bodyPr/>
          <a:lstStyle/>
          <a:p>
            <a:r>
              <a:rPr lang="en-GB" sz="2400" i="1" dirty="0" smtClean="0"/>
              <a:t>Objective 1   </a:t>
            </a:r>
            <a:r>
              <a:rPr lang="en-US" sz="2400" b="1" dirty="0" smtClean="0"/>
              <a:t>The disaster cycle</a:t>
            </a:r>
            <a:endParaRPr lang="en-GB" sz="2400" b="1" dirty="0"/>
          </a:p>
        </p:txBody>
      </p:sp>
      <p:pic>
        <p:nvPicPr>
          <p:cNvPr id="4" name="Picture 3" descr="Disaster life cycle_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0522" y="850098"/>
            <a:ext cx="6025478" cy="60079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 idx="4294967295"/>
          </p:nvPr>
        </p:nvSpPr>
        <p:spPr>
          <a:xfrm>
            <a:off x="1933458" y="997857"/>
            <a:ext cx="6867525" cy="635000"/>
          </a:xfrm>
          <a:prstGeom prst="rect">
            <a:avLst/>
          </a:prstGeom>
        </p:spPr>
        <p:txBody>
          <a:bodyPr/>
          <a:lstStyle/>
          <a:p>
            <a:pPr algn="l">
              <a:spcBef>
                <a:spcPct val="20000"/>
              </a:spcBef>
            </a:pP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Objective 1  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The disaster cycle</a:t>
            </a:r>
          </a:p>
        </p:txBody>
      </p:sp>
      <p:pic>
        <p:nvPicPr>
          <p:cNvPr id="11" name="Picture 10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1722" y="2129573"/>
            <a:ext cx="214593" cy="212713"/>
          </a:xfrm>
          <a:prstGeom prst="rect">
            <a:avLst/>
          </a:prstGeom>
        </p:spPr>
      </p:pic>
      <p:pic>
        <p:nvPicPr>
          <p:cNvPr id="12" name="Picture 11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1722" y="3048457"/>
            <a:ext cx="214593" cy="2127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56036" y="2033459"/>
            <a:ext cx="460096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prstClr val="black"/>
                </a:solidFill>
              </a:rPr>
              <a:t>Types of disaster include, natural and conflict events</a:t>
            </a:r>
          </a:p>
          <a:p>
            <a:endParaRPr lang="en-GB" sz="2000" dirty="0" smtClean="0">
              <a:solidFill>
                <a:prstClr val="black"/>
              </a:solidFill>
            </a:endParaRPr>
          </a:p>
          <a:p>
            <a:r>
              <a:rPr lang="en-GB" sz="2000" dirty="0" smtClean="0">
                <a:solidFill>
                  <a:prstClr val="black"/>
                </a:solidFill>
              </a:rPr>
              <a:t>Events must have an effect on development</a:t>
            </a:r>
          </a:p>
          <a:p>
            <a:endParaRPr lang="en-GB" sz="2000" dirty="0" smtClean="0">
              <a:solidFill>
                <a:prstClr val="black"/>
              </a:solidFill>
            </a:endParaRPr>
          </a:p>
          <a:p>
            <a:r>
              <a:rPr lang="en-GB" sz="2000" dirty="0" smtClean="0">
                <a:solidFill>
                  <a:prstClr val="black"/>
                </a:solidFill>
              </a:rPr>
              <a:t>Property destruction, death and injuries define a disaster</a:t>
            </a:r>
          </a:p>
          <a:p>
            <a:endParaRPr lang="en-GB" sz="2000" dirty="0" smtClean="0">
              <a:solidFill>
                <a:prstClr val="black"/>
              </a:solidFill>
            </a:endParaRPr>
          </a:p>
          <a:p>
            <a:r>
              <a:rPr lang="en-GB" sz="2000" dirty="0" smtClean="0">
                <a:solidFill>
                  <a:prstClr val="black"/>
                </a:solidFill>
              </a:rPr>
              <a:t>Disaster plans show 3 levels of disaster</a:t>
            </a:r>
          </a:p>
          <a:p>
            <a:endParaRPr lang="en-GB" sz="2000" dirty="0" smtClean="0">
              <a:solidFill>
                <a:prstClr val="black"/>
              </a:solidFill>
            </a:endParaRPr>
          </a:p>
          <a:p>
            <a:r>
              <a:rPr lang="en-GB" sz="2000" dirty="0" smtClean="0">
                <a:solidFill>
                  <a:prstClr val="black"/>
                </a:solidFill>
              </a:rPr>
              <a:t>Disaster plan can be useful for planning different levels of response</a:t>
            </a:r>
            <a:endParaRPr lang="en-GB" sz="2000" dirty="0">
              <a:solidFill>
                <a:prstClr val="black"/>
              </a:solidFill>
            </a:endParaRPr>
          </a:p>
        </p:txBody>
      </p:sp>
      <p:pic>
        <p:nvPicPr>
          <p:cNvPr id="14" name="Picture 13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1722" y="3989485"/>
            <a:ext cx="214593" cy="212713"/>
          </a:xfrm>
          <a:prstGeom prst="rect">
            <a:avLst/>
          </a:prstGeom>
        </p:spPr>
      </p:pic>
      <p:pic>
        <p:nvPicPr>
          <p:cNvPr id="8" name="Picture 7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0967" y="4901210"/>
            <a:ext cx="214593" cy="212713"/>
          </a:xfrm>
          <a:prstGeom prst="rect">
            <a:avLst/>
          </a:prstGeom>
        </p:spPr>
      </p:pic>
      <p:pic>
        <p:nvPicPr>
          <p:cNvPr id="9" name="Picture 8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0445" y="5786269"/>
            <a:ext cx="214593" cy="212713"/>
          </a:xfrm>
          <a:prstGeom prst="rect">
            <a:avLst/>
          </a:prstGeom>
        </p:spPr>
      </p:pic>
      <p:pic>
        <p:nvPicPr>
          <p:cNvPr id="17" name="Picture 16" descr="three levels of disast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6997" y="697770"/>
            <a:ext cx="3360291" cy="5711719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953873" y="1545857"/>
            <a:ext cx="7985377" cy="47136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What is a disaster?</a:t>
            </a:r>
            <a:endParaRPr lang="en-GB" sz="2000" dirty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1865736" y="998538"/>
            <a:ext cx="6867525" cy="635000"/>
          </a:xfrm>
          <a:prstGeom prst="rect">
            <a:avLst/>
          </a:prstGeom>
        </p:spPr>
        <p:txBody>
          <a:bodyPr/>
          <a:lstStyle/>
          <a:p>
            <a:pPr eaLnBrk="0" hangingPunct="0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2 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Stages of </a:t>
            </a:r>
            <a:r>
              <a:rPr lang="en-US" sz="2400" b="1" dirty="0" smtClean="0">
                <a:solidFill>
                  <a:prstClr val="black"/>
                </a:solidFill>
              </a:rPr>
              <a:t>assessment </a:t>
            </a:r>
            <a:endParaRPr lang="en-US" sz="2400" b="1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97181" y="1960238"/>
            <a:ext cx="784513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prstClr val="black"/>
                </a:solidFill>
              </a:rPr>
              <a:t>Core Standard 3: Assessment</a:t>
            </a:r>
          </a:p>
          <a:p>
            <a:endParaRPr lang="en-GB" sz="2000" b="1" dirty="0" smtClean="0">
              <a:solidFill>
                <a:prstClr val="black"/>
              </a:solidFill>
            </a:endParaRPr>
          </a:p>
          <a:p>
            <a:r>
              <a:rPr lang="en-GB" sz="2000" dirty="0" smtClean="0">
                <a:solidFill>
                  <a:prstClr val="black"/>
                </a:solidFill>
              </a:rPr>
              <a:t>The priority needs of the disaster-affected population are identified through a systematic assessment of the context, risks to life with dignity and the capacity of the affected people and relevant authorities to respond.</a:t>
            </a:r>
          </a:p>
          <a:p>
            <a:endParaRPr lang="en-GB" sz="2000" dirty="0" smtClean="0">
              <a:solidFill>
                <a:prstClr val="black"/>
              </a:solidFill>
            </a:endParaRPr>
          </a:p>
          <a:p>
            <a:r>
              <a:rPr lang="en-GB" sz="2000" i="1" dirty="0" smtClean="0">
                <a:solidFill>
                  <a:prstClr val="black"/>
                </a:solidFill>
              </a:rPr>
              <a:t>Humanitarian Charter and Minimum Standards in Humanitarian Response, </a:t>
            </a:r>
            <a:r>
              <a:rPr lang="en-GB" sz="2000" dirty="0" smtClean="0">
                <a:solidFill>
                  <a:prstClr val="black"/>
                </a:solidFill>
              </a:rPr>
              <a:t>The Sphere Project, 2011</a:t>
            </a:r>
          </a:p>
          <a:p>
            <a:endParaRPr lang="en-GB" sz="2400" dirty="0" smtClean="0">
              <a:solidFill>
                <a:prstClr val="black"/>
              </a:solidFill>
            </a:endParaRPr>
          </a:p>
        </p:txBody>
      </p:sp>
      <p:pic>
        <p:nvPicPr>
          <p:cNvPr id="10" name="Picture 9" descr="sphereproject2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97412" y="4692361"/>
            <a:ext cx="1178149" cy="16729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1865736" y="998538"/>
            <a:ext cx="6867525" cy="635000"/>
          </a:xfrm>
          <a:prstGeom prst="rect">
            <a:avLst/>
          </a:prstGeom>
        </p:spPr>
        <p:txBody>
          <a:bodyPr/>
          <a:lstStyle/>
          <a:p>
            <a:pPr eaLnBrk="0" hangingPunct="0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2 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Stage</a:t>
            </a:r>
            <a:r>
              <a:rPr lang="en-US" sz="2400" b="1" dirty="0" smtClean="0">
                <a:solidFill>
                  <a:prstClr val="black"/>
                </a:solidFill>
              </a:rPr>
              <a:t>s of assessment </a:t>
            </a:r>
            <a:endParaRPr lang="en-US" sz="2400" b="1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4" name="Picture 3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51143" y="2077415"/>
            <a:ext cx="214593" cy="2127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97181" y="1960238"/>
            <a:ext cx="78451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prstClr val="black"/>
                </a:solidFill>
              </a:rPr>
              <a:t>Many organisations and governments have their own assessments </a:t>
            </a:r>
          </a:p>
          <a:p>
            <a:endParaRPr lang="en-GB" sz="2000" dirty="0" smtClean="0">
              <a:solidFill>
                <a:prstClr val="black"/>
              </a:solidFill>
            </a:endParaRPr>
          </a:p>
          <a:p>
            <a:r>
              <a:rPr lang="en-GB" sz="2000" dirty="0" smtClean="0">
                <a:solidFill>
                  <a:prstClr val="black"/>
                </a:solidFill>
              </a:rPr>
              <a:t>There are some common assessments </a:t>
            </a:r>
          </a:p>
          <a:p>
            <a:r>
              <a:rPr lang="en-GB" sz="2000" dirty="0" smtClean="0">
                <a:solidFill>
                  <a:prstClr val="black"/>
                </a:solidFill>
              </a:rPr>
              <a:t>	Joint needs assessment task force, IASC</a:t>
            </a:r>
          </a:p>
          <a:p>
            <a:r>
              <a:rPr lang="en-GB" sz="2000" dirty="0" smtClean="0">
                <a:solidFill>
                  <a:prstClr val="black"/>
                </a:solidFill>
              </a:rPr>
              <a:t>	Post Disaster Needs Assessment, UNDP</a:t>
            </a:r>
          </a:p>
          <a:p>
            <a:r>
              <a:rPr lang="en-GB" sz="2000" dirty="0" smtClean="0">
                <a:solidFill>
                  <a:prstClr val="black"/>
                </a:solidFill>
              </a:rPr>
              <a:t>	Post Conflict Needs Assessment, UNDG</a:t>
            </a:r>
          </a:p>
          <a:p>
            <a:r>
              <a:rPr lang="en-GB" sz="2000" dirty="0" smtClean="0">
                <a:solidFill>
                  <a:prstClr val="black"/>
                </a:solidFill>
              </a:rPr>
              <a:t>	Damage and loss assessment (</a:t>
            </a:r>
            <a:r>
              <a:rPr lang="en-GB" sz="2000" dirty="0" err="1" smtClean="0">
                <a:solidFill>
                  <a:prstClr val="black"/>
                </a:solidFill>
              </a:rPr>
              <a:t>DaLA</a:t>
            </a:r>
            <a:r>
              <a:rPr lang="en-GB" sz="2000" dirty="0" smtClean="0">
                <a:solidFill>
                  <a:prstClr val="black"/>
                </a:solidFill>
              </a:rPr>
              <a:t>), World Bank</a:t>
            </a:r>
          </a:p>
          <a:p>
            <a:endParaRPr lang="en-GB" sz="2000" dirty="0" smtClean="0">
              <a:solidFill>
                <a:prstClr val="black"/>
              </a:solidFill>
            </a:endParaRPr>
          </a:p>
          <a:p>
            <a:r>
              <a:rPr lang="en-GB" sz="2000" dirty="0" smtClean="0">
                <a:solidFill>
                  <a:prstClr val="black"/>
                </a:solidFill>
              </a:rPr>
              <a:t>Main barriers to effective assessment are usually:</a:t>
            </a:r>
          </a:p>
          <a:p>
            <a:r>
              <a:rPr lang="en-GB" sz="2000" dirty="0" smtClean="0">
                <a:solidFill>
                  <a:prstClr val="black"/>
                </a:solidFill>
              </a:rPr>
              <a:t>	coordination  to implement an effective response</a:t>
            </a:r>
          </a:p>
          <a:p>
            <a:r>
              <a:rPr lang="en-GB" sz="2000" dirty="0" smtClean="0">
                <a:solidFill>
                  <a:prstClr val="black"/>
                </a:solidFill>
              </a:rPr>
              <a:t>	access to the affected population </a:t>
            </a:r>
          </a:p>
          <a:p>
            <a:r>
              <a:rPr lang="en-GB" sz="2000" dirty="0" smtClean="0">
                <a:solidFill>
                  <a:prstClr val="black"/>
                </a:solidFill>
              </a:rPr>
              <a:t>	capacity of stakeholders to undertake assessment</a:t>
            </a:r>
            <a:endParaRPr lang="en-GB" sz="2000" dirty="0">
              <a:solidFill>
                <a:prstClr val="black"/>
              </a:solidFill>
            </a:endParaRPr>
          </a:p>
        </p:txBody>
      </p:sp>
      <p:pic>
        <p:nvPicPr>
          <p:cNvPr id="8" name="Picture 7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51143" y="2680127"/>
            <a:ext cx="214593" cy="212713"/>
          </a:xfrm>
          <a:prstGeom prst="rect">
            <a:avLst/>
          </a:prstGeom>
        </p:spPr>
      </p:pic>
      <p:pic>
        <p:nvPicPr>
          <p:cNvPr id="9" name="Picture 8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51143" y="4522140"/>
            <a:ext cx="214593" cy="212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Z:\SC_Hubbers project\SEA Hub\G. Communication\Agendas\Agenda for Tot Pattaya vs4 01_07_2010.jpg"/>
          <p:cNvPicPr>
            <a:picLocks noChangeAspect="1" noChangeArrowheads="1"/>
          </p:cNvPicPr>
          <p:nvPr/>
        </p:nvPicPr>
        <p:blipFill>
          <a:blip r:embed="rId3" cstate="print"/>
          <a:srcRect l="3017" t="14336" r="3511" b="5716"/>
          <a:stretch>
            <a:fillRect/>
          </a:stretch>
        </p:blipFill>
        <p:spPr bwMode="auto">
          <a:xfrm>
            <a:off x="82192" y="617984"/>
            <a:ext cx="9637160" cy="5829624"/>
          </a:xfrm>
          <a:prstGeom prst="rect">
            <a:avLst/>
          </a:prstGeom>
          <a:noFill/>
        </p:spPr>
      </p:pic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20128" y="4286725"/>
            <a:ext cx="1578778" cy="218015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3335015" y="4286725"/>
            <a:ext cx="1578778" cy="218015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6" name="Rectangle 15"/>
          <p:cNvSpPr/>
          <p:nvPr/>
        </p:nvSpPr>
        <p:spPr>
          <a:xfrm>
            <a:off x="3328828" y="976045"/>
            <a:ext cx="1580044" cy="5489300"/>
          </a:xfrm>
          <a:prstGeom prst="rect">
            <a:avLst/>
          </a:prstGeom>
          <a:noFill/>
          <a:ln w="63500">
            <a:solidFill>
              <a:srgbClr val="0D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D3F9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ssessment cycle _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4137" y="1633538"/>
            <a:ext cx="5244664" cy="4855322"/>
          </a:xfrm>
          <a:prstGeom prst="rect">
            <a:avLst/>
          </a:prstGeom>
        </p:spPr>
      </p:pic>
      <p:sp>
        <p:nvSpPr>
          <p:cNvPr id="2" name="Title 4"/>
          <p:cNvSpPr txBox="1">
            <a:spLocks/>
          </p:cNvSpPr>
          <p:nvPr/>
        </p:nvSpPr>
        <p:spPr>
          <a:xfrm>
            <a:off x="1885256" y="998538"/>
            <a:ext cx="6867525" cy="635000"/>
          </a:xfrm>
          <a:prstGeom prst="rect">
            <a:avLst/>
          </a:prstGeom>
        </p:spPr>
        <p:txBody>
          <a:bodyPr/>
          <a:lstStyle/>
          <a:p>
            <a:pPr eaLnBrk="0" hangingPunct="0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2 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Stage</a:t>
            </a:r>
            <a:r>
              <a:rPr lang="en-US" sz="2400" b="1" dirty="0" smtClean="0">
                <a:solidFill>
                  <a:prstClr val="black"/>
                </a:solidFill>
              </a:rPr>
              <a:t>s of assessment </a:t>
            </a:r>
            <a:endParaRPr lang="en-US" sz="2400" b="1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1580653" y="1984392"/>
            <a:ext cx="3357107" cy="2948400"/>
          </a:xfrm>
          <a:prstGeom prst="rect">
            <a:avLst/>
          </a:prstGeom>
        </p:spPr>
        <p:txBody>
          <a:bodyPr/>
          <a:lstStyle/>
          <a:p>
            <a:pPr marL="304800" eaLnBrk="0" hangingPunct="0">
              <a:spcBef>
                <a:spcPct val="20000"/>
              </a:spcBef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Post disaster or conflict there are a number of stages to assessment </a:t>
            </a:r>
          </a:p>
          <a:p>
            <a:pPr marL="304800" indent="-5334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2000" dirty="0" smtClean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972275" y="1596012"/>
            <a:ext cx="7933725" cy="3695703"/>
          </a:xfrm>
        </p:spPr>
        <p:txBody>
          <a:bodyPr/>
          <a:lstStyle/>
          <a:p>
            <a:pPr marL="533400" indent="-533400">
              <a:defRPr/>
            </a:pPr>
            <a:r>
              <a:rPr lang="en-GB" sz="2000" dirty="0" smtClean="0"/>
              <a:t>Preliminary assessment: By first responders within 24-72 hours </a:t>
            </a:r>
          </a:p>
          <a:p>
            <a:pPr marL="0" indent="0">
              <a:defRPr/>
            </a:pPr>
            <a:r>
              <a:rPr lang="en-GB" sz="2000" dirty="0" smtClean="0"/>
              <a:t>Is an initial picture of situation focused around risks from immediate hazards</a:t>
            </a:r>
          </a:p>
          <a:p>
            <a:pPr marL="533400" indent="-533400">
              <a:defRPr/>
            </a:pPr>
            <a:endParaRPr lang="en-GB" sz="2000" dirty="0" smtClean="0"/>
          </a:p>
          <a:p>
            <a:pPr marL="0" indent="0">
              <a:tabLst>
                <a:tab pos="0" algn="l"/>
                <a:tab pos="93663" algn="l"/>
              </a:tabLst>
              <a:defRPr/>
            </a:pPr>
            <a:r>
              <a:rPr lang="en-GB" sz="2000" dirty="0" smtClean="0"/>
              <a:t>Rapid assessment: Within first week</a:t>
            </a:r>
          </a:p>
          <a:p>
            <a:pPr marL="0" indent="0">
              <a:tabLst>
                <a:tab pos="0" algn="l"/>
                <a:tab pos="93663" algn="l"/>
              </a:tabLst>
              <a:defRPr/>
            </a:pPr>
            <a:r>
              <a:rPr lang="en-GB" sz="2000" dirty="0" smtClean="0"/>
              <a:t>Focusing on the immediate priorities of affected population </a:t>
            </a:r>
          </a:p>
          <a:p>
            <a:pPr marL="533400" indent="-533400">
              <a:defRPr/>
            </a:pPr>
            <a:endParaRPr lang="en-GB" sz="2000" dirty="0" smtClean="0"/>
          </a:p>
          <a:p>
            <a:pPr marL="0" indent="0">
              <a:defRPr/>
            </a:pPr>
            <a:r>
              <a:rPr lang="en-GB" sz="2000" dirty="0" smtClean="0"/>
              <a:t>Joint assessment: Within first few weeks and after</a:t>
            </a:r>
          </a:p>
          <a:p>
            <a:pPr marL="0" indent="0">
              <a:defRPr/>
            </a:pPr>
            <a:r>
              <a:rPr lang="en-GB" sz="2000" dirty="0" smtClean="0"/>
              <a:t>Focussing on the extent of the impact and what responses are appropriate</a:t>
            </a:r>
          </a:p>
          <a:p>
            <a:pPr marL="533400" indent="-533400">
              <a:defRPr/>
            </a:pPr>
            <a:endParaRPr lang="en-GB" sz="2000" dirty="0" smtClean="0"/>
          </a:p>
          <a:p>
            <a:pPr marL="533400" indent="-533400">
              <a:defRPr/>
            </a:pPr>
            <a:r>
              <a:rPr lang="en-GB" sz="2000" dirty="0" smtClean="0"/>
              <a:t>Monitoring and evaluation: During and at end</a:t>
            </a:r>
          </a:p>
          <a:p>
            <a:pPr marL="533400" indent="-533400">
              <a:defRPr/>
            </a:pPr>
            <a:r>
              <a:rPr lang="en-GB" sz="2000" dirty="0" smtClean="0"/>
              <a:t>Reviewing if the objectives are being achieved</a:t>
            </a:r>
          </a:p>
          <a:p>
            <a:pPr marL="533400" indent="-533400">
              <a:defRPr/>
            </a:pPr>
            <a:endParaRPr lang="en-GB" sz="2000" dirty="0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951884" y="998538"/>
            <a:ext cx="9220200" cy="635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GB" sz="2400" i="1" dirty="0" smtClean="0">
                <a:latin typeface="Arial" pitchFamily="34" charset="0"/>
                <a:cs typeface="Arial" pitchFamily="34" charset="0"/>
              </a:rPr>
              <a:t>Objective 2   </a:t>
            </a:r>
            <a:r>
              <a:rPr lang="en-GB" sz="2400" b="1" dirty="0" smtClean="0">
                <a:latin typeface="Arial" pitchFamily="34" charset="0"/>
                <a:cs typeface="Arial" pitchFamily="34" charset="0"/>
              </a:rPr>
              <a:t>Stages of assessment </a:t>
            </a:r>
          </a:p>
        </p:txBody>
      </p:sp>
      <p:pic>
        <p:nvPicPr>
          <p:cNvPr id="1026" name="Picture 2" descr="Z:\SC_Hubbers project\SEA Hub\E. Graphics\E3 Updated Diagrams\NEW graphics June\images for bullets\firs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0509" y="1678415"/>
            <a:ext cx="841375" cy="841375"/>
          </a:xfrm>
          <a:prstGeom prst="rect">
            <a:avLst/>
          </a:prstGeom>
          <a:noFill/>
        </p:spPr>
      </p:pic>
      <p:pic>
        <p:nvPicPr>
          <p:cNvPr id="1027" name="Picture 3" descr="Z:\SC_Hubbers project\SEA Hub\E. Graphics\E3 Updated Diagrams\NEW graphics June\images for bullets\second.png"/>
          <p:cNvPicPr>
            <a:picLocks noChangeAspect="1" noChangeArrowheads="1"/>
          </p:cNvPicPr>
          <p:nvPr/>
        </p:nvPicPr>
        <p:blipFill>
          <a:blip r:embed="rId3" cstate="print"/>
          <a:srcRect l="61046"/>
          <a:stretch>
            <a:fillRect/>
          </a:stretch>
        </p:blipFill>
        <p:spPr bwMode="auto">
          <a:xfrm>
            <a:off x="798022" y="2942738"/>
            <a:ext cx="1157628" cy="857250"/>
          </a:xfrm>
          <a:prstGeom prst="rect">
            <a:avLst/>
          </a:prstGeom>
          <a:noFill/>
        </p:spPr>
      </p:pic>
      <p:pic>
        <p:nvPicPr>
          <p:cNvPr id="1028" name="Picture 4" descr="Z:\SC_Hubbers project\SEA Hub\E. Graphics\E3 Updated Diagrams\NEW graphics June\images for bullets\third.png"/>
          <p:cNvPicPr>
            <a:picLocks noChangeAspect="1" noChangeArrowheads="1"/>
          </p:cNvPicPr>
          <p:nvPr/>
        </p:nvPicPr>
        <p:blipFill>
          <a:blip r:embed="rId4" cstate="print"/>
          <a:srcRect l="68198" t="58878"/>
          <a:stretch>
            <a:fillRect/>
          </a:stretch>
        </p:blipFill>
        <p:spPr bwMode="auto">
          <a:xfrm>
            <a:off x="1027385" y="4137140"/>
            <a:ext cx="927418" cy="1002723"/>
          </a:xfrm>
          <a:prstGeom prst="rect">
            <a:avLst/>
          </a:prstGeom>
          <a:noFill/>
        </p:spPr>
      </p:pic>
      <p:pic>
        <p:nvPicPr>
          <p:cNvPr id="1029" name="Picture 5" descr="Z:\SC_Hubbers project\SEA Hub\E. Graphics\E3 Updated Diagrams\NEW graphics June\images for bullets\fourth.png"/>
          <p:cNvPicPr>
            <a:picLocks noChangeAspect="1" noChangeArrowheads="1"/>
          </p:cNvPicPr>
          <p:nvPr/>
        </p:nvPicPr>
        <p:blipFill>
          <a:blip r:embed="rId5" cstate="print"/>
          <a:srcRect r="73363"/>
          <a:stretch>
            <a:fillRect/>
          </a:stretch>
        </p:blipFill>
        <p:spPr bwMode="auto">
          <a:xfrm>
            <a:off x="1110510" y="5526174"/>
            <a:ext cx="890559" cy="841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ctrTitle"/>
          </p:nvPr>
        </p:nvSpPr>
        <p:spPr bwMode="auto">
          <a:xfrm>
            <a:off x="1908900" y="998932"/>
            <a:ext cx="9220200" cy="6339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rIns="91440" numCol="1" anchor="t" anchorCtr="0" compatLnSpc="1">
            <a:prstTxWarp prst="textNoShape">
              <a:avLst/>
            </a:prstTxWarp>
          </a:bodyPr>
          <a:lstStyle/>
          <a:p>
            <a:pPr lvl="0">
              <a:spcBef>
                <a:spcPct val="20000"/>
              </a:spcBef>
              <a:defRPr/>
            </a:pPr>
            <a:r>
              <a:rPr lang="en-GB" sz="2400" i="1" dirty="0" smtClean="0"/>
              <a:t>Objective 2   </a:t>
            </a:r>
            <a:r>
              <a:rPr lang="en-GB" sz="2400" b="1" dirty="0" smtClean="0"/>
              <a:t>Stages of assessment </a:t>
            </a:r>
            <a:endParaRPr lang="en-US" sz="2400" b="1" dirty="0" smtClean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990961" y="1662232"/>
            <a:ext cx="9220199" cy="471368"/>
          </a:xfrm>
        </p:spPr>
        <p:txBody>
          <a:bodyPr/>
          <a:lstStyle/>
          <a:p>
            <a:r>
              <a:rPr lang="en-US" sz="2000" dirty="0" smtClean="0"/>
              <a:t>Assessment effectiveness </a:t>
            </a:r>
            <a:endParaRPr lang="en-US" sz="20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43957" y="5345723"/>
            <a:ext cx="6071190" cy="0"/>
          </a:xfrm>
          <a:prstGeom prst="line">
            <a:avLst/>
          </a:prstGeom>
          <a:ln w="25400">
            <a:solidFill>
              <a:srgbClr val="0D3E9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 flipH="1" flipV="1">
            <a:off x="801666" y="4003430"/>
            <a:ext cx="2684585" cy="0"/>
          </a:xfrm>
          <a:prstGeom prst="line">
            <a:avLst/>
          </a:prstGeom>
          <a:ln w="25400">
            <a:solidFill>
              <a:srgbClr val="0D3E9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Freeform 32"/>
          <p:cNvSpPr/>
          <p:nvPr/>
        </p:nvSpPr>
        <p:spPr>
          <a:xfrm>
            <a:off x="2508735" y="2482948"/>
            <a:ext cx="5416062" cy="2581421"/>
          </a:xfrm>
          <a:custGeom>
            <a:avLst/>
            <a:gdLst>
              <a:gd name="connsiteX0" fmla="*/ 0 w 5416062"/>
              <a:gd name="connsiteY0" fmla="*/ 2581421 h 2581421"/>
              <a:gd name="connsiteX1" fmla="*/ 1280160 w 5416062"/>
              <a:gd name="connsiteY1" fmla="*/ 414997 h 2581421"/>
              <a:gd name="connsiteX2" fmla="*/ 5416062 w 5416062"/>
              <a:gd name="connsiteY2" fmla="*/ 91440 h 258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16062" h="2581421">
                <a:moveTo>
                  <a:pt x="0" y="2581421"/>
                </a:moveTo>
                <a:cubicBezTo>
                  <a:pt x="188741" y="1705707"/>
                  <a:pt x="377483" y="829994"/>
                  <a:pt x="1280160" y="414997"/>
                </a:cubicBezTo>
                <a:cubicBezTo>
                  <a:pt x="2182837" y="0"/>
                  <a:pt x="4428979" y="124265"/>
                  <a:pt x="5416062" y="91440"/>
                </a:cubicBezTo>
              </a:path>
            </a:pathLst>
          </a:custGeom>
          <a:ln w="31750">
            <a:solidFill>
              <a:srgbClr val="0D3E9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2410262" y="2876843"/>
            <a:ext cx="5500467" cy="1664677"/>
          </a:xfrm>
          <a:custGeom>
            <a:avLst/>
            <a:gdLst>
              <a:gd name="connsiteX0" fmla="*/ 0 w 5500467"/>
              <a:gd name="connsiteY0" fmla="*/ 1610751 h 1664677"/>
              <a:gd name="connsiteX1" fmla="*/ 534572 w 5500467"/>
              <a:gd name="connsiteY1" fmla="*/ 35169 h 1664677"/>
              <a:gd name="connsiteX2" fmla="*/ 1491175 w 5500467"/>
              <a:gd name="connsiteY2" fmla="*/ 1399735 h 1664677"/>
              <a:gd name="connsiteX3" fmla="*/ 5500467 w 5500467"/>
              <a:gd name="connsiteY3" fmla="*/ 1624819 h 1664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00467" h="1664677">
                <a:moveTo>
                  <a:pt x="0" y="1610751"/>
                </a:moveTo>
                <a:cubicBezTo>
                  <a:pt x="143021" y="840544"/>
                  <a:pt x="286043" y="70338"/>
                  <a:pt x="534572" y="35169"/>
                </a:cubicBezTo>
                <a:cubicBezTo>
                  <a:pt x="783101" y="0"/>
                  <a:pt x="663526" y="1134793"/>
                  <a:pt x="1491175" y="1399735"/>
                </a:cubicBezTo>
                <a:cubicBezTo>
                  <a:pt x="2318824" y="1664677"/>
                  <a:pt x="4843975" y="1589650"/>
                  <a:pt x="5500467" y="1624819"/>
                </a:cubicBezTo>
              </a:path>
            </a:pathLst>
          </a:custGeom>
          <a:ln w="63500">
            <a:solidFill>
              <a:srgbClr val="0D3E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60428" y="5345723"/>
            <a:ext cx="1603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D3E96"/>
                </a:solidFill>
              </a:rPr>
              <a:t>Time</a:t>
            </a:r>
            <a:endParaRPr lang="en-GB" dirty="0">
              <a:solidFill>
                <a:srgbClr val="0D3E96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64808" y="2274552"/>
            <a:ext cx="2461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D3E96"/>
                </a:solidFill>
              </a:rPr>
              <a:t>Assessment Accuracy</a:t>
            </a:r>
            <a:endParaRPr lang="en-GB" dirty="0">
              <a:solidFill>
                <a:srgbClr val="0D3E96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64808" y="4891115"/>
            <a:ext cx="2461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D3E96"/>
                </a:solidFill>
              </a:rPr>
              <a:t>Potential to save lives </a:t>
            </a:r>
            <a:endParaRPr lang="en-GB" dirty="0">
              <a:solidFill>
                <a:srgbClr val="0D3E96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264806" y="4129984"/>
            <a:ext cx="333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D3E96"/>
                </a:solidFill>
              </a:rPr>
              <a:t>Effectiveness of intervention</a:t>
            </a:r>
            <a:endParaRPr lang="en-GB" dirty="0">
              <a:solidFill>
                <a:srgbClr val="0D3E96"/>
              </a:solidFill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2522803" y="2658794"/>
            <a:ext cx="5345723" cy="2637693"/>
          </a:xfrm>
          <a:custGeom>
            <a:avLst/>
            <a:gdLst>
              <a:gd name="connsiteX0" fmla="*/ 0 w 5345723"/>
              <a:gd name="connsiteY0" fmla="*/ 0 h 2637693"/>
              <a:gd name="connsiteX1" fmla="*/ 1237957 w 5345723"/>
              <a:gd name="connsiteY1" fmla="*/ 2208628 h 2637693"/>
              <a:gd name="connsiteX2" fmla="*/ 5345723 w 5345723"/>
              <a:gd name="connsiteY2" fmla="*/ 2574388 h 263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45723" h="2637693">
                <a:moveTo>
                  <a:pt x="0" y="0"/>
                </a:moveTo>
                <a:cubicBezTo>
                  <a:pt x="173501" y="889781"/>
                  <a:pt x="347003" y="1779563"/>
                  <a:pt x="1237957" y="2208628"/>
                </a:cubicBezTo>
                <a:cubicBezTo>
                  <a:pt x="2128911" y="2637693"/>
                  <a:pt x="4349261" y="2536874"/>
                  <a:pt x="5345723" y="2574388"/>
                </a:cubicBezTo>
              </a:path>
            </a:pathLst>
          </a:custGeom>
          <a:ln w="31750">
            <a:solidFill>
              <a:srgbClr val="0D3E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rot="16200000" flipH="1">
            <a:off x="4126519" y="5011667"/>
            <a:ext cx="1588" cy="1041008"/>
          </a:xfrm>
          <a:prstGeom prst="straightConnector1">
            <a:avLst/>
          </a:prstGeom>
          <a:ln w="25400">
            <a:solidFill>
              <a:srgbClr val="0D3E9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disaster orange spar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7240" y="5345723"/>
            <a:ext cx="598470" cy="369332"/>
          </a:xfrm>
          <a:prstGeom prst="rect">
            <a:avLst/>
          </a:prstGeom>
        </p:spPr>
      </p:pic>
      <p:pic>
        <p:nvPicPr>
          <p:cNvPr id="16" name="Picture 2" descr="Z:\SC_Hubbers project\SEA Hub\E. Graphics\E3 Updated Diagrams\NEW graphics June\images for bullets\firs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17115" y="5840605"/>
            <a:ext cx="488844" cy="488844"/>
          </a:xfrm>
          <a:prstGeom prst="rect">
            <a:avLst/>
          </a:prstGeom>
          <a:noFill/>
        </p:spPr>
      </p:pic>
      <p:pic>
        <p:nvPicPr>
          <p:cNvPr id="17" name="Picture 3" descr="Z:\SC_Hubbers project\SEA Hub\E. Graphics\E3 Updated Diagrams\NEW graphics June\images for bullets\second.png"/>
          <p:cNvPicPr>
            <a:picLocks noChangeAspect="1" noChangeArrowheads="1"/>
          </p:cNvPicPr>
          <p:nvPr/>
        </p:nvPicPr>
        <p:blipFill>
          <a:blip r:embed="rId5" cstate="print"/>
          <a:srcRect l="61046"/>
          <a:stretch>
            <a:fillRect/>
          </a:stretch>
        </p:blipFill>
        <p:spPr bwMode="auto">
          <a:xfrm>
            <a:off x="2543262" y="5831080"/>
            <a:ext cx="672589" cy="498068"/>
          </a:xfrm>
          <a:prstGeom prst="rect">
            <a:avLst/>
          </a:prstGeom>
          <a:noFill/>
        </p:spPr>
      </p:pic>
      <p:pic>
        <p:nvPicPr>
          <p:cNvPr id="18" name="Picture 4" descr="Z:\SC_Hubbers project\SEA Hub\E. Graphics\E3 Updated Diagrams\NEW graphics June\images for bullets\third.png"/>
          <p:cNvPicPr>
            <a:picLocks noChangeAspect="1" noChangeArrowheads="1"/>
          </p:cNvPicPr>
          <p:nvPr/>
        </p:nvPicPr>
        <p:blipFill>
          <a:blip r:embed="rId6" cstate="print"/>
          <a:srcRect l="68198" t="58878"/>
          <a:stretch>
            <a:fillRect/>
          </a:stretch>
        </p:blipFill>
        <p:spPr bwMode="auto">
          <a:xfrm>
            <a:off x="3265726" y="5793732"/>
            <a:ext cx="538836" cy="582589"/>
          </a:xfrm>
          <a:prstGeom prst="rect">
            <a:avLst/>
          </a:prstGeom>
          <a:noFill/>
        </p:spPr>
      </p:pic>
      <p:pic>
        <p:nvPicPr>
          <p:cNvPr id="19" name="Picture 5" descr="Z:\SC_Hubbers project\SEA Hub\E. Graphics\E3 Updated Diagrams\NEW graphics June\images for bullets\fourth.png"/>
          <p:cNvPicPr>
            <a:picLocks noChangeAspect="1" noChangeArrowheads="1"/>
          </p:cNvPicPr>
          <p:nvPr/>
        </p:nvPicPr>
        <p:blipFill>
          <a:blip r:embed="rId7" cstate="print"/>
          <a:srcRect r="73363"/>
          <a:stretch>
            <a:fillRect/>
          </a:stretch>
        </p:blipFill>
        <p:spPr bwMode="auto">
          <a:xfrm>
            <a:off x="6873324" y="5834308"/>
            <a:ext cx="517420" cy="4888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ctrTitle"/>
          </p:nvPr>
        </p:nvSpPr>
        <p:spPr bwMode="auto">
          <a:xfrm>
            <a:off x="1908900" y="998932"/>
            <a:ext cx="9220200" cy="6339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rIns="91440" numCol="1" anchor="t" anchorCtr="0" compatLnSpc="1">
            <a:prstTxWarp prst="textNoShape">
              <a:avLst/>
            </a:prstTxWarp>
          </a:bodyPr>
          <a:lstStyle/>
          <a:p>
            <a:pPr lvl="0">
              <a:spcBef>
                <a:spcPct val="20000"/>
              </a:spcBef>
              <a:defRPr/>
            </a:pPr>
            <a:r>
              <a:rPr lang="en-GB" sz="2400" i="1" dirty="0" smtClean="0"/>
              <a:t>Objective 2   </a:t>
            </a:r>
            <a:r>
              <a:rPr lang="en-GB" sz="2400" b="1" dirty="0" smtClean="0"/>
              <a:t>Stages of assessment</a:t>
            </a:r>
            <a:endParaRPr lang="en-US" sz="2400" b="1" dirty="0" smtClean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990961" y="1662232"/>
            <a:ext cx="9220199" cy="471368"/>
          </a:xfrm>
        </p:spPr>
        <p:txBody>
          <a:bodyPr/>
          <a:lstStyle/>
          <a:p>
            <a:r>
              <a:rPr lang="en-US" sz="2000" dirty="0" smtClean="0"/>
              <a:t>Assessment findings inform all levels of planning</a:t>
            </a:r>
            <a:endParaRPr lang="en-US" sz="2000" dirty="0"/>
          </a:p>
        </p:txBody>
      </p:sp>
      <p:pic>
        <p:nvPicPr>
          <p:cNvPr id="1026" name="Picture 2" descr="Z:\SC_Hubbers project\SEA Hub\E. Graphics\Icons\Diag1 - Strateg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900" y="2681923"/>
            <a:ext cx="7736355" cy="30654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0623" y="1662232"/>
            <a:ext cx="7985377" cy="471368"/>
          </a:xfrm>
        </p:spPr>
        <p:txBody>
          <a:bodyPr/>
          <a:lstStyle/>
          <a:p>
            <a:r>
              <a:rPr lang="en-GB" sz="2000" dirty="0" smtClean="0"/>
              <a:t>To inform the response it is necessary to maintain an understanding of a number of interrelated categories of information </a:t>
            </a:r>
            <a:endParaRPr lang="en-GB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920623" y="3025833"/>
            <a:ext cx="6807828" cy="2948400"/>
          </a:xfrm>
        </p:spPr>
        <p:txBody>
          <a:bodyPr/>
          <a:lstStyle/>
          <a:p>
            <a:pPr marL="542925" indent="-542925"/>
            <a:r>
              <a:rPr lang="en-GB" sz="2000" dirty="0" smtClean="0"/>
              <a:t>Risk and hazards including security</a:t>
            </a:r>
          </a:p>
          <a:p>
            <a:pPr marL="542925" indent="-542925"/>
            <a:endParaRPr lang="en-GB" sz="2000" dirty="0" smtClean="0"/>
          </a:p>
          <a:p>
            <a:pPr marL="542925" indent="-542925"/>
            <a:r>
              <a:rPr lang="en-GB" sz="2000" dirty="0" smtClean="0"/>
              <a:t>Affected &amp; hosted populations</a:t>
            </a:r>
          </a:p>
          <a:p>
            <a:pPr marL="542925" indent="-542925"/>
            <a:endParaRPr lang="en-GB" sz="2000" dirty="0" smtClean="0"/>
          </a:p>
          <a:p>
            <a:pPr marL="542925" indent="-542925"/>
            <a:r>
              <a:rPr lang="en-GB" sz="2000" dirty="0" smtClean="0"/>
              <a:t>Damage to infrastructure and property </a:t>
            </a:r>
          </a:p>
          <a:p>
            <a:pPr marL="542925" indent="-542925"/>
            <a:endParaRPr lang="en-GB" sz="2000" dirty="0" smtClean="0"/>
          </a:p>
          <a:p>
            <a:pPr marL="542925" indent="-542925"/>
            <a:r>
              <a:rPr lang="en-GB" sz="2000" dirty="0" smtClean="0"/>
              <a:t>Resources </a:t>
            </a:r>
          </a:p>
          <a:p>
            <a:pPr marL="542925" indent="-542925"/>
            <a:endParaRPr lang="fr-CH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97177" y="998932"/>
            <a:ext cx="9220200" cy="633925"/>
          </a:xfrm>
          <a:prstGeom prst="rect">
            <a:avLst/>
          </a:prstGeom>
        </p:spPr>
        <p:txBody>
          <a:bodyPr tIns="0" bIns="0">
            <a:noAutofit/>
          </a:bodyPr>
          <a:lstStyle/>
          <a:p>
            <a:pPr eaLnBrk="0" hangingPunct="0"/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3 </a:t>
            </a:r>
            <a:r>
              <a:rPr lang="en-GB" sz="2400" i="1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</a:rPr>
              <a:t>What to assess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8" name="Picture 7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3165" y="3144758"/>
            <a:ext cx="214593" cy="212713"/>
          </a:xfrm>
          <a:prstGeom prst="rect">
            <a:avLst/>
          </a:prstGeom>
        </p:spPr>
      </p:pic>
      <p:pic>
        <p:nvPicPr>
          <p:cNvPr id="7" name="Picture 6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3165" y="3856654"/>
            <a:ext cx="214593" cy="212713"/>
          </a:xfrm>
          <a:prstGeom prst="rect">
            <a:avLst/>
          </a:prstGeom>
        </p:spPr>
      </p:pic>
      <p:pic>
        <p:nvPicPr>
          <p:cNvPr id="9" name="Picture 8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5940" y="4610533"/>
            <a:ext cx="214593" cy="212713"/>
          </a:xfrm>
          <a:prstGeom prst="rect">
            <a:avLst/>
          </a:prstGeom>
        </p:spPr>
      </p:pic>
      <p:pic>
        <p:nvPicPr>
          <p:cNvPr id="10" name="Picture 9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5940" y="5339054"/>
            <a:ext cx="214593" cy="212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0623" y="1662232"/>
            <a:ext cx="7985377" cy="471368"/>
          </a:xfrm>
        </p:spPr>
        <p:txBody>
          <a:bodyPr/>
          <a:lstStyle/>
          <a:p>
            <a:r>
              <a:rPr lang="en-GB" sz="2000" dirty="0" smtClean="0"/>
              <a:t>Evaluation of risks and hazards including security</a:t>
            </a:r>
            <a:endParaRPr lang="en-GB" sz="2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97177" y="998932"/>
            <a:ext cx="9220200" cy="633925"/>
          </a:xfrm>
          <a:prstGeom prst="rect">
            <a:avLst/>
          </a:prstGeom>
        </p:spPr>
        <p:txBody>
          <a:bodyPr tIns="0" bIns="0">
            <a:noAutofit/>
          </a:bodyPr>
          <a:lstStyle/>
          <a:p>
            <a:pPr eaLnBrk="0" hangingPunct="0"/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3 </a:t>
            </a:r>
            <a:r>
              <a:rPr lang="en-GB" sz="2400" i="1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</a:rPr>
              <a:t>What to assess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8" name="Picture 7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3165" y="2729133"/>
            <a:ext cx="214593" cy="212713"/>
          </a:xfrm>
          <a:prstGeom prst="rect">
            <a:avLst/>
          </a:prstGeom>
        </p:spPr>
      </p:pic>
      <p:pic>
        <p:nvPicPr>
          <p:cNvPr id="7" name="Picture 6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3165" y="3457654"/>
            <a:ext cx="214593" cy="212713"/>
          </a:xfrm>
          <a:prstGeom prst="rect">
            <a:avLst/>
          </a:prstGeom>
        </p:spPr>
      </p:pic>
      <p:pic>
        <p:nvPicPr>
          <p:cNvPr id="9" name="Picture 8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5940" y="4178283"/>
            <a:ext cx="214593" cy="212713"/>
          </a:xfrm>
          <a:prstGeom prst="rect">
            <a:avLst/>
          </a:prstGeom>
        </p:spPr>
      </p:pic>
      <p:sp>
        <p:nvSpPr>
          <p:cNvPr id="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920623" y="2610208"/>
            <a:ext cx="6807828" cy="2948400"/>
          </a:xfrm>
        </p:spPr>
        <p:txBody>
          <a:bodyPr/>
          <a:lstStyle/>
          <a:p>
            <a:pPr marL="542925" indent="-542925"/>
            <a:r>
              <a:rPr lang="en-GB" sz="2000" dirty="0" smtClean="0"/>
              <a:t>Mapping of hazards </a:t>
            </a:r>
          </a:p>
          <a:p>
            <a:pPr marL="542925" indent="-542925"/>
            <a:endParaRPr lang="en-GB" sz="2000" dirty="0" smtClean="0"/>
          </a:p>
          <a:p>
            <a:pPr marL="542925" indent="-542925"/>
            <a:r>
              <a:rPr lang="en-GB" sz="2000" dirty="0" smtClean="0"/>
              <a:t>Evaluation of risk </a:t>
            </a:r>
          </a:p>
          <a:p>
            <a:pPr marL="542925" indent="-542925"/>
            <a:endParaRPr lang="en-GB" sz="2000" dirty="0" smtClean="0"/>
          </a:p>
          <a:p>
            <a:pPr marL="542925" indent="-542925"/>
            <a:r>
              <a:rPr lang="en-GB" sz="2000" dirty="0" smtClean="0"/>
              <a:t>Political or social unrest </a:t>
            </a:r>
          </a:p>
          <a:p>
            <a:pPr marL="542925" indent="-542925"/>
            <a:endParaRPr lang="en-GB" sz="2000" dirty="0" smtClean="0"/>
          </a:p>
          <a:p>
            <a:pPr marL="542925" indent="-542925"/>
            <a:r>
              <a:rPr lang="en-GB" sz="2000" dirty="0" smtClean="0"/>
              <a:t>Security issues </a:t>
            </a:r>
          </a:p>
          <a:p>
            <a:pPr marL="542925" indent="-542925"/>
            <a:endParaRPr lang="en-GB" dirty="0" smtClean="0"/>
          </a:p>
          <a:p>
            <a:pPr marL="542925" indent="-542925"/>
            <a:endParaRPr lang="fr-CH" dirty="0" smtClean="0"/>
          </a:p>
        </p:txBody>
      </p:sp>
      <p:pic>
        <p:nvPicPr>
          <p:cNvPr id="13" name="Picture 12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5940" y="4924570"/>
            <a:ext cx="214593" cy="212713"/>
          </a:xfrm>
          <a:prstGeom prst="rect">
            <a:avLst/>
          </a:prstGeom>
        </p:spPr>
      </p:pic>
      <p:pic>
        <p:nvPicPr>
          <p:cNvPr id="10" name="Picture 2" descr="Z:\SC_Missions\MISSIONS Haiti\Haiti pics\DCIM\100CDPFP\IMGA0122.JPG"/>
          <p:cNvPicPr>
            <a:picLocks noChangeAspect="1" noChangeArrowheads="1"/>
          </p:cNvPicPr>
          <p:nvPr/>
        </p:nvPicPr>
        <p:blipFill>
          <a:blip r:embed="rId3" cstate="print">
            <a:lum bright="10000" contrast="5000"/>
          </a:blip>
          <a:srcRect/>
          <a:stretch>
            <a:fillRect/>
          </a:stretch>
        </p:blipFill>
        <p:spPr bwMode="auto">
          <a:xfrm>
            <a:off x="7338348" y="4539258"/>
            <a:ext cx="2567651" cy="1925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Z:\SC_Hubbers project\SEA Hub\E. Graphics\Maps and banners\Map for powerpoint.jpg"/>
          <p:cNvPicPr>
            <a:picLocks noChangeAspect="1" noChangeArrowheads="1"/>
          </p:cNvPicPr>
          <p:nvPr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606096"/>
            <a:ext cx="1959429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 bwMode="auto">
          <a:xfrm>
            <a:off x="1954372" y="998932"/>
            <a:ext cx="6807827" cy="6339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rIns="9144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b="1" dirty="0" smtClean="0"/>
              <a:t>Group d</a:t>
            </a:r>
            <a:r>
              <a:rPr lang="en-US" sz="2400" b="1" dirty="0" smtClean="0">
                <a:solidFill>
                  <a:schemeClr val="tx1"/>
                </a:solidFill>
              </a:rPr>
              <a:t>iscussion</a:t>
            </a:r>
            <a:endParaRPr lang="en-GB" sz="2400" b="1" dirty="0" smtClean="0">
              <a:solidFill>
                <a:schemeClr val="tx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subTitle" idx="1"/>
          </p:nvPr>
        </p:nvSpPr>
        <p:spPr>
          <a:xfrm>
            <a:off x="1985145" y="1662232"/>
            <a:ext cx="6807828" cy="471368"/>
          </a:xfrm>
        </p:spPr>
        <p:txBody>
          <a:bodyPr/>
          <a:lstStyle/>
          <a:p>
            <a:pPr eaLnBrk="1" hangingPunct="1">
              <a:defRPr/>
            </a:pPr>
            <a:r>
              <a:rPr lang="en-GB" sz="2000" dirty="0" smtClean="0"/>
              <a:t>Based on your last response, discuss in groups the following:</a:t>
            </a:r>
          </a:p>
        </p:txBody>
      </p:sp>
      <p:pic>
        <p:nvPicPr>
          <p:cNvPr id="10" name="Picture 9" descr="Discussion in groups- ECHO blue v03-02-0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31737" y="2571756"/>
            <a:ext cx="1180800" cy="1896203"/>
          </a:xfrm>
          <a:prstGeom prst="rect">
            <a:avLst/>
          </a:prstGeom>
        </p:spPr>
      </p:pic>
      <p:pic>
        <p:nvPicPr>
          <p:cNvPr id="11" name="Picture 10" descr="Pen2-0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30629" y="648561"/>
            <a:ext cx="1180800" cy="18962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736203" y="3906364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739046" y="1931736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17" name="Picture 16" descr="Time for discussion v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9330" y="4508208"/>
            <a:ext cx="1176670" cy="189723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718691" y="5762856"/>
            <a:ext cx="1180213" cy="79744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10 Minutes</a:t>
            </a:r>
          </a:p>
        </p:txBody>
      </p:sp>
      <p:sp>
        <p:nvSpPr>
          <p:cNvPr id="19" name="Text Placeholder 4"/>
          <p:cNvSpPr txBox="1">
            <a:spLocks/>
          </p:cNvSpPr>
          <p:nvPr/>
        </p:nvSpPr>
        <p:spPr bwMode="auto">
          <a:xfrm>
            <a:off x="158267" y="2571756"/>
            <a:ext cx="8062778" cy="215955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1792288" indent="-1522413" eaLnBrk="0" hangingPunct="0">
              <a:spcBef>
                <a:spcPct val="20000"/>
              </a:spcBef>
              <a:buFont typeface="+mj-lt"/>
              <a:buNone/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         Task 1	 </a:t>
            </a:r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The main hazards to the project</a:t>
            </a:r>
          </a:p>
          <a:p>
            <a:pPr marL="1792288" indent="-1522413" eaLnBrk="0" hangingPunct="0">
              <a:spcBef>
                <a:spcPct val="20000"/>
              </a:spcBef>
              <a:buFont typeface="+mj-lt"/>
              <a:buNone/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1792288" indent="-1522413" eaLnBrk="0" hangingPunct="0">
              <a:spcBef>
                <a:spcPct val="20000"/>
              </a:spcBef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         Task 2	 </a:t>
            </a:r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The main risks to the project   </a:t>
            </a:r>
          </a:p>
          <a:p>
            <a:pPr marL="1792288" indent="-1522413" eaLnBrk="0" hangingPunct="0">
              <a:spcBef>
                <a:spcPct val="20000"/>
              </a:spcBef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1792288" indent="-1522413" eaLnBrk="0" hangingPunct="0">
              <a:spcBef>
                <a:spcPct val="20000"/>
              </a:spcBef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1792288" indent="-1522413" eaLnBrk="0" hangingPunct="0">
              <a:spcBef>
                <a:spcPct val="20000"/>
              </a:spcBef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	We will discuss these further in session </a:t>
            </a:r>
          </a:p>
          <a:p>
            <a:pPr marL="1792288" indent="-1522413" eaLnBrk="0" hangingPunct="0">
              <a:spcBef>
                <a:spcPct val="20000"/>
              </a:spcBef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	6.2  Disaster Risk Reduction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873731" y="998932"/>
            <a:ext cx="9220200" cy="633925"/>
          </a:xfrm>
          <a:prstGeom prst="rect">
            <a:avLst/>
          </a:prstGeom>
        </p:spPr>
        <p:txBody>
          <a:bodyPr tIns="0" bIns="0">
            <a:noAutofit/>
          </a:bodyPr>
          <a:lstStyle/>
          <a:p>
            <a:pPr eaLnBrk="0" hangingPunct="0"/>
            <a:r>
              <a:rPr lang="en-US" sz="2400" i="1" dirty="0" smtClean="0">
                <a:solidFill>
                  <a:prstClr val="black"/>
                </a:solidFill>
              </a:rPr>
              <a:t>Objective 3</a:t>
            </a:r>
            <a:r>
              <a:rPr lang="en-GB" sz="2400" i="1" dirty="0" smtClean="0">
                <a:solidFill>
                  <a:prstClr val="black"/>
                </a:solidFill>
              </a:rPr>
              <a:t>  </a:t>
            </a:r>
            <a:r>
              <a:rPr lang="en-US" sz="2400" b="1" dirty="0" smtClean="0">
                <a:solidFill>
                  <a:prstClr val="black"/>
                </a:solidFill>
              </a:rPr>
              <a:t>What to assess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873731" y="1632857"/>
            <a:ext cx="6807828" cy="520840"/>
          </a:xfrm>
        </p:spPr>
        <p:txBody>
          <a:bodyPr/>
          <a:lstStyle/>
          <a:p>
            <a:pPr marL="542925" indent="-542925"/>
            <a:r>
              <a:rPr lang="en-GB" sz="2000" dirty="0" smtClean="0"/>
              <a:t>Details on affected &amp; hosted populations</a:t>
            </a:r>
          </a:p>
          <a:p>
            <a:pPr marL="0" lvl="0" indent="0"/>
            <a:endParaRPr lang="en-GB" dirty="0" smtClean="0"/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1920623" y="2422185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542925" indent="-542925" eaLnBrk="0" hangingPunct="0">
              <a:spcBef>
                <a:spcPct val="20000"/>
              </a:spcBef>
              <a:buFont typeface="+mj-lt"/>
              <a:buNone/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Number of affected people </a:t>
            </a:r>
          </a:p>
          <a:p>
            <a:pPr marL="542925" indent="-542925" eaLnBrk="0" hangingPunct="0">
              <a:spcBef>
                <a:spcPct val="20000"/>
              </a:spcBef>
              <a:buFont typeface="+mj-lt"/>
              <a:buNone/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542925" indent="-542925" eaLnBrk="0" hangingPunct="0">
              <a:spcBef>
                <a:spcPct val="20000"/>
              </a:spcBef>
              <a:buFont typeface="+mj-lt"/>
              <a:buNone/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Location and conditions </a:t>
            </a:r>
          </a:p>
          <a:p>
            <a:pPr marL="542925" indent="-542925" eaLnBrk="0" hangingPunct="0">
              <a:spcBef>
                <a:spcPct val="20000"/>
              </a:spcBef>
              <a:buFont typeface="+mj-lt"/>
              <a:buNone/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542925" indent="-542925" eaLnBrk="0" hangingPunct="0">
              <a:spcBef>
                <a:spcPct val="20000"/>
              </a:spcBef>
              <a:buFont typeface="+mj-lt"/>
              <a:buNone/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Vulnerability </a:t>
            </a:r>
          </a:p>
          <a:p>
            <a:pPr marL="542925" indent="-542925" eaLnBrk="0" hangingPunct="0">
              <a:spcBef>
                <a:spcPct val="20000"/>
              </a:spcBef>
              <a:buFont typeface="+mj-lt"/>
              <a:buNone/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542925" indent="-542925" eaLnBrk="0" hangingPunct="0">
              <a:spcBef>
                <a:spcPct val="20000"/>
              </a:spcBef>
              <a:buFont typeface="+mj-lt"/>
              <a:buNone/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Needs and priorities </a:t>
            </a:r>
          </a:p>
          <a:p>
            <a:pPr marL="542925" indent="-542925" eaLnBrk="0" hangingPunct="0">
              <a:spcBef>
                <a:spcPct val="20000"/>
              </a:spcBef>
              <a:buFont typeface="+mj-lt"/>
              <a:buNone/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542925" indent="-542925" eaLnBrk="0" hangingPunct="0">
              <a:spcBef>
                <a:spcPct val="20000"/>
              </a:spcBef>
              <a:buFont typeface="+mj-lt"/>
              <a:buNone/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Skills and capacities </a:t>
            </a:r>
          </a:p>
          <a:p>
            <a:pPr marL="542925" indent="-542925" eaLnBrk="0" hangingPunct="0">
              <a:spcBef>
                <a:spcPct val="20000"/>
              </a:spcBef>
              <a:buFont typeface="+mj-lt"/>
              <a:buNone/>
              <a:defRPr/>
            </a:pPr>
            <a:endParaRPr lang="fr-CH" sz="22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1" name="Picture 10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3165" y="2529633"/>
            <a:ext cx="214593" cy="212713"/>
          </a:xfrm>
          <a:prstGeom prst="rect">
            <a:avLst/>
          </a:prstGeom>
        </p:spPr>
      </p:pic>
      <p:pic>
        <p:nvPicPr>
          <p:cNvPr id="12" name="Picture 11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3165" y="3241529"/>
            <a:ext cx="214593" cy="212713"/>
          </a:xfrm>
          <a:prstGeom prst="rect">
            <a:avLst/>
          </a:prstGeom>
        </p:spPr>
      </p:pic>
      <p:pic>
        <p:nvPicPr>
          <p:cNvPr id="13" name="Picture 12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5940" y="3978783"/>
            <a:ext cx="214593" cy="212713"/>
          </a:xfrm>
          <a:prstGeom prst="rect">
            <a:avLst/>
          </a:prstGeom>
        </p:spPr>
      </p:pic>
      <p:pic>
        <p:nvPicPr>
          <p:cNvPr id="14" name="Picture 13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5940" y="4708445"/>
            <a:ext cx="214593" cy="212713"/>
          </a:xfrm>
          <a:prstGeom prst="rect">
            <a:avLst/>
          </a:prstGeom>
        </p:spPr>
      </p:pic>
      <p:pic>
        <p:nvPicPr>
          <p:cNvPr id="15" name="Picture 14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5888" y="5443139"/>
            <a:ext cx="214593" cy="212713"/>
          </a:xfrm>
          <a:prstGeom prst="rect">
            <a:avLst/>
          </a:prstGeom>
        </p:spPr>
      </p:pic>
      <p:pic>
        <p:nvPicPr>
          <p:cNvPr id="18" name="Picture 3" descr="Z:\SC_Hubbers project\SEA Hub\E. Graphics\E3 Updated Diagrams\NEW graphics June\images for bullets\second.png"/>
          <p:cNvPicPr>
            <a:picLocks noChangeAspect="1" noChangeArrowheads="1"/>
          </p:cNvPicPr>
          <p:nvPr/>
        </p:nvPicPr>
        <p:blipFill>
          <a:blip r:embed="rId3" cstate="print"/>
          <a:srcRect l="61046"/>
          <a:stretch>
            <a:fillRect/>
          </a:stretch>
        </p:blipFill>
        <p:spPr bwMode="auto">
          <a:xfrm>
            <a:off x="6833063" y="4158246"/>
            <a:ext cx="2736765" cy="2026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873731" y="998932"/>
            <a:ext cx="9220200" cy="633925"/>
          </a:xfrm>
          <a:prstGeom prst="rect">
            <a:avLst/>
          </a:prstGeom>
        </p:spPr>
        <p:txBody>
          <a:bodyPr tIns="0" bIns="0">
            <a:noAutofit/>
          </a:bodyPr>
          <a:lstStyle/>
          <a:p>
            <a:pPr eaLnBrk="0" hangingPunct="0"/>
            <a:r>
              <a:rPr lang="en-US" sz="2400" i="1" dirty="0" smtClean="0">
                <a:solidFill>
                  <a:prstClr val="black"/>
                </a:solidFill>
              </a:rPr>
              <a:t>Objective 3</a:t>
            </a:r>
            <a:r>
              <a:rPr lang="en-GB" sz="2400" i="1" dirty="0" smtClean="0">
                <a:solidFill>
                  <a:prstClr val="black"/>
                </a:solidFill>
              </a:rPr>
              <a:t>  </a:t>
            </a:r>
            <a:r>
              <a:rPr lang="en-US" sz="2400" b="1" dirty="0" smtClean="0">
                <a:solidFill>
                  <a:prstClr val="black"/>
                </a:solidFill>
              </a:rPr>
              <a:t>What to assess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56146" y="2133550"/>
            <a:ext cx="7558313" cy="405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en-GB" sz="2000" dirty="0" smtClean="0">
              <a:solidFill>
                <a:prstClr val="black"/>
              </a:solidFill>
            </a:endParaRPr>
          </a:p>
          <a:p>
            <a:pPr marL="542925" indent="-542925" eaLnBrk="0" hangingPunct="0">
              <a:spcBef>
                <a:spcPct val="20000"/>
              </a:spcBef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Human – skills, knowledge, health</a:t>
            </a:r>
          </a:p>
          <a:p>
            <a:pPr marL="542925" indent="-542925" eaLnBrk="0" hangingPunct="0">
              <a:spcBef>
                <a:spcPct val="20000"/>
              </a:spcBef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542925" indent="-542925" eaLnBrk="0" hangingPunct="0">
              <a:spcBef>
                <a:spcPct val="20000"/>
              </a:spcBef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Social assets – community, political structures</a:t>
            </a:r>
          </a:p>
          <a:p>
            <a:pPr marL="542925" indent="-542925" eaLnBrk="0" hangingPunct="0">
              <a:spcBef>
                <a:spcPct val="20000"/>
              </a:spcBef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542925" indent="-542925" eaLnBrk="0" hangingPunct="0">
              <a:spcBef>
                <a:spcPct val="20000"/>
              </a:spcBef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Natural assets – land, water, </a:t>
            </a:r>
          </a:p>
          <a:p>
            <a:pPr marL="542925" indent="-542925" eaLnBrk="0" hangingPunct="0">
              <a:spcBef>
                <a:spcPct val="20000"/>
              </a:spcBef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542925" indent="-542925" eaLnBrk="0" hangingPunct="0">
              <a:spcBef>
                <a:spcPct val="20000"/>
              </a:spcBef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Physical assets – buildings, transport, energy</a:t>
            </a:r>
          </a:p>
          <a:p>
            <a:pPr marL="542925" indent="-542925" eaLnBrk="0" hangingPunct="0">
              <a:spcBef>
                <a:spcPct val="20000"/>
              </a:spcBef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542925" indent="-542925" eaLnBrk="0" hangingPunct="0">
              <a:spcBef>
                <a:spcPct val="20000"/>
              </a:spcBef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Economic assets – money, tools, livestock</a:t>
            </a:r>
          </a:p>
          <a:p>
            <a:pPr marL="542925" indent="-542925" eaLnBrk="0" hangingPunct="0">
              <a:spcBef>
                <a:spcPct val="20000"/>
              </a:spcBef>
            </a:pPr>
            <a:endParaRPr lang="en-GB" sz="20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873730" y="1632857"/>
            <a:ext cx="7752407" cy="520840"/>
          </a:xfrm>
        </p:spPr>
        <p:txBody>
          <a:bodyPr/>
          <a:lstStyle/>
          <a:p>
            <a:pPr marL="0" lvl="0" indent="0"/>
            <a:r>
              <a:rPr lang="en-GB" sz="2000" dirty="0" smtClean="0"/>
              <a:t>Resource and capacities assessment should cover these areas</a:t>
            </a:r>
          </a:p>
          <a:p>
            <a:pPr marL="0" lvl="0" indent="0"/>
            <a:endParaRPr lang="en-GB" dirty="0" smtClean="0"/>
          </a:p>
        </p:txBody>
      </p:sp>
      <p:pic>
        <p:nvPicPr>
          <p:cNvPr id="10" name="Picture 9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3165" y="2612758"/>
            <a:ext cx="214593" cy="212713"/>
          </a:xfrm>
          <a:prstGeom prst="rect">
            <a:avLst/>
          </a:prstGeom>
        </p:spPr>
      </p:pic>
      <p:pic>
        <p:nvPicPr>
          <p:cNvPr id="11" name="Picture 10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3165" y="3324654"/>
            <a:ext cx="214593" cy="212713"/>
          </a:xfrm>
          <a:prstGeom prst="rect">
            <a:avLst/>
          </a:prstGeom>
        </p:spPr>
      </p:pic>
      <p:pic>
        <p:nvPicPr>
          <p:cNvPr id="12" name="Picture 11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5940" y="4061908"/>
            <a:ext cx="214593" cy="212713"/>
          </a:xfrm>
          <a:prstGeom prst="rect">
            <a:avLst/>
          </a:prstGeom>
        </p:spPr>
      </p:pic>
      <p:pic>
        <p:nvPicPr>
          <p:cNvPr id="13" name="Picture 12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5940" y="4791570"/>
            <a:ext cx="214593" cy="212713"/>
          </a:xfrm>
          <a:prstGeom prst="rect">
            <a:avLst/>
          </a:prstGeom>
        </p:spPr>
      </p:pic>
      <p:pic>
        <p:nvPicPr>
          <p:cNvPr id="14" name="Picture 13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5888" y="5526264"/>
            <a:ext cx="214593" cy="212713"/>
          </a:xfrm>
          <a:prstGeom prst="rect">
            <a:avLst/>
          </a:prstGeom>
        </p:spPr>
      </p:pic>
      <p:pic>
        <p:nvPicPr>
          <p:cNvPr id="15" name="Picture 4" descr="Z:\SC_Hubbers project\SEA Hub\E. Graphics\E3 Updated Diagrams\NEW graphics June\images for bullets\third.png"/>
          <p:cNvPicPr>
            <a:picLocks noChangeAspect="1" noChangeArrowheads="1"/>
          </p:cNvPicPr>
          <p:nvPr/>
        </p:nvPicPr>
        <p:blipFill>
          <a:blip r:embed="rId3" cstate="print"/>
          <a:srcRect l="68198" t="58878"/>
          <a:stretch>
            <a:fillRect/>
          </a:stretch>
        </p:blipFill>
        <p:spPr bwMode="auto">
          <a:xfrm>
            <a:off x="7361515" y="4028659"/>
            <a:ext cx="2224938" cy="240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873731" y="998932"/>
            <a:ext cx="9220200" cy="633925"/>
          </a:xfrm>
          <a:prstGeom prst="rect">
            <a:avLst/>
          </a:prstGeom>
        </p:spPr>
        <p:txBody>
          <a:bodyPr tIns="0" bIns="0">
            <a:noAutofit/>
          </a:bodyPr>
          <a:lstStyle/>
          <a:p>
            <a:pPr eaLnBrk="0" hangingPunct="0"/>
            <a:r>
              <a:rPr lang="en-US" sz="2400" i="1" dirty="0" smtClean="0">
                <a:solidFill>
                  <a:prstClr val="black"/>
                </a:solidFill>
              </a:rPr>
              <a:t>Objective 3</a:t>
            </a:r>
            <a:r>
              <a:rPr lang="en-GB" sz="2400" i="1" dirty="0" smtClean="0">
                <a:solidFill>
                  <a:prstClr val="black"/>
                </a:solidFill>
              </a:rPr>
              <a:t>  </a:t>
            </a:r>
            <a:r>
              <a:rPr lang="en-US" sz="2400" b="1" dirty="0" smtClean="0">
                <a:solidFill>
                  <a:prstClr val="black"/>
                </a:solidFill>
              </a:rPr>
              <a:t>What to assess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56146" y="2499300"/>
            <a:ext cx="804985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prstClr val="black"/>
                </a:solidFill>
              </a:rPr>
              <a:t>Stakeholders include </a:t>
            </a:r>
          </a:p>
          <a:p>
            <a:r>
              <a:rPr lang="en-GB" sz="2000" dirty="0" smtClean="0">
                <a:solidFill>
                  <a:prstClr val="black"/>
                </a:solidFill>
              </a:rPr>
              <a:t>	Government</a:t>
            </a:r>
          </a:p>
          <a:p>
            <a:r>
              <a:rPr lang="en-GB" sz="2000" dirty="0" smtClean="0">
                <a:solidFill>
                  <a:prstClr val="black"/>
                </a:solidFill>
              </a:rPr>
              <a:t>	Beneficiaries </a:t>
            </a:r>
          </a:p>
          <a:p>
            <a:r>
              <a:rPr lang="en-GB" sz="2000" dirty="0" smtClean="0">
                <a:solidFill>
                  <a:prstClr val="black"/>
                </a:solidFill>
              </a:rPr>
              <a:t>	User groups </a:t>
            </a:r>
          </a:p>
          <a:p>
            <a:r>
              <a:rPr lang="en-GB" sz="2000" dirty="0" smtClean="0">
                <a:solidFill>
                  <a:prstClr val="black"/>
                </a:solidFill>
              </a:rPr>
              <a:t>	Interest groups</a:t>
            </a:r>
          </a:p>
          <a:p>
            <a:r>
              <a:rPr lang="en-GB" sz="2000" dirty="0" smtClean="0">
                <a:solidFill>
                  <a:prstClr val="black"/>
                </a:solidFill>
              </a:rPr>
              <a:t>	Decision makers </a:t>
            </a:r>
          </a:p>
          <a:p>
            <a:r>
              <a:rPr lang="en-GB" sz="2000" dirty="0" smtClean="0">
                <a:solidFill>
                  <a:prstClr val="black"/>
                </a:solidFill>
              </a:rPr>
              <a:t>	Donors </a:t>
            </a:r>
          </a:p>
          <a:p>
            <a:endParaRPr lang="en-GB" sz="2000" dirty="0" smtClean="0">
              <a:solidFill>
                <a:prstClr val="black"/>
              </a:solidFill>
            </a:endParaRPr>
          </a:p>
          <a:p>
            <a:r>
              <a:rPr lang="en-GB" sz="2000" dirty="0" smtClean="0">
                <a:solidFill>
                  <a:prstClr val="black"/>
                </a:solidFill>
              </a:rPr>
              <a:t>Stakeholders can be split into two main types</a:t>
            </a:r>
          </a:p>
          <a:p>
            <a:r>
              <a:rPr lang="en-GB" sz="2000" dirty="0" smtClean="0">
                <a:solidFill>
                  <a:prstClr val="black"/>
                </a:solidFill>
              </a:rPr>
              <a:t>	Primary stakeholders – reason for the project </a:t>
            </a:r>
          </a:p>
          <a:p>
            <a:r>
              <a:rPr lang="en-GB" sz="2000" dirty="0" smtClean="0">
                <a:solidFill>
                  <a:prstClr val="black"/>
                </a:solidFill>
              </a:rPr>
              <a:t>	Secondary stakeholders – means by which project objectives 	are met</a:t>
            </a:r>
          </a:p>
          <a:p>
            <a:pPr marL="542925" indent="-542925" eaLnBrk="0" hangingPunct="0">
              <a:spcBef>
                <a:spcPct val="20000"/>
              </a:spcBef>
            </a:pPr>
            <a:endParaRPr lang="en-GB" sz="20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0" name="Picture 9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3165" y="2596133"/>
            <a:ext cx="214593" cy="212713"/>
          </a:xfrm>
          <a:prstGeom prst="rect">
            <a:avLst/>
          </a:prstGeom>
        </p:spPr>
      </p:pic>
      <p:pic>
        <p:nvPicPr>
          <p:cNvPr id="13" name="Picture 12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5940" y="5040945"/>
            <a:ext cx="214593" cy="212713"/>
          </a:xfrm>
          <a:prstGeom prst="rect">
            <a:avLst/>
          </a:prstGeom>
        </p:spPr>
      </p:pic>
      <p:sp>
        <p:nvSpPr>
          <p:cNvPr id="1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873730" y="1632857"/>
            <a:ext cx="7752407" cy="520840"/>
          </a:xfrm>
        </p:spPr>
        <p:txBody>
          <a:bodyPr/>
          <a:lstStyle/>
          <a:p>
            <a:pPr marL="0" lvl="0" indent="0"/>
            <a:r>
              <a:rPr lang="en-GB" sz="2000" dirty="0" smtClean="0"/>
              <a:t>Identification of stakeholders during assessment is part of good project planning </a:t>
            </a:r>
          </a:p>
          <a:p>
            <a:pPr marL="0" lvl="0" indent="0"/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 bwMode="auto">
          <a:xfrm>
            <a:off x="1980884" y="3085658"/>
            <a:ext cx="9006088" cy="1258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sz="4000" b="1" dirty="0" smtClean="0">
                <a:solidFill>
                  <a:prstClr val="white"/>
                </a:solidFill>
                <a:cs typeface="Arial" pitchFamily="34" charset="0"/>
              </a:rPr>
              <a:t>Mini Sessions by participants</a:t>
            </a:r>
            <a:r>
              <a:rPr lang="en-US" sz="4800" b="1" dirty="0" smtClean="0">
                <a:solidFill>
                  <a:prstClr val="white"/>
                </a:solidFill>
                <a:cs typeface="Arial" pitchFamily="34" charset="0"/>
              </a:rPr>
              <a:t/>
            </a:r>
            <a:br>
              <a:rPr lang="en-US" sz="4800" b="1" dirty="0" smtClean="0">
                <a:solidFill>
                  <a:prstClr val="white"/>
                </a:solidFill>
                <a:cs typeface="Arial" pitchFamily="34" charset="0"/>
              </a:rPr>
            </a:br>
            <a:endParaRPr lang="en-US" sz="2400" b="1" i="1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7" name="Picture 6" descr="participant_l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13388" y="662170"/>
            <a:ext cx="1792612" cy="1792612"/>
          </a:xfrm>
          <a:prstGeom prst="rect">
            <a:avLst/>
          </a:prstGeom>
        </p:spPr>
      </p:pic>
      <p:pic>
        <p:nvPicPr>
          <p:cNvPr id="6" name="Picture 5" descr="Z:\SC_Hubbers project\SEA Hub\E. Graphics\Icons\hourglass V4 whi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18627" y="5572081"/>
            <a:ext cx="322678" cy="475659"/>
          </a:xfrm>
          <a:prstGeom prst="rect">
            <a:avLst/>
          </a:prstGeom>
          <a:noFill/>
        </p:spPr>
      </p:pic>
      <p:sp>
        <p:nvSpPr>
          <p:cNvPr id="8" name="TextBox 11"/>
          <p:cNvSpPr txBox="1"/>
          <p:nvPr/>
        </p:nvSpPr>
        <p:spPr>
          <a:xfrm>
            <a:off x="9176171" y="5761755"/>
            <a:ext cx="729829" cy="3222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90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9" name="TextBox 12"/>
          <p:cNvSpPr txBox="1"/>
          <p:nvPr/>
        </p:nvSpPr>
        <p:spPr>
          <a:xfrm>
            <a:off x="8726185" y="6045937"/>
            <a:ext cx="1179815" cy="2702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Minutes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772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Z:\SC_Hubbers project\SEA Hub\E. Graphics\Maps and banners\Map for powerpoint.jpg"/>
          <p:cNvPicPr>
            <a:picLocks noChangeAspect="1" noChangeArrowheads="1"/>
          </p:cNvPicPr>
          <p:nvPr/>
        </p:nvPicPr>
        <p:blipFill>
          <a:blip r:embed="rId2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606096"/>
            <a:ext cx="1959429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2" descr="Discussion in groups- ECHO blue v03-02-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31737" y="2571756"/>
            <a:ext cx="1180800" cy="1896203"/>
          </a:xfrm>
          <a:prstGeom prst="rect">
            <a:avLst/>
          </a:prstGeom>
        </p:spPr>
      </p:pic>
      <p:pic>
        <p:nvPicPr>
          <p:cNvPr id="14" name="Picture 13" descr="Pen2-0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30629" y="648561"/>
            <a:ext cx="1180800" cy="189620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736203" y="3906364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739046" y="1931736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17" name="Picture 16" descr="Time for discussion v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29330" y="4508208"/>
            <a:ext cx="1176670" cy="189723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973379" y="965523"/>
            <a:ext cx="8197880" cy="633925"/>
          </a:xfrm>
          <a:prstGeom prst="rect">
            <a:avLst/>
          </a:prstGeom>
        </p:spPr>
        <p:txBody>
          <a:bodyPr tIns="0" bIns="0">
            <a:noAutofit/>
          </a:bodyPr>
          <a:lstStyle/>
          <a:p>
            <a:pPr eaLnBrk="0" hangingPunct="0">
              <a:defRPr/>
            </a:pP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Exercise stakeholder analysis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 bwMode="auto">
          <a:xfrm>
            <a:off x="158267" y="1746810"/>
            <a:ext cx="8062778" cy="2159554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92288" indent="-1522413"/>
            <a:r>
              <a:rPr lang="en-GB" sz="2000" dirty="0" smtClean="0"/>
              <a:t> Case study	</a:t>
            </a:r>
            <a:r>
              <a:rPr lang="en-GB" sz="2000" b="1" dirty="0" smtClean="0"/>
              <a:t>Read and discuss the case study in the CORE </a:t>
            </a:r>
            <a:r>
              <a:rPr lang="en-GB" sz="2000" b="1" dirty="0" err="1" smtClean="0"/>
              <a:t>ToT</a:t>
            </a:r>
            <a:r>
              <a:rPr lang="en-GB" sz="2000" b="1" dirty="0" smtClean="0"/>
              <a:t>  participants manual </a:t>
            </a:r>
          </a:p>
          <a:p>
            <a:pPr marL="1792288" indent="-1522413"/>
            <a:r>
              <a:rPr lang="en-GB" sz="2000" dirty="0" smtClean="0"/>
              <a:t>	</a:t>
            </a:r>
          </a:p>
          <a:p>
            <a:pPr marL="1792288" indent="-1522413"/>
            <a:r>
              <a:rPr lang="en-GB" sz="2000" dirty="0" smtClean="0"/>
              <a:t>            Task 	</a:t>
            </a:r>
            <a:r>
              <a:rPr lang="en-GB" sz="2000" b="1" dirty="0" smtClean="0"/>
              <a:t>A request has been made to build a camp to house 5000 people displaced after the severe floods</a:t>
            </a:r>
          </a:p>
          <a:p>
            <a:pPr marL="1792288" indent="-1522413"/>
            <a:endParaRPr lang="en-GB" sz="2000" dirty="0" smtClean="0"/>
          </a:p>
          <a:p>
            <a:pPr marL="1792288" indent="-1522413"/>
            <a:r>
              <a:rPr lang="en-GB" sz="2000" dirty="0" smtClean="0"/>
              <a:t>  Question 1 	</a:t>
            </a:r>
            <a:r>
              <a:rPr lang="en-GB" sz="2000" b="1" dirty="0" smtClean="0"/>
              <a:t>Who are the different stakeholders for the requested camp? </a:t>
            </a:r>
          </a:p>
          <a:p>
            <a:pPr marL="1792288" indent="-1522413"/>
            <a:endParaRPr lang="en-GB" sz="2000" dirty="0" smtClean="0"/>
          </a:p>
          <a:p>
            <a:pPr marL="1792288" indent="-1522413"/>
            <a:r>
              <a:rPr lang="en-GB" sz="2000" smtClean="0"/>
              <a:t>  </a:t>
            </a:r>
            <a:r>
              <a:rPr lang="en-GB" sz="2000" dirty="0" smtClean="0"/>
              <a:t>Question 2	</a:t>
            </a:r>
            <a:r>
              <a:rPr lang="en-GB" sz="2000" b="1" dirty="0" smtClean="0"/>
              <a:t>Are they primary or secondary?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18691" y="5762856"/>
            <a:ext cx="1180213" cy="79744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10</a:t>
            </a: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Minutes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Z:\SC_Hubbers project\SEA Hub\E. Graphics\Maps and banners\Map for powerpoint.jpg"/>
          <p:cNvPicPr>
            <a:picLocks noChangeAspect="1" noChangeArrowheads="1"/>
          </p:cNvPicPr>
          <p:nvPr/>
        </p:nvPicPr>
        <p:blipFill>
          <a:blip r:embed="rId2" cstate="print"/>
          <a:srcRect t="9253" b="4419"/>
          <a:stretch>
            <a:fillRect/>
          </a:stretch>
        </p:blipFill>
        <p:spPr bwMode="auto">
          <a:xfrm>
            <a:off x="0" y="536599"/>
            <a:ext cx="9898904" cy="596017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606096"/>
            <a:ext cx="1959429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2" descr="Discussion in groups- ECHO blue v03-02-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31737" y="2571756"/>
            <a:ext cx="1180800" cy="1896203"/>
          </a:xfrm>
          <a:prstGeom prst="rect">
            <a:avLst/>
          </a:prstGeom>
        </p:spPr>
      </p:pic>
      <p:pic>
        <p:nvPicPr>
          <p:cNvPr id="14" name="Picture 13" descr="Pen2-0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30629" y="648561"/>
            <a:ext cx="1180800" cy="189620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736203" y="3906364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739046" y="1931736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17" name="Picture 16" descr="Time for discussion v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29330" y="4508208"/>
            <a:ext cx="1176670" cy="189723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985102" y="965523"/>
            <a:ext cx="8197880" cy="633925"/>
          </a:xfrm>
          <a:prstGeom prst="rect">
            <a:avLst/>
          </a:prstGeom>
        </p:spPr>
        <p:txBody>
          <a:bodyPr tIns="0" bIns="0">
            <a:noAutofit/>
          </a:bodyPr>
          <a:lstStyle/>
          <a:p>
            <a:pPr eaLnBrk="0" hangingPunct="0">
              <a:defRPr/>
            </a:pP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Exercise stakeholder analysis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8" name="Picture 17" descr="priority diagram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9414" y="1998765"/>
            <a:ext cx="4441371" cy="437342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959429" y="1531332"/>
            <a:ext cx="53976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prstClr val="black"/>
                </a:solidFill>
              </a:rPr>
              <a:t>Place the stakeholders on the priority diagram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18691" y="5762856"/>
            <a:ext cx="1180213" cy="79744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5</a:t>
            </a: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Minutes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5757" y="998932"/>
            <a:ext cx="6807827" cy="633925"/>
          </a:xfrm>
        </p:spPr>
        <p:txBody>
          <a:bodyPr/>
          <a:lstStyle/>
          <a:p>
            <a:pPr lvl="0"/>
            <a:r>
              <a:rPr lang="en-US" sz="2400" i="1" dirty="0" smtClean="0"/>
              <a:t>Objective 3 </a:t>
            </a:r>
            <a:r>
              <a:rPr lang="en-GB" sz="2400" b="1" dirty="0" smtClean="0"/>
              <a:t>  </a:t>
            </a:r>
            <a:r>
              <a:rPr lang="en-US" sz="2400" b="1" dirty="0" smtClean="0"/>
              <a:t>What to assess</a:t>
            </a:r>
            <a:r>
              <a:rPr lang="en-GB" sz="2400" b="1" dirty="0" smtClean="0"/>
              <a:t/>
            </a:r>
            <a:br>
              <a:rPr lang="en-GB" sz="2400" b="1" dirty="0" smtClean="0"/>
            </a:br>
            <a:endParaRPr lang="en-GB" sz="2400" b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926530" y="1662232"/>
            <a:ext cx="6807828" cy="471368"/>
          </a:xfrm>
        </p:spPr>
        <p:txBody>
          <a:bodyPr/>
          <a:lstStyle/>
          <a:p>
            <a:r>
              <a:rPr lang="en-GB" sz="2000" dirty="0" smtClean="0"/>
              <a:t>Using disaggregation: </a:t>
            </a:r>
            <a:endParaRPr lang="en-GB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903679" y="2464061"/>
            <a:ext cx="8002321" cy="3903487"/>
          </a:xfrm>
        </p:spPr>
        <p:txBody>
          <a:bodyPr/>
          <a:lstStyle/>
          <a:p>
            <a:pPr marL="0" indent="0">
              <a:tabLst>
                <a:tab pos="0" algn="l"/>
                <a:tab pos="93663" algn="l"/>
              </a:tabLst>
              <a:defRPr/>
            </a:pPr>
            <a:r>
              <a:rPr lang="en-GB" sz="2000" dirty="0" smtClean="0"/>
              <a:t>Disaggregation is the breaking of large amounts of data into smaller pieces </a:t>
            </a:r>
          </a:p>
          <a:p>
            <a:pPr marL="533400" indent="-533400">
              <a:defRPr/>
            </a:pPr>
            <a:endParaRPr lang="en-GB" sz="2000" dirty="0" smtClean="0"/>
          </a:p>
          <a:p>
            <a:pPr marL="533400" indent="-533400">
              <a:defRPr/>
            </a:pPr>
            <a:r>
              <a:rPr lang="en-GB" sz="2000" dirty="0" smtClean="0"/>
              <a:t>Useful within assessments to identify: </a:t>
            </a:r>
          </a:p>
          <a:p>
            <a:pPr marL="533400" indent="-533400">
              <a:defRPr/>
            </a:pPr>
            <a:r>
              <a:rPr lang="en-GB" sz="2000" dirty="0" smtClean="0"/>
              <a:t>	Needs of specific groups</a:t>
            </a:r>
          </a:p>
          <a:p>
            <a:pPr marL="533400" indent="-533400">
              <a:defRPr/>
            </a:pPr>
            <a:r>
              <a:rPr lang="en-GB" sz="2000" dirty="0" smtClean="0"/>
              <a:t>	Vulnerability </a:t>
            </a:r>
          </a:p>
          <a:p>
            <a:pPr marL="533400" indent="-533400">
              <a:defRPr/>
            </a:pPr>
            <a:endParaRPr lang="en-GB" sz="2000" dirty="0" smtClean="0"/>
          </a:p>
          <a:p>
            <a:pPr marL="533400" indent="-533400">
              <a:defRPr/>
            </a:pPr>
            <a:r>
              <a:rPr lang="en-GB" sz="2000" dirty="0" smtClean="0"/>
              <a:t>Guidance from Sphere Core Standards suggests disaggregation by:</a:t>
            </a:r>
          </a:p>
          <a:p>
            <a:pPr marL="533400" indent="-533400">
              <a:defRPr/>
            </a:pPr>
            <a:r>
              <a:rPr lang="en-GB" sz="2000" dirty="0" smtClean="0"/>
              <a:t>	 sex, male/female</a:t>
            </a:r>
          </a:p>
          <a:p>
            <a:pPr marL="533400" indent="-533400">
              <a:defRPr/>
            </a:pPr>
            <a:r>
              <a:rPr lang="en-GB" sz="2000" dirty="0" smtClean="0"/>
              <a:t>	age, 0–5, 6–12, 13–17, and then in 10-year age brackets </a:t>
            </a:r>
          </a:p>
          <a:p>
            <a:pPr marL="533400" indent="-533400">
              <a:defRPr/>
            </a:pPr>
            <a:endParaRPr lang="en-GB" dirty="0" smtClean="0"/>
          </a:p>
          <a:p>
            <a:pPr marL="533400" indent="-533400">
              <a:defRPr/>
            </a:pPr>
            <a:endParaRPr lang="en-GB" dirty="0" smtClean="0"/>
          </a:p>
          <a:p>
            <a:pPr marL="533400" indent="-533400">
              <a:defRPr/>
            </a:pPr>
            <a:endParaRPr lang="en-GB" dirty="0" smtClean="0"/>
          </a:p>
          <a:p>
            <a:pPr marL="533400" indent="-533400">
              <a:defRPr/>
            </a:pPr>
            <a:endParaRPr lang="en-GB" dirty="0" smtClean="0"/>
          </a:p>
          <a:p>
            <a:pPr marL="304800" indent="-533400">
              <a:buFontTx/>
              <a:buChar char="•"/>
              <a:defRPr/>
            </a:pP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3165" y="2579508"/>
            <a:ext cx="214593" cy="212713"/>
          </a:xfrm>
          <a:prstGeom prst="rect">
            <a:avLst/>
          </a:prstGeom>
        </p:spPr>
      </p:pic>
      <p:pic>
        <p:nvPicPr>
          <p:cNvPr id="7" name="Picture 6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3165" y="3590654"/>
            <a:ext cx="214593" cy="212713"/>
          </a:xfrm>
          <a:prstGeom prst="rect">
            <a:avLst/>
          </a:prstGeom>
        </p:spPr>
      </p:pic>
      <p:pic>
        <p:nvPicPr>
          <p:cNvPr id="11" name="Picture 10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3165" y="5074182"/>
            <a:ext cx="214593" cy="21271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2346" y="998932"/>
            <a:ext cx="9220200" cy="633925"/>
          </a:xfrm>
          <a:prstGeom prst="rect">
            <a:avLst/>
          </a:prstGeom>
        </p:spPr>
        <p:txBody>
          <a:bodyPr/>
          <a:lstStyle/>
          <a:p>
            <a:r>
              <a:rPr lang="en-US" sz="2400" i="1" dirty="0" smtClean="0"/>
              <a:t>Objective 4</a:t>
            </a:r>
            <a:r>
              <a:rPr lang="en-GB" sz="2400" i="1" dirty="0" smtClean="0"/>
              <a:t>  </a:t>
            </a:r>
            <a:r>
              <a:rPr lang="en-US" sz="2400" b="1" dirty="0" smtClean="0"/>
              <a:t>Monitoring and evaluation</a:t>
            </a:r>
            <a:endParaRPr lang="en-GB" sz="2400" b="1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979238" y="1662232"/>
            <a:ext cx="9220199" cy="471368"/>
          </a:xfrm>
          <a:prstGeom prst="rect">
            <a:avLst/>
          </a:prstGeom>
        </p:spPr>
        <p:txBody>
          <a:bodyPr/>
          <a:lstStyle/>
          <a:p>
            <a:r>
              <a:rPr lang="en-GB" sz="2000" dirty="0" smtClean="0"/>
              <a:t>An integral part of the assessment cycle</a:t>
            </a:r>
            <a:endParaRPr lang="en-GB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627548" y="2233254"/>
            <a:ext cx="3870722" cy="2948400"/>
          </a:xfrm>
        </p:spPr>
        <p:txBody>
          <a:bodyPr/>
          <a:lstStyle/>
          <a:p>
            <a:pPr marL="304800" indent="0">
              <a:defRPr/>
            </a:pPr>
            <a:r>
              <a:rPr lang="en-GB" sz="2000" dirty="0" smtClean="0"/>
              <a:t>Monitoring and evaluation issues will be covered further in </a:t>
            </a:r>
            <a:r>
              <a:rPr lang="en-GB" sz="2000" dirty="0" err="1" smtClean="0"/>
              <a:t>ToT</a:t>
            </a:r>
            <a:r>
              <a:rPr lang="en-GB" sz="2000" dirty="0" smtClean="0"/>
              <a:t> session 4.4</a:t>
            </a:r>
          </a:p>
          <a:p>
            <a:pPr marL="304800" indent="-533400">
              <a:defRPr/>
            </a:pPr>
            <a:endParaRPr lang="en-GB" sz="2000" dirty="0" smtClean="0"/>
          </a:p>
        </p:txBody>
      </p:sp>
      <p:pic>
        <p:nvPicPr>
          <p:cNvPr id="6" name="Picture 5" descr="Assessment cycle _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87884" y="1999370"/>
            <a:ext cx="4868491" cy="450707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Z:\SC_Hubbers project\SEA Hub\E. Graphics\Maps and banners\Map for powerpoint.jpg"/>
          <p:cNvPicPr>
            <a:picLocks noChangeAspect="1" noChangeArrowheads="1"/>
          </p:cNvPicPr>
          <p:nvPr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606096"/>
            <a:ext cx="1959429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 bwMode="auto">
          <a:xfrm>
            <a:off x="1954372" y="998932"/>
            <a:ext cx="6807827" cy="6339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rIns="9144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b="1" dirty="0" smtClean="0">
                <a:solidFill>
                  <a:schemeClr val="tx1"/>
                </a:solidFill>
              </a:rPr>
              <a:t>Discussion</a:t>
            </a:r>
            <a:endParaRPr lang="en-GB" sz="2400" b="1" dirty="0" smtClean="0">
              <a:solidFill>
                <a:schemeClr val="tx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subTitle" idx="1"/>
          </p:nvPr>
        </p:nvSpPr>
        <p:spPr>
          <a:xfrm>
            <a:off x="1985145" y="1662232"/>
            <a:ext cx="6807828" cy="471368"/>
          </a:xfrm>
        </p:spPr>
        <p:txBody>
          <a:bodyPr/>
          <a:lstStyle/>
          <a:p>
            <a:pPr eaLnBrk="1" hangingPunct="1">
              <a:defRPr/>
            </a:pPr>
            <a:r>
              <a:rPr lang="en-GB" sz="2000" dirty="0" smtClean="0"/>
              <a:t>From your experience, divide the following between the groups for discussion:</a:t>
            </a:r>
          </a:p>
          <a:p>
            <a:pPr eaLnBrk="1" hangingPunct="1">
              <a:defRPr/>
            </a:pPr>
            <a:endParaRPr lang="en-GB" sz="1800" i="1" dirty="0" smtClean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916913" y="2464062"/>
            <a:ext cx="6778785" cy="2948400"/>
          </a:xfrm>
        </p:spPr>
        <p:txBody>
          <a:bodyPr/>
          <a:lstStyle/>
          <a:p>
            <a:pPr marL="1076325" indent="-1076325" eaLnBrk="1" hangingPunct="1">
              <a:defRPr/>
            </a:pPr>
            <a:r>
              <a:rPr lang="en-GB" sz="2000" dirty="0" smtClean="0"/>
              <a:t>Group 1  </a:t>
            </a:r>
            <a:r>
              <a:rPr lang="en-GB" sz="2000" b="1" dirty="0" smtClean="0"/>
              <a:t>What are the main information sources in assessments?</a:t>
            </a:r>
          </a:p>
          <a:p>
            <a:pPr eaLnBrk="1" hangingPunct="1">
              <a:defRPr/>
            </a:pPr>
            <a:endParaRPr lang="en-GB" sz="2000" dirty="0" smtClean="0"/>
          </a:p>
          <a:p>
            <a:pPr marL="1076325" indent="-1076325" eaLnBrk="1" hangingPunct="1">
              <a:defRPr/>
            </a:pPr>
            <a:r>
              <a:rPr lang="en-GB" sz="2000" dirty="0" smtClean="0"/>
              <a:t>Group 2  </a:t>
            </a:r>
            <a:r>
              <a:rPr lang="en-GB" sz="2000" b="1" dirty="0" smtClean="0"/>
              <a:t>What are the main methods for assessments? </a:t>
            </a:r>
          </a:p>
          <a:p>
            <a:pPr eaLnBrk="1" hangingPunct="1">
              <a:defRPr/>
            </a:pPr>
            <a:endParaRPr lang="en-GB" sz="2000" dirty="0" smtClean="0"/>
          </a:p>
          <a:p>
            <a:pPr marL="1076325" indent="-1076325" eaLnBrk="1" hangingPunct="1">
              <a:defRPr/>
            </a:pPr>
            <a:r>
              <a:rPr lang="en-GB" sz="2000" dirty="0" smtClean="0"/>
              <a:t>Group 3  </a:t>
            </a:r>
            <a:r>
              <a:rPr lang="en-GB" sz="2000" b="1" dirty="0" smtClean="0"/>
              <a:t>What are the main tools used to carry out assessments? </a:t>
            </a:r>
          </a:p>
          <a:p>
            <a:pPr eaLnBrk="1" hangingPunct="1">
              <a:defRPr/>
            </a:pPr>
            <a:endParaRPr lang="en-GB" dirty="0" smtClean="0"/>
          </a:p>
          <a:p>
            <a:pPr indent="565150" eaLnBrk="1" hangingPunct="1">
              <a:defRPr/>
            </a:pPr>
            <a:r>
              <a:rPr lang="en-GB" sz="2000" dirty="0" smtClean="0"/>
              <a:t>Also discuss how relevant and reliable are they? </a:t>
            </a:r>
          </a:p>
          <a:p>
            <a:pPr eaLnBrk="1" hangingPunct="1">
              <a:defRPr/>
            </a:pPr>
            <a:endParaRPr lang="en-GB" dirty="0" smtClean="0"/>
          </a:p>
          <a:p>
            <a:endParaRPr lang="en-US" dirty="0"/>
          </a:p>
        </p:txBody>
      </p:sp>
      <p:pic>
        <p:nvPicPr>
          <p:cNvPr id="10" name="Picture 9" descr="Discussion in groups- ECHO blue v03-02-0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31737" y="2571756"/>
            <a:ext cx="1180800" cy="1896203"/>
          </a:xfrm>
          <a:prstGeom prst="rect">
            <a:avLst/>
          </a:prstGeom>
        </p:spPr>
      </p:pic>
      <p:pic>
        <p:nvPicPr>
          <p:cNvPr id="11" name="Picture 10" descr="Pen2-0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30629" y="648561"/>
            <a:ext cx="1180800" cy="18962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736203" y="3906364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739046" y="1931736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17" name="Picture 16" descr="Time for discussion v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9330" y="4508208"/>
            <a:ext cx="1176670" cy="18972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18691" y="5985593"/>
            <a:ext cx="1180213" cy="79744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15 Minutes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Z:\SC_Hubbers project\SEA Hub\E. Graphics\Maps and banners\Map for powerpoint.jpg"/>
          <p:cNvPicPr>
            <a:picLocks noChangeAspect="1" noChangeArrowheads="1"/>
          </p:cNvPicPr>
          <p:nvPr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7" name="Picture 6" descr="Global experiences-0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27446" y="2573082"/>
            <a:ext cx="1178554" cy="1892596"/>
          </a:xfrm>
          <a:prstGeom prst="rect">
            <a:avLst/>
          </a:prstGeom>
        </p:spPr>
      </p:pic>
      <p:pic>
        <p:nvPicPr>
          <p:cNvPr id="13" name="Picture 12" descr="Time for discussion v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29330" y="4508208"/>
            <a:ext cx="1176670" cy="1897236"/>
          </a:xfrm>
          <a:prstGeom prst="rect">
            <a:avLst/>
          </a:prstGeom>
        </p:spPr>
      </p:pic>
      <p:pic>
        <p:nvPicPr>
          <p:cNvPr id="14" name="Picture 13" descr="Any Questions-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5200" y="667552"/>
            <a:ext cx="1180800" cy="1863510"/>
          </a:xfrm>
          <a:prstGeom prst="rect">
            <a:avLst/>
          </a:prstGeom>
        </p:spPr>
      </p:pic>
      <p:sp>
        <p:nvSpPr>
          <p:cNvPr id="20" name="Text Placeholder 4"/>
          <p:cNvSpPr txBox="1">
            <a:spLocks/>
          </p:cNvSpPr>
          <p:nvPr/>
        </p:nvSpPr>
        <p:spPr>
          <a:xfrm>
            <a:off x="1962948" y="2483437"/>
            <a:ext cx="6859781" cy="2948400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Do you have any questions?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GB" sz="20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Do you have any comments or experiences you would like to share?</a:t>
            </a:r>
            <a:endParaRPr lang="en-GB" sz="2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" name="Title 7"/>
          <p:cNvSpPr>
            <a:spLocks noGrp="1"/>
          </p:cNvSpPr>
          <p:nvPr>
            <p:ph type="ctrTitle"/>
          </p:nvPr>
        </p:nvSpPr>
        <p:spPr>
          <a:xfrm>
            <a:off x="1962948" y="850098"/>
            <a:ext cx="6354116" cy="396303"/>
          </a:xfrm>
          <a:prstGeom prst="rect">
            <a:avLst/>
          </a:prstGeom>
        </p:spPr>
        <p:txBody>
          <a:bodyPr/>
          <a:lstStyle/>
          <a:p>
            <a:r>
              <a:rPr lang="en-GB" sz="2400" b="1" dirty="0" smtClean="0"/>
              <a:t>Any questions?</a:t>
            </a:r>
            <a:endParaRPr lang="en-GB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710471" y="5830414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10 minutes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72405" y="3926580"/>
            <a:ext cx="1354095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Share your experiences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91421" y="1980331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Any  questions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 descr="Z:\SC_Hubbers project\SEA Hub\E. Graphics\Maps and banners\Map for powerpoint.jpg"/>
          <p:cNvPicPr>
            <a:picLocks noChangeAspect="1" noChangeArrowheads="1"/>
          </p:cNvPicPr>
          <p:nvPr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0725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1964923" y="1876723"/>
            <a:ext cx="5327699" cy="720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z="2000" dirty="0" smtClean="0"/>
              <a:t>www.haiticonference.org/</a:t>
            </a:r>
          </a:p>
          <a:p>
            <a:pPr eaLnBrk="1" hangingPunct="1"/>
            <a:r>
              <a:rPr lang="en-GB" sz="2000" dirty="0" smtClean="0"/>
              <a:t>Haiti_Action_Plan_ENG.pdf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964923" y="3061531"/>
            <a:ext cx="7995433" cy="720000"/>
          </a:xfrm>
        </p:spPr>
        <p:txBody>
          <a:bodyPr/>
          <a:lstStyle/>
          <a:p>
            <a:r>
              <a:rPr lang="en-US" sz="2000" dirty="0" smtClean="0"/>
              <a:t>http://www.recoveryplatform.org/pdna/</a:t>
            </a:r>
            <a:endParaRPr lang="en-US" sz="2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1964923" y="4235706"/>
            <a:ext cx="6524321" cy="720000"/>
          </a:xfrm>
        </p:spPr>
        <p:txBody>
          <a:bodyPr/>
          <a:lstStyle/>
          <a:p>
            <a:r>
              <a:rPr lang="en-US" sz="2000" dirty="0" smtClean="0"/>
              <a:t>Post Disaster Recovery Needs Assessment </a:t>
            </a:r>
          </a:p>
          <a:p>
            <a:r>
              <a:rPr lang="en-US" sz="2000" dirty="0" smtClean="0"/>
              <a:t>and Methodologies</a:t>
            </a:r>
          </a:p>
          <a:p>
            <a:r>
              <a:rPr lang="en-US" sz="2000" b="0" dirty="0" smtClean="0"/>
              <a:t>IRP, 2007</a:t>
            </a:r>
            <a:endParaRPr lang="en-US" sz="2000" b="0" dirty="0"/>
          </a:p>
        </p:txBody>
      </p:sp>
      <p:pic>
        <p:nvPicPr>
          <p:cNvPr id="13" name="Picture Placeholder 12" descr="recovery platform.jpg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/>
          <a:srcRect l="4949" r="4949"/>
          <a:stretch>
            <a:fillRect/>
          </a:stretch>
        </p:blipFill>
        <p:spPr>
          <a:xfrm>
            <a:off x="1140542" y="3188378"/>
            <a:ext cx="677962" cy="878803"/>
          </a:xfrm>
        </p:spPr>
      </p:pic>
      <p:sp>
        <p:nvSpPr>
          <p:cNvPr id="30722" name="Title 1"/>
          <p:cNvSpPr>
            <a:spLocks noGrp="1"/>
          </p:cNvSpPr>
          <p:nvPr>
            <p:ph type="ctrTitle"/>
          </p:nvPr>
        </p:nvSpPr>
        <p:spPr bwMode="auto">
          <a:xfrm>
            <a:off x="1948316" y="998932"/>
            <a:ext cx="6867967" cy="633925"/>
          </a:xfrm>
          <a:noFill/>
          <a:ln>
            <a:miter lim="800000"/>
            <a:headEnd/>
            <a:tailEnd/>
          </a:ln>
        </p:spPr>
        <p:txBody>
          <a:bodyPr vert="horz" wrap="square" lIns="91440" rIns="9144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b="1" dirty="0" smtClean="0"/>
              <a:t>Further reading</a:t>
            </a:r>
            <a:endParaRPr lang="en-GB" sz="2400" b="1" dirty="0" smtClean="0"/>
          </a:p>
        </p:txBody>
      </p:sp>
      <p:pic>
        <p:nvPicPr>
          <p:cNvPr id="1026" name="Picture 2" descr="Z:\SC_Hubbers project\SEA Hub\E. Graphics\Book covers\IRP Review of PDNA and Methodologi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6987" y="4351264"/>
            <a:ext cx="622428" cy="878803"/>
          </a:xfrm>
          <a:prstGeom prst="rect">
            <a:avLst/>
          </a:prstGeom>
          <a:noFill/>
        </p:spPr>
      </p:pic>
      <p:pic>
        <p:nvPicPr>
          <p:cNvPr id="1027" name="Picture 3" descr="Z:\SC_Hubbers project\SEA Hub\E. Graphics\Book covers\Action Plan for National Recovery and Development of Hai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0543" y="1991625"/>
            <a:ext cx="666541" cy="864000"/>
          </a:xfrm>
          <a:prstGeom prst="rect">
            <a:avLst/>
          </a:prstGeom>
          <a:noFill/>
        </p:spPr>
      </p:pic>
      <p:pic>
        <p:nvPicPr>
          <p:cNvPr id="36" name="Picture 35" descr="CORE_Homepage B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63464" y="606096"/>
            <a:ext cx="2649114" cy="2395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Z:\SC_Hubbers project\SEA Hub\G. Communication\Agendas\Agenda for Tot Pattaya vs4 01_07_2010.jpg"/>
          <p:cNvPicPr>
            <a:picLocks noChangeAspect="1" noChangeArrowheads="1"/>
          </p:cNvPicPr>
          <p:nvPr/>
        </p:nvPicPr>
        <p:blipFill>
          <a:blip r:embed="rId3" cstate="print"/>
          <a:srcRect l="34805" t="67202" r="50048" b="20749"/>
          <a:stretch>
            <a:fillRect/>
          </a:stretch>
        </p:blipFill>
        <p:spPr bwMode="auto">
          <a:xfrm>
            <a:off x="2083947" y="2352782"/>
            <a:ext cx="3250459" cy="1828800"/>
          </a:xfrm>
          <a:prstGeom prst="rect">
            <a:avLst/>
          </a:prstGeom>
          <a:noFill/>
        </p:spPr>
      </p:pic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Coffee break</a:t>
            </a:r>
            <a:endParaRPr lang="en-GB" dirty="0"/>
          </a:p>
        </p:txBody>
      </p:sp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/>
            <a:r>
              <a:rPr lang="en-GB" sz="2400" kern="0" dirty="0" smtClean="0"/>
              <a:t>Please be back in time for</a:t>
            </a:r>
          </a:p>
          <a:p>
            <a:endParaRPr lang="en-GB" dirty="0"/>
          </a:p>
        </p:txBody>
      </p:sp>
      <p:pic>
        <p:nvPicPr>
          <p:cNvPr id="29" name="Picture 28" descr="coffee-cup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21142" y="652463"/>
            <a:ext cx="2193014" cy="582561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715310" y="4831025"/>
            <a:ext cx="21906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Back at</a:t>
            </a:r>
          </a:p>
          <a:p>
            <a:pPr algn="ctr"/>
            <a:r>
              <a:rPr lang="en-GB" sz="6000" b="1" dirty="0" smtClean="0">
                <a:solidFill>
                  <a:schemeClr val="bg1"/>
                </a:solidFill>
              </a:rPr>
              <a:t>16:00</a:t>
            </a:r>
            <a:endParaRPr lang="en-GB" sz="6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32159" y="2354499"/>
            <a:ext cx="2184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30 min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4509" y="1535288"/>
            <a:ext cx="8991858" cy="393405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Legal framework, Red Cross Code of Conduct 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&amp; The Sphere Project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4509" y="754908"/>
            <a:ext cx="8055115" cy="55289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Humanitarian principles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772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Z:\SC_Hubbers project\SEA Hub\G. Communication\Agendas\Agenda for Tot Pattaya vs4 01_07_2010.jpg"/>
          <p:cNvPicPr>
            <a:picLocks noChangeAspect="1" noChangeArrowheads="1"/>
          </p:cNvPicPr>
          <p:nvPr/>
        </p:nvPicPr>
        <p:blipFill>
          <a:blip r:embed="rId3" cstate="print"/>
          <a:srcRect l="3017" t="14336" r="3511" b="5716"/>
          <a:stretch>
            <a:fillRect/>
          </a:stretch>
        </p:blipFill>
        <p:spPr bwMode="auto">
          <a:xfrm>
            <a:off x="82192" y="617984"/>
            <a:ext cx="9637160" cy="5829624"/>
          </a:xfrm>
          <a:prstGeom prst="rect">
            <a:avLst/>
          </a:prstGeom>
          <a:noFill/>
        </p:spPr>
      </p:pic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9648" y="1199637"/>
            <a:ext cx="1578778" cy="416891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6" name="Rectangle 5"/>
          <p:cNvSpPr/>
          <p:nvPr/>
        </p:nvSpPr>
        <p:spPr>
          <a:xfrm>
            <a:off x="1738426" y="1211798"/>
            <a:ext cx="1578778" cy="311783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7" name="Rectangle 6"/>
          <p:cNvSpPr/>
          <p:nvPr/>
        </p:nvSpPr>
        <p:spPr>
          <a:xfrm>
            <a:off x="4924067" y="1219200"/>
            <a:ext cx="1578778" cy="525780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6524879" y="2148840"/>
            <a:ext cx="1578778" cy="3209917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8120128" y="2108499"/>
            <a:ext cx="1578778" cy="4358382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1" name="Rectangle 10"/>
          <p:cNvSpPr/>
          <p:nvPr/>
        </p:nvSpPr>
        <p:spPr>
          <a:xfrm>
            <a:off x="8109854" y="1211799"/>
            <a:ext cx="1578778" cy="93767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3345289" y="1211799"/>
            <a:ext cx="1578778" cy="3241867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1756237" y="4313816"/>
            <a:ext cx="1578778" cy="214794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3349220" y="4478473"/>
            <a:ext cx="1561827" cy="894911"/>
          </a:xfrm>
          <a:prstGeom prst="rect">
            <a:avLst/>
          </a:prstGeom>
          <a:noFill/>
          <a:ln w="63500">
            <a:solidFill>
              <a:srgbClr val="0D3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13"/>
          <p:cNvSpPr txBox="1">
            <a:spLocks/>
          </p:cNvSpPr>
          <p:nvPr/>
        </p:nvSpPr>
        <p:spPr>
          <a:xfrm>
            <a:off x="1983181" y="-35625"/>
            <a:ext cx="5403850" cy="522019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400">
                <a:latin typeface="Arial" pitchFamily="34" charset="0"/>
                <a:cs typeface="Arial" pitchFamily="34" charset="0"/>
              </a:defRPr>
            </a:lvl2pPr>
            <a:lvl3pPr>
              <a:buNone/>
              <a:defRPr sz="2400">
                <a:latin typeface="Arial" pitchFamily="34" charset="0"/>
                <a:cs typeface="Arial" pitchFamily="34" charset="0"/>
              </a:defRPr>
            </a:lvl3pPr>
            <a:lvl4pPr>
              <a:buNone/>
              <a:defRPr sz="2400">
                <a:latin typeface="Arial" pitchFamily="34" charset="0"/>
                <a:cs typeface="Arial" pitchFamily="34" charset="0"/>
              </a:defRPr>
            </a:lvl4pPr>
            <a:lvl5pPr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Humanitarian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principles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cs typeface="Arial" pitchFamily="34" charset="0"/>
              </a:rPr>
              <a:t>4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 descr="Z:\SC_Hubbers project\SEA Hub\G. Communication\Agendas\Agenda for Tot Pattaya vs4 01_07_2010.jpg"/>
          <p:cNvPicPr>
            <a:picLocks noChangeAspect="1" noChangeArrowheads="1"/>
          </p:cNvPicPr>
          <p:nvPr/>
        </p:nvPicPr>
        <p:blipFill>
          <a:blip r:embed="rId3" cstate="print"/>
          <a:srcRect l="3017" t="14336" r="3511" b="5716"/>
          <a:stretch>
            <a:fillRect/>
          </a:stretch>
        </p:blipFill>
        <p:spPr bwMode="auto">
          <a:xfrm>
            <a:off x="82192" y="617984"/>
            <a:ext cx="9637160" cy="5829624"/>
          </a:xfrm>
          <a:prstGeom prst="rect">
            <a:avLst/>
          </a:prstGeom>
          <a:noFill/>
        </p:spPr>
      </p:pic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408" y="1224922"/>
            <a:ext cx="1578778" cy="417396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6" name="Rectangle 5"/>
          <p:cNvSpPr/>
          <p:nvPr/>
        </p:nvSpPr>
        <p:spPr>
          <a:xfrm>
            <a:off x="1743734" y="1253447"/>
            <a:ext cx="1578778" cy="307471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6514605" y="1211799"/>
            <a:ext cx="1578778" cy="417778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8120128" y="1205341"/>
            <a:ext cx="1578778" cy="502080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3329590" y="1196557"/>
            <a:ext cx="1581458" cy="937678"/>
          </a:xfrm>
          <a:prstGeom prst="rect">
            <a:avLst/>
          </a:prstGeom>
          <a:noFill/>
          <a:ln w="63500">
            <a:solidFill>
              <a:srgbClr val="0D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13"/>
          <p:cNvSpPr txBox="1">
            <a:spLocks/>
          </p:cNvSpPr>
          <p:nvPr/>
        </p:nvSpPr>
        <p:spPr>
          <a:xfrm>
            <a:off x="1983181" y="-35625"/>
            <a:ext cx="5403850" cy="522019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400">
                <a:latin typeface="Arial" pitchFamily="34" charset="0"/>
                <a:cs typeface="Arial" pitchFamily="34" charset="0"/>
              </a:defRPr>
            </a:lvl2pPr>
            <a:lvl3pPr>
              <a:buNone/>
              <a:defRPr sz="2400">
                <a:latin typeface="Arial" pitchFamily="34" charset="0"/>
                <a:cs typeface="Arial" pitchFamily="34" charset="0"/>
              </a:defRPr>
            </a:lvl3pPr>
            <a:lvl4pPr>
              <a:buNone/>
              <a:defRPr sz="2400">
                <a:latin typeface="Arial" pitchFamily="34" charset="0"/>
                <a:cs typeface="Arial" pitchFamily="34" charset="0"/>
              </a:defRPr>
            </a:lvl4pPr>
            <a:lvl5pPr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Mini sessions by participants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335735" y="2164080"/>
            <a:ext cx="1578778" cy="4273288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9" name="Rectangle 18"/>
          <p:cNvSpPr/>
          <p:nvPr/>
        </p:nvSpPr>
        <p:spPr>
          <a:xfrm>
            <a:off x="4928212" y="1234440"/>
            <a:ext cx="1578778" cy="522800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14588" y="2464062"/>
            <a:ext cx="10110976" cy="2948400"/>
          </a:xfrm>
        </p:spPr>
        <p:txBody>
          <a:bodyPr/>
          <a:lstStyle/>
          <a:p>
            <a:r>
              <a:rPr lang="en-US" sz="2000" i="1" dirty="0" smtClean="0"/>
              <a:t>Objective 1   </a:t>
            </a:r>
            <a:r>
              <a:rPr lang="en-US" sz="2000" b="1" dirty="0" smtClean="0"/>
              <a:t>Legal framework</a:t>
            </a:r>
          </a:p>
          <a:p>
            <a:endParaRPr lang="en-US" sz="2000" dirty="0" smtClean="0"/>
          </a:p>
          <a:p>
            <a:r>
              <a:rPr lang="en-US" sz="2000" i="1" dirty="0" smtClean="0"/>
              <a:t>Objective 2   </a:t>
            </a:r>
            <a:r>
              <a:rPr lang="en-US" sz="2000" b="1" dirty="0" smtClean="0"/>
              <a:t>Red Cross Code of Conduct</a:t>
            </a:r>
          </a:p>
          <a:p>
            <a:endParaRPr lang="en-US" sz="2000" b="1" dirty="0" smtClean="0"/>
          </a:p>
          <a:p>
            <a:r>
              <a:rPr lang="en-US" sz="2000" i="1" dirty="0" smtClean="0"/>
              <a:t>Objective 3   </a:t>
            </a:r>
            <a:r>
              <a:rPr lang="en-US" sz="2000" b="1" dirty="0" smtClean="0"/>
              <a:t>The Sphere Project</a:t>
            </a:r>
          </a:p>
          <a:p>
            <a:endParaRPr lang="en-US" sz="2000" dirty="0" smtClean="0"/>
          </a:p>
          <a:p>
            <a:r>
              <a:rPr lang="en-US" sz="2000" i="1" dirty="0" smtClean="0"/>
              <a:t>Objective 4   </a:t>
            </a:r>
            <a:r>
              <a:rPr lang="en-US" sz="2000" b="1" dirty="0" smtClean="0"/>
              <a:t>Humanitarian Accountability Partnership</a:t>
            </a:r>
            <a:endParaRPr lang="en-US" sz="2000" b="1" dirty="0"/>
          </a:p>
        </p:txBody>
      </p:sp>
      <p:sp>
        <p:nvSpPr>
          <p:cNvPr id="6" name="Subtitle 4"/>
          <p:cNvSpPr>
            <a:spLocks noGrp="1"/>
          </p:cNvSpPr>
          <p:nvPr>
            <p:ph type="subTitle" idx="1"/>
          </p:nvPr>
        </p:nvSpPr>
        <p:spPr>
          <a:xfrm>
            <a:off x="1995054" y="1691364"/>
            <a:ext cx="8112780" cy="471368"/>
          </a:xfrm>
        </p:spPr>
        <p:txBody>
          <a:bodyPr/>
          <a:lstStyle/>
          <a:p>
            <a:r>
              <a:rPr lang="en-GB" sz="2000" dirty="0" smtClean="0"/>
              <a:t>By the end of this session, you will have an understanding of:</a:t>
            </a:r>
            <a:endParaRPr lang="en-GB" sz="2000" dirty="0"/>
          </a:p>
        </p:txBody>
      </p:sp>
    </p:spTree>
    <p:extLst>
      <p:ext uri="{BB962C8B-B14F-4D97-AF65-F5344CB8AC3E}">
        <p14:creationId xmlns="" xmlns:p14="http://schemas.microsoft.com/office/powerpoint/2010/main" val="62630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1957857" y="865190"/>
            <a:ext cx="7707004" cy="585788"/>
          </a:xfrm>
        </p:spPr>
        <p:txBody>
          <a:bodyPr/>
          <a:lstStyle/>
          <a:p>
            <a:r>
              <a:rPr lang="en-US" b="0" i="1" dirty="0" smtClean="0"/>
              <a:t>Objective 1   </a:t>
            </a:r>
            <a:r>
              <a:rPr lang="en-US" dirty="0" smtClean="0"/>
              <a:t>Legal framework</a:t>
            </a:r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533298" y="2949053"/>
            <a:ext cx="8131563" cy="2948400"/>
          </a:xfrm>
        </p:spPr>
        <p:txBody>
          <a:bodyPr/>
          <a:lstStyle/>
          <a:p>
            <a:r>
              <a:rPr lang="en-US" sz="2000" dirty="0" smtClean="0"/>
              <a:t>  National law – e.g. building codes</a:t>
            </a:r>
          </a:p>
          <a:p>
            <a:endParaRPr lang="en-US" sz="2000" dirty="0" smtClean="0"/>
          </a:p>
          <a:p>
            <a:r>
              <a:rPr lang="en-US" sz="2000" dirty="0" smtClean="0"/>
              <a:t>  Customary law – e.g. land rights</a:t>
            </a:r>
          </a:p>
          <a:p>
            <a:endParaRPr lang="en-US" sz="2000" dirty="0" smtClean="0"/>
          </a:p>
          <a:p>
            <a:r>
              <a:rPr lang="en-US" sz="2000" dirty="0" smtClean="0"/>
              <a:t>  International law – e.g. human rights law</a:t>
            </a:r>
            <a:endParaRPr lang="en-US" sz="20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954547" y="1669592"/>
            <a:ext cx="7951453" cy="471368"/>
          </a:xfrm>
        </p:spPr>
        <p:txBody>
          <a:bodyPr/>
          <a:lstStyle/>
          <a:p>
            <a:r>
              <a:rPr lang="en-US" sz="2000" dirty="0" smtClean="0"/>
              <a:t>Law provides the framework for humanitarian action</a:t>
            </a:r>
            <a:endParaRPr lang="en-GB" sz="2000" dirty="0"/>
          </a:p>
        </p:txBody>
      </p:sp>
    </p:spTree>
    <p:extLst>
      <p:ext uri="{BB962C8B-B14F-4D97-AF65-F5344CB8AC3E}">
        <p14:creationId xmlns="" xmlns:p14="http://schemas.microsoft.com/office/powerpoint/2010/main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1957857" y="865190"/>
            <a:ext cx="7948142" cy="585788"/>
          </a:xfrm>
        </p:spPr>
        <p:txBody>
          <a:bodyPr/>
          <a:lstStyle/>
          <a:p>
            <a:r>
              <a:rPr lang="en-US" b="0" i="1" dirty="0" smtClean="0"/>
              <a:t>Objective 1   </a:t>
            </a:r>
            <a:r>
              <a:rPr lang="en-US" dirty="0" smtClean="0"/>
              <a:t>Legal framework</a:t>
            </a:r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533298" y="2396957"/>
            <a:ext cx="8201011" cy="2948400"/>
          </a:xfrm>
        </p:spPr>
        <p:txBody>
          <a:bodyPr/>
          <a:lstStyle/>
          <a:p>
            <a:pPr marL="450850" indent="-450850"/>
            <a:r>
              <a:rPr lang="en-US" sz="2000" b="1" dirty="0" smtClean="0">
                <a:latin typeface="Arial"/>
                <a:cs typeface="Arial"/>
              </a:rPr>
              <a:t>Human rights law</a:t>
            </a:r>
            <a:r>
              <a:rPr lang="en-US" sz="2000" dirty="0" smtClean="0">
                <a:latin typeface="Arial"/>
                <a:cs typeface="Arial"/>
              </a:rPr>
              <a:t/>
            </a:r>
            <a:br>
              <a:rPr lang="en-US" sz="20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Ensures all people have the rights and freedoms inherent in human nature </a:t>
            </a:r>
          </a:p>
          <a:p>
            <a:pPr lvl="1"/>
            <a:endParaRPr lang="en-US" sz="2000" dirty="0" smtClean="0">
              <a:latin typeface="Arial"/>
              <a:cs typeface="Arial"/>
            </a:endParaRPr>
          </a:p>
          <a:p>
            <a:pPr marL="450850" indent="-450850"/>
            <a:r>
              <a:rPr lang="en-US" sz="2000" b="1" dirty="0" smtClean="0">
                <a:latin typeface="Arial"/>
                <a:cs typeface="Arial"/>
              </a:rPr>
              <a:t>Humanitarian law</a:t>
            </a:r>
            <a:r>
              <a:rPr lang="en-US" sz="2000" dirty="0" smtClean="0">
                <a:latin typeface="Arial"/>
                <a:cs typeface="Arial"/>
              </a:rPr>
              <a:t/>
            </a:r>
            <a:br>
              <a:rPr lang="en-US" sz="20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Distinguishes between combatants and non-combatants </a:t>
            </a:r>
          </a:p>
          <a:p>
            <a:pPr lvl="1"/>
            <a:endParaRPr lang="en-US" sz="2000" dirty="0" smtClean="0">
              <a:latin typeface="Arial"/>
              <a:cs typeface="Arial"/>
            </a:endParaRPr>
          </a:p>
          <a:p>
            <a:pPr marL="450850" indent="-450850"/>
            <a:r>
              <a:rPr lang="en-US" sz="2000" b="1" dirty="0" smtClean="0">
                <a:latin typeface="Arial"/>
                <a:cs typeface="Arial"/>
              </a:rPr>
              <a:t>Refugee law</a:t>
            </a:r>
            <a:r>
              <a:rPr lang="en-US" sz="2000" dirty="0" smtClean="0">
                <a:latin typeface="Arial"/>
                <a:cs typeface="Arial"/>
              </a:rPr>
              <a:t/>
            </a:r>
            <a:br>
              <a:rPr lang="en-US" sz="2000" dirty="0" smtClean="0">
                <a:latin typeface="Arial"/>
                <a:cs typeface="Arial"/>
              </a:rPr>
            </a:br>
            <a:r>
              <a:rPr lang="en-US" sz="2000" dirty="0" smtClean="0"/>
              <a:t>Principle of non-</a:t>
            </a:r>
            <a:r>
              <a:rPr lang="en-US" sz="2000" dirty="0" err="1" smtClean="0"/>
              <a:t>refoulement</a:t>
            </a:r>
            <a:r>
              <a:rPr lang="en-US" sz="2000" dirty="0" smtClean="0"/>
              <a:t>, no refugee sent back to a country in which they are threatened</a:t>
            </a:r>
          </a:p>
          <a:p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dirty="0" smtClean="0"/>
              <a:t>International law can fill gaps in national law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>
          <a:xfrm>
            <a:off x="1957858" y="865190"/>
            <a:ext cx="7948142" cy="585788"/>
          </a:xfrm>
        </p:spPr>
        <p:txBody>
          <a:bodyPr/>
          <a:lstStyle/>
          <a:p>
            <a:r>
              <a:rPr lang="en-US" b="0" i="1" dirty="0" smtClean="0"/>
              <a:t>Objective 1   </a:t>
            </a:r>
            <a:r>
              <a:rPr lang="en-US" dirty="0" smtClean="0"/>
              <a:t>Legal framework</a:t>
            </a:r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533298" y="2396957"/>
            <a:ext cx="8177861" cy="29484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  </a:t>
            </a:r>
            <a:r>
              <a:rPr lang="en-US" sz="2000" dirty="0" smtClean="0"/>
              <a:t>Source documents? international bill of rights </a:t>
            </a:r>
          </a:p>
          <a:p>
            <a:endParaRPr lang="en-US" sz="2000" dirty="0" smtClean="0"/>
          </a:p>
          <a:p>
            <a:pPr marL="450850" indent="-450850"/>
            <a:r>
              <a:rPr lang="en-US" sz="2000" dirty="0" smtClean="0"/>
              <a:t>Who has rights?       everyone except in times of war</a:t>
            </a:r>
          </a:p>
          <a:p>
            <a:endParaRPr lang="en-US" sz="2000" dirty="0" smtClean="0"/>
          </a:p>
          <a:p>
            <a:pPr marL="450850" indent="-450850"/>
            <a:r>
              <a:rPr lang="en-US" sz="2000" dirty="0" smtClean="0"/>
              <a:t>Who has duties?      everyone morally, states legally </a:t>
            </a:r>
          </a:p>
          <a:p>
            <a:endParaRPr lang="en-US" sz="2000" dirty="0" smtClean="0"/>
          </a:p>
          <a:p>
            <a:pPr marL="450850" indent="-450850"/>
            <a:r>
              <a:rPr lang="en-US" sz="2000" dirty="0" smtClean="0"/>
              <a:t>When applicable?    always with some clauses suspended in time of war </a:t>
            </a: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lvl="1" algn="l"/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Human Rights Law 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Ensures all people have the rights and freedoms inherent in human nature: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5"/>
          <p:cNvSpPr>
            <a:spLocks noGrp="1"/>
          </p:cNvSpPr>
          <p:nvPr>
            <p:ph sz="quarter" idx="19"/>
          </p:nvPr>
        </p:nvSpPr>
        <p:spPr>
          <a:xfrm>
            <a:off x="1957857" y="865190"/>
            <a:ext cx="8109469" cy="585788"/>
          </a:xfrm>
        </p:spPr>
        <p:txBody>
          <a:bodyPr/>
          <a:lstStyle/>
          <a:p>
            <a:r>
              <a:rPr lang="en-US" b="0" i="1" dirty="0" smtClean="0"/>
              <a:t>Objective 1   </a:t>
            </a:r>
            <a:r>
              <a:rPr lang="en-US" dirty="0" smtClean="0"/>
              <a:t>Legal framework</a:t>
            </a:r>
          </a:p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lvl="1" algn="l"/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Humanitarian law 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Distinguishes between combatants and non-combatants:</a:t>
            </a:r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537200" y="2303390"/>
            <a:ext cx="10401063" cy="4178437"/>
          </a:xfrm>
          <a:prstGeom prst="rect">
            <a:avLst/>
          </a:prstGeom>
        </p:spPr>
        <p:txBody>
          <a:bodyPr>
            <a:noAutofit/>
          </a:bodyPr>
          <a:lstStyle/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US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  Source documents?  Geneva Convention </a:t>
            </a: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US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Who has rights?        non-combatants in conflict </a:t>
            </a: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US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Who has duties?       warring parties </a:t>
            </a: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US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When applicable?     during conflict </a:t>
            </a:r>
            <a:endParaRPr lang="en-US" sz="20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5"/>
          <p:cNvSpPr>
            <a:spLocks noGrp="1"/>
          </p:cNvSpPr>
          <p:nvPr>
            <p:ph sz="quarter" idx="19"/>
          </p:nvPr>
        </p:nvSpPr>
        <p:spPr>
          <a:xfrm>
            <a:off x="1957857" y="865190"/>
            <a:ext cx="8424633" cy="585788"/>
          </a:xfrm>
        </p:spPr>
        <p:txBody>
          <a:bodyPr/>
          <a:lstStyle/>
          <a:p>
            <a:r>
              <a:rPr lang="en-US" b="0" i="1" dirty="0" smtClean="0"/>
              <a:t>Objective 1   </a:t>
            </a:r>
            <a:r>
              <a:rPr lang="en-US" dirty="0" smtClean="0"/>
              <a:t>Legal framework</a:t>
            </a:r>
          </a:p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7697" y="1669592"/>
            <a:ext cx="7928303" cy="471368"/>
          </a:xfrm>
        </p:spPr>
        <p:txBody>
          <a:bodyPr/>
          <a:lstStyle/>
          <a:p>
            <a:pPr marL="0" lvl="1" algn="l"/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Refugee Law 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Principle of non-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refoulement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no refugee sent back to a country in which they are threatened: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555618" y="2372840"/>
            <a:ext cx="10401063" cy="4178437"/>
          </a:xfrm>
          <a:prstGeom prst="rect">
            <a:avLst/>
          </a:prstGeom>
        </p:spPr>
        <p:txBody>
          <a:bodyPr>
            <a:noAutofit/>
          </a:bodyPr>
          <a:lstStyle/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US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  Source documents?  convention on the state of refugees</a:t>
            </a: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US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Who has rights?        non-combatants in conflict </a:t>
            </a: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US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Who has duties?       host country </a:t>
            </a: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US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When applicable?     anywhere with refugees</a:t>
            </a:r>
            <a:endParaRPr lang="en-US" sz="20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scussion in groups- ECHO blue v03-02-02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731737" y="2571756"/>
            <a:ext cx="1180800" cy="1896203"/>
          </a:xfrm>
          <a:prstGeom prst="rect">
            <a:avLst/>
          </a:prstGeom>
        </p:spPr>
      </p:pic>
      <p:pic>
        <p:nvPicPr>
          <p:cNvPr id="10" name="Picture 9" descr="Pen2-02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730629" y="648561"/>
            <a:ext cx="1180800" cy="18962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36203" y="3906364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39046" y="1931736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13" name="Picture 12" descr="Time for discussion v3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738855" y="4508208"/>
            <a:ext cx="1176670" cy="189723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710471" y="5830414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10 minutes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4294967295"/>
          </p:nvPr>
        </p:nvSpPr>
        <p:spPr>
          <a:xfrm>
            <a:off x="1088766" y="2390837"/>
            <a:ext cx="7441776" cy="2948400"/>
          </a:xfrm>
          <a:prstGeom prst="rect">
            <a:avLst/>
          </a:prstGeom>
        </p:spPr>
        <p:txBody>
          <a:bodyPr/>
          <a:lstStyle/>
          <a:p>
            <a:pPr marL="0" lvl="0" indent="0">
              <a:buNone/>
            </a:pP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1    </a:t>
            </a: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Consider and discuss the aspects of your last 	response that were governed by customary law</a:t>
            </a:r>
          </a:p>
          <a:p>
            <a:pPr marL="0" lvl="0" indent="0">
              <a:buNone/>
            </a:pP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	e.g. land ownership</a:t>
            </a:r>
          </a:p>
          <a:p>
            <a:pPr marL="0" lvl="0" indent="0"/>
            <a:endParaRPr lang="en-GB" sz="2000" spc="-100" dirty="0" smtClean="0">
              <a:latin typeface="Arial" pitchFamily="34" charset="0"/>
              <a:cs typeface="Arial" pitchFamily="34" charset="0"/>
            </a:endParaRPr>
          </a:p>
          <a:p>
            <a:pPr marL="0" lvl="2" eaLnBrk="1" hangingPunct="1">
              <a:buNone/>
              <a:defRPr/>
            </a:pPr>
            <a:endParaRPr lang="en-GB" spc="-100" dirty="0" smtClean="0"/>
          </a:p>
          <a:p>
            <a:pPr marL="0" lvl="0" indent="0"/>
            <a:endParaRPr lang="en-GB" spc="-100" dirty="0" smtClean="0"/>
          </a:p>
          <a:p>
            <a:pPr marL="0" lvl="2" eaLnBrk="1" hangingPunct="1">
              <a:buNone/>
              <a:defRPr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marL="1485900" lvl="2" indent="38100" eaLnBrk="1" hangingPunct="1">
              <a:buNone/>
              <a:defRPr/>
            </a:pP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1962945" y="902825"/>
            <a:ext cx="3395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400" b="1" dirty="0" smtClean="0">
                <a:solidFill>
                  <a:prstClr val="black"/>
                </a:solidFill>
                <a:cs typeface="Arial" pitchFamily="34" charset="0"/>
              </a:rPr>
              <a:t> Discussion in groups</a:t>
            </a:r>
            <a:endParaRPr lang="en-US" sz="2400" dirty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533298" y="2741547"/>
            <a:ext cx="8372702" cy="29484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The </a:t>
            </a:r>
            <a:r>
              <a:rPr lang="en-US" sz="2000" dirty="0"/>
              <a:t>humanitarian imperative comes </a:t>
            </a:r>
            <a:r>
              <a:rPr lang="en-US" sz="2000" dirty="0" smtClean="0"/>
              <a:t>first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Aid </a:t>
            </a:r>
            <a:r>
              <a:rPr lang="en-US" sz="2000" dirty="0"/>
              <a:t>is given regardless of race, creed, or nationality of </a:t>
            </a:r>
            <a:r>
              <a:rPr lang="en-US" sz="2000" dirty="0" smtClean="0"/>
              <a:t>recipient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Aid </a:t>
            </a:r>
            <a:r>
              <a:rPr lang="en-US" sz="2000" dirty="0"/>
              <a:t>will not be used to further </a:t>
            </a:r>
            <a:r>
              <a:rPr lang="en-US" sz="2000" dirty="0" smtClean="0"/>
              <a:t>political </a:t>
            </a:r>
            <a:r>
              <a:rPr lang="en-US" sz="2000" dirty="0"/>
              <a:t>or </a:t>
            </a:r>
            <a:r>
              <a:rPr lang="en-US" sz="2000" dirty="0" smtClean="0"/>
              <a:t>religious standpoints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Act </a:t>
            </a:r>
            <a:r>
              <a:rPr lang="en-US" sz="2000" dirty="0"/>
              <a:t>not as instruments of government foreign </a:t>
            </a:r>
            <a:r>
              <a:rPr lang="en-US" sz="2000" dirty="0" smtClean="0"/>
              <a:t>policy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Respect </a:t>
            </a:r>
            <a:r>
              <a:rPr lang="en-US" sz="2000" dirty="0"/>
              <a:t>culture and </a:t>
            </a:r>
            <a:r>
              <a:rPr lang="en-US" sz="2000" dirty="0" smtClean="0"/>
              <a:t>custom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Build disaster response on local capabilities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Involve programme beneficiaries in the management of relief aid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Reduce future vulnerabilities to disaster and meet basic   needs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Accountable to those you assist and those who resource you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Recognise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 disaster victims as dignified humans</a:t>
            </a:r>
          </a:p>
          <a:p>
            <a:endParaRPr lang="en-US" sz="2000" i="1" dirty="0" smtClean="0">
              <a:latin typeface="Arial"/>
              <a:cs typeface="Arial"/>
            </a:endParaRPr>
          </a:p>
          <a:p>
            <a:pPr>
              <a:buAutoNum type="arabicPeriod"/>
            </a:pPr>
            <a:endParaRPr lang="en-US" sz="2000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4547" y="1380217"/>
            <a:ext cx="8112780" cy="471368"/>
          </a:xfrm>
        </p:spPr>
        <p:txBody>
          <a:bodyPr/>
          <a:lstStyle/>
          <a:p>
            <a:r>
              <a:rPr lang="en-GB" sz="2000" dirty="0" smtClean="0"/>
              <a:t>Prepared by the International Federation of Red Cross and Red Crescent Societies in consultation with the ICRC </a:t>
            </a:r>
          </a:p>
          <a:p>
            <a:r>
              <a:rPr lang="en-US" sz="2000" dirty="0" smtClean="0"/>
              <a:t>Code </a:t>
            </a:r>
            <a:r>
              <a:rPr lang="en-US" sz="2000" dirty="0"/>
              <a:t>of Conduct </a:t>
            </a:r>
            <a:r>
              <a:rPr lang="en-US" sz="2000"/>
              <a:t>(</a:t>
            </a:r>
            <a:r>
              <a:rPr lang="en-US" sz="2000" smtClean="0"/>
              <a:t>1994) </a:t>
            </a:r>
            <a:r>
              <a:rPr lang="en-US" sz="2000" dirty="0"/>
              <a:t>is voluntary; enforced by the will of </a:t>
            </a:r>
            <a:r>
              <a:rPr lang="en-GB" sz="2000" dirty="0" smtClean="0"/>
              <a:t>organisations:</a:t>
            </a:r>
            <a:r>
              <a:rPr lang="en-US" sz="2000" dirty="0" smtClean="0"/>
              <a:t> 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948704" y="919546"/>
            <a:ext cx="8098583" cy="58578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2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Red Cross Code of Conduct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7" name="Picture 6" descr="ifrcrc.gif"/>
          <p:cNvPicPr>
            <a:picLocks noChangeAspect="1"/>
          </p:cNvPicPr>
          <p:nvPr/>
        </p:nvPicPr>
        <p:blipFill>
          <a:blip r:embed="rId2" cstate="screen"/>
          <a:srcRect r="53764"/>
          <a:stretch>
            <a:fillRect/>
          </a:stretch>
        </p:blipFill>
        <p:spPr>
          <a:xfrm>
            <a:off x="0" y="2455049"/>
            <a:ext cx="1523773" cy="2057400"/>
          </a:xfrm>
          <a:prstGeom prst="rect">
            <a:avLst/>
          </a:prstGeom>
        </p:spPr>
      </p:pic>
      <p:pic>
        <p:nvPicPr>
          <p:cNvPr id="8" name="Picture 7" descr="ifrcrc.gif"/>
          <p:cNvPicPr>
            <a:picLocks noChangeAspect="1"/>
          </p:cNvPicPr>
          <p:nvPr/>
        </p:nvPicPr>
        <p:blipFill>
          <a:blip r:embed="rId2" cstate="screen"/>
          <a:srcRect l="46525" r="5769"/>
          <a:stretch>
            <a:fillRect/>
          </a:stretch>
        </p:blipFill>
        <p:spPr>
          <a:xfrm>
            <a:off x="-38913" y="4426184"/>
            <a:ext cx="1572211" cy="2057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4818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533298" y="2640032"/>
            <a:ext cx="8372702" cy="3807900"/>
          </a:xfrm>
        </p:spPr>
        <p:txBody>
          <a:bodyPr/>
          <a:lstStyle/>
          <a:p>
            <a:pPr marL="450850" indent="-450850"/>
            <a:r>
              <a:rPr lang="en-GB" sz="2000" dirty="0" smtClean="0"/>
              <a:t>Process of collaboration</a:t>
            </a:r>
          </a:p>
          <a:p>
            <a:pPr marL="446088" indent="-446088"/>
            <a:r>
              <a:rPr lang="en-GB" sz="2000" dirty="0" smtClean="0"/>
              <a:t>Commitment to quality and accountability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954547" y="2086292"/>
            <a:ext cx="8112780" cy="471368"/>
          </a:xfrm>
        </p:spPr>
        <p:txBody>
          <a:bodyPr/>
          <a:lstStyle/>
          <a:p>
            <a:r>
              <a:rPr lang="en-GB" sz="2000" dirty="0" smtClean="0"/>
              <a:t>The Sphere Project is a:</a:t>
            </a:r>
            <a:endParaRPr lang="en-GB" sz="2000" dirty="0"/>
          </a:p>
        </p:txBody>
      </p:sp>
      <p:pic>
        <p:nvPicPr>
          <p:cNvPr id="8" name="Picture 2" descr="C:\Documents and Settings\Andrew\Desktop\Quote_ValerieAmos_45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998716" y="4081681"/>
            <a:ext cx="4592529" cy="1244613"/>
          </a:xfrm>
          <a:prstGeom prst="rect">
            <a:avLst/>
          </a:prstGeom>
          <a:noFill/>
        </p:spPr>
      </p:pic>
      <p:pic>
        <p:nvPicPr>
          <p:cNvPr id="9" name="Picture 2" descr="C:\Documents and Settings\Andrew\Desktop\Quote_ValerieAmos_45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98715" y="5537388"/>
            <a:ext cx="3212303" cy="607348"/>
          </a:xfrm>
          <a:prstGeom prst="rect">
            <a:avLst/>
          </a:prstGeom>
          <a:noFill/>
        </p:spPr>
      </p:pic>
      <p:pic>
        <p:nvPicPr>
          <p:cNvPr id="10" name="Picture 2" descr="C:\Documents and Settings\Andrew\Desktop\Quote_ValerieAmos_45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954547" y="4116187"/>
            <a:ext cx="758566" cy="957785"/>
          </a:xfrm>
          <a:prstGeom prst="rect">
            <a:avLst/>
          </a:prstGeom>
          <a:noFill/>
        </p:spPr>
      </p:pic>
      <p:sp>
        <p:nvSpPr>
          <p:cNvPr id="11" name="Content Placeholder 5"/>
          <p:cNvSpPr txBox="1">
            <a:spLocks/>
          </p:cNvSpPr>
          <p:nvPr/>
        </p:nvSpPr>
        <p:spPr>
          <a:xfrm>
            <a:off x="1948147" y="919546"/>
            <a:ext cx="8526994" cy="585788"/>
          </a:xfrm>
          <a:prstGeom prst="rect">
            <a:avLst/>
          </a:prstGeom>
        </p:spPr>
        <p:txBody>
          <a:bodyPr/>
          <a:lstStyle/>
          <a:p>
            <a:pPr marL="1793875" indent="-1793875" eaLnBrk="0" hangingPunct="0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3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The Sphere Project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4" name="Picture 13" descr="Note.jpg"/>
          <p:cNvPicPr>
            <a:picLocks noChangeAspect="1"/>
          </p:cNvPicPr>
          <p:nvPr/>
        </p:nvPicPr>
        <p:blipFill>
          <a:blip r:embed="rId5" cstate="print"/>
          <a:srcRect l="14385" t="13408" r="13377" b="13962"/>
          <a:stretch>
            <a:fillRect/>
          </a:stretch>
        </p:blipFill>
        <p:spPr>
          <a:xfrm>
            <a:off x="7660257" y="3411434"/>
            <a:ext cx="2135107" cy="3036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533298" y="2535857"/>
            <a:ext cx="8372702" cy="3807900"/>
          </a:xfrm>
        </p:spPr>
        <p:txBody>
          <a:bodyPr/>
          <a:lstStyle/>
          <a:p>
            <a:pPr marL="450850" indent="-450850"/>
            <a:r>
              <a:rPr lang="en-US" sz="2000" dirty="0" smtClean="0"/>
              <a:t>Launched in 1997 by a group of humanitarian NGOs and the Red Cross and Red Crescent movement</a:t>
            </a:r>
          </a:p>
          <a:p>
            <a:pPr>
              <a:buNone/>
            </a:pPr>
            <a:endParaRPr lang="en-US" sz="2000" dirty="0" smtClean="0"/>
          </a:p>
          <a:p>
            <a:pPr marL="446088" indent="-446088"/>
            <a:r>
              <a:rPr lang="en-US" sz="2000" dirty="0" smtClean="0"/>
              <a:t>Sphere is three things; a handbook, a broad process of  collaboration, and an expression of commitment to quality and accountability</a:t>
            </a:r>
          </a:p>
          <a:p>
            <a:endParaRPr lang="en-US" sz="2000" dirty="0" smtClean="0"/>
          </a:p>
          <a:p>
            <a:pPr marL="450850" indent="-450850"/>
            <a:r>
              <a:rPr lang="en-US" sz="2000" dirty="0" smtClean="0"/>
              <a:t>Handbook: Guidelines that are set out in the Humanitarian Charter, protection principles and Minimum Standards in Disaster Response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GB" dirty="0" smtClean="0"/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1915096" y="919546"/>
            <a:ext cx="8526994" cy="585788"/>
          </a:xfrm>
          <a:prstGeom prst="rect">
            <a:avLst/>
          </a:prstGeom>
        </p:spPr>
        <p:txBody>
          <a:bodyPr/>
          <a:lstStyle/>
          <a:p>
            <a:pPr marL="1793875" indent="-1793875" eaLnBrk="0" hangingPunct="0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3 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The Sphere Project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926156" y="2796363"/>
            <a:ext cx="10110976" cy="2948400"/>
          </a:xfrm>
        </p:spPr>
        <p:txBody>
          <a:bodyPr/>
          <a:lstStyle/>
          <a:p>
            <a:r>
              <a:rPr lang="en-GB" sz="2200" b="1" dirty="0" smtClean="0"/>
              <a:t>Present</a:t>
            </a:r>
          </a:p>
          <a:p>
            <a:endParaRPr lang="en-GB" sz="2200" b="1" dirty="0" smtClean="0"/>
          </a:p>
          <a:p>
            <a:r>
              <a:rPr lang="en-GB" sz="2200" b="1" dirty="0" smtClean="0"/>
              <a:t>Answer questions</a:t>
            </a:r>
          </a:p>
          <a:p>
            <a:endParaRPr lang="en-GB" sz="2200" b="1" dirty="0" smtClean="0"/>
          </a:p>
          <a:p>
            <a:r>
              <a:rPr lang="en-GB" sz="2200" b="1" dirty="0" smtClean="0"/>
              <a:t>Sessions will be video recorded </a:t>
            </a:r>
          </a:p>
          <a:p>
            <a:endParaRPr lang="en-GB" sz="22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62630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 smtClean="0"/>
          </a:p>
          <a:p>
            <a:pPr>
              <a:buNone/>
            </a:pPr>
            <a:r>
              <a:rPr lang="en-US" sz="2000" dirty="0" smtClean="0"/>
              <a:t> </a:t>
            </a:r>
          </a:p>
          <a:p>
            <a:endParaRPr lang="en-US" sz="2000" dirty="0" smtClean="0"/>
          </a:p>
          <a:p>
            <a:r>
              <a:rPr lang="en-US" sz="2000" dirty="0" smtClean="0"/>
              <a:t>  The right to life with dignity </a:t>
            </a:r>
          </a:p>
          <a:p>
            <a:pPr>
              <a:buNone/>
            </a:pPr>
            <a:endParaRPr lang="en-US" sz="2000" dirty="0" smtClean="0"/>
          </a:p>
          <a:p>
            <a:r>
              <a:rPr lang="en-US" sz="2000" dirty="0" smtClean="0"/>
              <a:t>  The right to receive humanitarian assistance </a:t>
            </a:r>
          </a:p>
          <a:p>
            <a:endParaRPr lang="en-US" sz="2000" dirty="0" smtClean="0"/>
          </a:p>
          <a:p>
            <a:r>
              <a:rPr lang="en-US" sz="2000" dirty="0" smtClean="0"/>
              <a:t>  The right to protection and security </a:t>
            </a: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4547" y="1669592"/>
            <a:ext cx="7224177" cy="471368"/>
          </a:xfrm>
        </p:spPr>
        <p:txBody>
          <a:bodyPr/>
          <a:lstStyle/>
          <a:p>
            <a:pPr marL="0" lvl="1" algn="l"/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Humanitarian Charter 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provides the ethical and legal backdrop to the Sphere Principles and Standards:</a:t>
            </a:r>
          </a:p>
          <a:p>
            <a:pPr marL="0" lvl="1" algn="l"/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lvl="1" algn="l"/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Key principles:</a:t>
            </a: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913979" y="919546"/>
            <a:ext cx="8098583" cy="58578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3 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The Sphere Project</a:t>
            </a:r>
            <a:endParaRPr lang="en-US" sz="22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7" name="Picture 6" descr="Note.jpg"/>
          <p:cNvPicPr>
            <a:picLocks noChangeAspect="1"/>
          </p:cNvPicPr>
          <p:nvPr/>
        </p:nvPicPr>
        <p:blipFill>
          <a:blip r:embed="rId2" cstate="print"/>
          <a:srcRect l="14385" t="13408" r="13377" b="13962"/>
          <a:stretch>
            <a:fillRect/>
          </a:stretch>
        </p:blipFill>
        <p:spPr>
          <a:xfrm>
            <a:off x="7660257" y="3411434"/>
            <a:ext cx="2135107" cy="30364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000" dirty="0" smtClean="0"/>
              <a:t>  Avoid causing further harm as a result of your actions</a:t>
            </a:r>
          </a:p>
          <a:p>
            <a:endParaRPr lang="en-US" sz="2000" dirty="0" smtClean="0"/>
          </a:p>
          <a:p>
            <a:r>
              <a:rPr lang="en-US" sz="2000" dirty="0" smtClean="0"/>
              <a:t> Ensure people’s access to impartial assistance</a:t>
            </a:r>
          </a:p>
          <a:p>
            <a:endParaRPr lang="en-US" sz="2000" dirty="0" smtClean="0"/>
          </a:p>
          <a:p>
            <a:r>
              <a:rPr lang="en-US" sz="2000" dirty="0" smtClean="0"/>
              <a:t> Protect people from physical and psychological harm due to violence or coercion</a:t>
            </a:r>
          </a:p>
          <a:p>
            <a:endParaRPr lang="en-US" sz="2000" dirty="0" smtClean="0"/>
          </a:p>
          <a:p>
            <a:r>
              <a:rPr lang="en-US" sz="2000" dirty="0" smtClean="0"/>
              <a:t> Assist with rights claims, access to remedies and recovery from abuse </a:t>
            </a: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lvl="1" algn="l"/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Four basic 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Protection Principles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new to 2011 edition: 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1913979" y="919546"/>
            <a:ext cx="8098583" cy="58578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3 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The Sphere Project</a:t>
            </a:r>
            <a:endParaRPr lang="en-US" sz="22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lvl="1" algn="l"/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Core standards 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essential to achieving all the minimum standards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1913979" y="919546"/>
            <a:ext cx="8098583" cy="58578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3 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The Sphere Project</a:t>
            </a:r>
            <a:endParaRPr lang="en-US" sz="22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5" name="Picture 4" descr="Note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 rot="5400000">
            <a:off x="3616477" y="299191"/>
            <a:ext cx="4297466" cy="79810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lvl="1" algn="l"/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Minimum standards 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provided for four key lifesaving humanitarian sectors: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1913979" y="919546"/>
            <a:ext cx="8098583" cy="58578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3 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The Sphere Project</a:t>
            </a:r>
            <a:endParaRPr lang="en-US" sz="22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533298" y="2569487"/>
            <a:ext cx="8372702" cy="3807900"/>
          </a:xfrm>
        </p:spPr>
        <p:txBody>
          <a:bodyPr/>
          <a:lstStyle/>
          <a:p>
            <a:r>
              <a:rPr lang="en-US" sz="2000" dirty="0" smtClean="0"/>
              <a:t>  Water supply, sanitation and hygiene</a:t>
            </a:r>
          </a:p>
          <a:p>
            <a:endParaRPr lang="en-US" sz="2000" dirty="0" smtClean="0"/>
          </a:p>
          <a:p>
            <a:r>
              <a:rPr lang="en-US" sz="2000" dirty="0" smtClean="0"/>
              <a:t>  Food security and nutrition</a:t>
            </a:r>
          </a:p>
          <a:p>
            <a:endParaRPr lang="en-US" sz="2000" dirty="0" smtClean="0"/>
          </a:p>
          <a:p>
            <a:r>
              <a:rPr lang="en-US" sz="2000" dirty="0" smtClean="0"/>
              <a:t>  Shelter, settlement and non-food items </a:t>
            </a:r>
          </a:p>
          <a:p>
            <a:endParaRPr lang="en-US" sz="2000" dirty="0" smtClean="0"/>
          </a:p>
          <a:p>
            <a:r>
              <a:rPr lang="en-US" sz="2000" dirty="0" smtClean="0"/>
              <a:t>  Health action </a:t>
            </a:r>
            <a:endParaRPr lang="en-US" sz="2000" dirty="0"/>
          </a:p>
        </p:txBody>
      </p:sp>
      <p:pic>
        <p:nvPicPr>
          <p:cNvPr id="8" name="Picture 7" descr="Note.jpg"/>
          <p:cNvPicPr>
            <a:picLocks noChangeAspect="1"/>
          </p:cNvPicPr>
          <p:nvPr/>
        </p:nvPicPr>
        <p:blipFill>
          <a:blip r:embed="rId2" cstate="print"/>
          <a:srcRect l="14385" t="13408" r="13377" b="13962"/>
          <a:stretch>
            <a:fillRect/>
          </a:stretch>
        </p:blipFill>
        <p:spPr>
          <a:xfrm>
            <a:off x="7660257" y="3411434"/>
            <a:ext cx="2135107" cy="30364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scussion in groups- ECHO blue v03-02-02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731737" y="2571756"/>
            <a:ext cx="1180800" cy="1896203"/>
          </a:xfrm>
          <a:prstGeom prst="rect">
            <a:avLst/>
          </a:prstGeom>
        </p:spPr>
      </p:pic>
      <p:pic>
        <p:nvPicPr>
          <p:cNvPr id="10" name="Picture 9" descr="Pen2-02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730629" y="648561"/>
            <a:ext cx="1180800" cy="18962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36203" y="3906364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39046" y="1931736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13" name="Picture 12" descr="Time for discussion v3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738855" y="4508208"/>
            <a:ext cx="1176670" cy="189723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710471" y="5830414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10 minutes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4294967295"/>
          </p:nvPr>
        </p:nvSpPr>
        <p:spPr>
          <a:xfrm>
            <a:off x="1100341" y="2390837"/>
            <a:ext cx="7441776" cy="2948400"/>
          </a:xfrm>
          <a:prstGeom prst="rect">
            <a:avLst/>
          </a:prstGeom>
        </p:spPr>
        <p:txBody>
          <a:bodyPr/>
          <a:lstStyle/>
          <a:p>
            <a:pPr marL="0" lvl="0" indent="0">
              <a:buNone/>
            </a:pP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1    </a:t>
            </a:r>
            <a:r>
              <a:rPr lang="en-GB" sz="2000" b="1" dirty="0" smtClean="0">
                <a:latin typeface="Arial"/>
                <a:cs typeface="Arial"/>
              </a:rPr>
              <a:t>Discuss the meaning of the right to dignity? </a:t>
            </a:r>
          </a:p>
          <a:p>
            <a:pPr marL="0" lvl="2" eaLnBrk="1" hangingPunct="1">
              <a:buNone/>
              <a:defRPr/>
            </a:pPr>
            <a:endParaRPr lang="en-GB" spc="-100" dirty="0" smtClean="0"/>
          </a:p>
          <a:p>
            <a:pPr marL="0" lvl="0" indent="0"/>
            <a:endParaRPr lang="en-GB" spc="-100" dirty="0" smtClean="0"/>
          </a:p>
          <a:p>
            <a:pPr marL="0" lvl="2" eaLnBrk="1" hangingPunct="1">
              <a:buNone/>
              <a:defRPr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marL="1485900" lvl="2" indent="38100" eaLnBrk="1" hangingPunct="1">
              <a:buNone/>
              <a:defRPr/>
            </a:pP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1962945" y="902825"/>
            <a:ext cx="33105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400" b="1" dirty="0" smtClean="0">
                <a:solidFill>
                  <a:prstClr val="black"/>
                </a:solidFill>
                <a:cs typeface="Arial" pitchFamily="34" charset="0"/>
              </a:rPr>
              <a:t>Discussion in groups</a:t>
            </a:r>
            <a:endParaRPr lang="en-US" sz="2400" dirty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533298" y="1748757"/>
            <a:ext cx="7228737" cy="3807900"/>
          </a:xfrm>
        </p:spPr>
        <p:txBody>
          <a:bodyPr/>
          <a:lstStyle/>
          <a:p>
            <a:pPr marL="450850" indent="-450850">
              <a:defRPr/>
            </a:pPr>
            <a:r>
              <a:rPr lang="en-GB" sz="2000" dirty="0" smtClean="0"/>
              <a:t>Established in 2003, HAP International is the humanitarian sector's first international self-regulatory body </a:t>
            </a:r>
          </a:p>
          <a:p>
            <a:pPr marL="450850" indent="-450850">
              <a:defRPr/>
            </a:pPr>
            <a:endParaRPr lang="en-GB" sz="2000" dirty="0" smtClean="0"/>
          </a:p>
          <a:p>
            <a:pPr marL="450850" indent="-450850">
              <a:defRPr/>
            </a:pPr>
            <a:r>
              <a:rPr lang="en-GB" sz="2000" dirty="0" smtClean="0"/>
              <a:t>Members of HAP are committed to meeting the highest standards of accountability and quality management</a:t>
            </a:r>
            <a:endParaRPr lang="en-US" sz="2000" dirty="0"/>
          </a:p>
          <a:p>
            <a:pPr>
              <a:buFont typeface="Arial"/>
              <a:buChar char="•"/>
            </a:pPr>
            <a:endParaRPr lang="en-US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311075" y="3687887"/>
            <a:ext cx="2602375" cy="2778885"/>
          </a:xfrm>
          <a:prstGeom prst="rect">
            <a:avLst/>
          </a:prstGeom>
        </p:spPr>
      </p:pic>
      <p:sp>
        <p:nvSpPr>
          <p:cNvPr id="11" name="Content Placeholder 5"/>
          <p:cNvSpPr txBox="1">
            <a:spLocks/>
          </p:cNvSpPr>
          <p:nvPr/>
        </p:nvSpPr>
        <p:spPr>
          <a:xfrm>
            <a:off x="1948147" y="919546"/>
            <a:ext cx="8526994" cy="585788"/>
          </a:xfrm>
          <a:prstGeom prst="rect">
            <a:avLst/>
          </a:prstGeom>
        </p:spPr>
        <p:txBody>
          <a:bodyPr/>
          <a:lstStyle/>
          <a:p>
            <a:pPr marL="1793875" indent="-1793875" eaLnBrk="0" hangingPunct="0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4 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Humanitarian Accountability Partnership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641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568023" y="1760787"/>
            <a:ext cx="5777777" cy="3807900"/>
          </a:xfrm>
        </p:spPr>
        <p:txBody>
          <a:bodyPr/>
          <a:lstStyle/>
          <a:p>
            <a:r>
              <a:rPr lang="en-GB" sz="2000" dirty="0" smtClean="0"/>
              <a:t>The </a:t>
            </a:r>
            <a:r>
              <a:rPr lang="en-GB" sz="2000" b="1" dirty="0" smtClean="0"/>
              <a:t>vision</a:t>
            </a:r>
            <a:r>
              <a:rPr lang="en-GB" sz="2000" dirty="0" smtClean="0"/>
              <a:t> of HAP International is of a humanitarian system championing the rights and the dignity of disaster survivors.</a:t>
            </a:r>
          </a:p>
          <a:p>
            <a:endParaRPr lang="en-GB" sz="2000" dirty="0" smtClean="0"/>
          </a:p>
          <a:p>
            <a:r>
              <a:rPr lang="en-GB" sz="2000" dirty="0" smtClean="0"/>
              <a:t>The </a:t>
            </a:r>
            <a:r>
              <a:rPr lang="en-GB" sz="2000" b="1" dirty="0" smtClean="0"/>
              <a:t>mission</a:t>
            </a:r>
            <a:r>
              <a:rPr lang="en-GB" sz="2000" dirty="0" smtClean="0"/>
              <a:t> of HAP International is to make humanitarian action accountable to its intended beneficiaries through self-regulation, compliance verification and quality assurance certification.</a:t>
            </a:r>
          </a:p>
          <a:p>
            <a:pPr>
              <a:buFont typeface="Arial"/>
              <a:buChar char="•"/>
            </a:pPr>
            <a:endParaRPr lang="en-US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311075" y="3687887"/>
            <a:ext cx="2602375" cy="2778885"/>
          </a:xfrm>
          <a:prstGeom prst="rect">
            <a:avLst/>
          </a:prstGeom>
        </p:spPr>
      </p:pic>
      <p:sp>
        <p:nvSpPr>
          <p:cNvPr id="11" name="Content Placeholder 5"/>
          <p:cNvSpPr txBox="1">
            <a:spLocks/>
          </p:cNvSpPr>
          <p:nvPr/>
        </p:nvSpPr>
        <p:spPr>
          <a:xfrm>
            <a:off x="1948147" y="919546"/>
            <a:ext cx="8526994" cy="585788"/>
          </a:xfrm>
          <a:prstGeom prst="rect">
            <a:avLst/>
          </a:prstGeom>
        </p:spPr>
        <p:txBody>
          <a:bodyPr/>
          <a:lstStyle/>
          <a:p>
            <a:pPr marL="1793875" indent="-1793875" eaLnBrk="0" hangingPunct="0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4 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Humanitarian Accountability Partnership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641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533298" y="2616882"/>
            <a:ext cx="8024770" cy="3807900"/>
          </a:xfrm>
        </p:spPr>
        <p:txBody>
          <a:bodyPr/>
          <a:lstStyle/>
          <a:p>
            <a:r>
              <a:rPr lang="en-GB" sz="2000" dirty="0" smtClean="0"/>
              <a:t>Develop and maintain principles of accountability</a:t>
            </a:r>
          </a:p>
          <a:p>
            <a:r>
              <a:rPr lang="en-GB" sz="2000" dirty="0" smtClean="0"/>
              <a:t>Support members and potential members of HAP</a:t>
            </a:r>
          </a:p>
          <a:p>
            <a:r>
              <a:rPr lang="en-GB" sz="2000" dirty="0" smtClean="0"/>
              <a:t>Communicate, advocate, promote, and report on principles of accountability </a:t>
            </a:r>
          </a:p>
          <a:p>
            <a:r>
              <a:rPr lang="en-GB" sz="2000" dirty="0" smtClean="0"/>
              <a:t>Monitor and report on implementation of HAP International's principles</a:t>
            </a:r>
          </a:p>
          <a:p>
            <a:r>
              <a:rPr lang="en-GB" sz="2000" dirty="0" smtClean="0"/>
              <a:t>Assist members in finding solutions where concerns or complaints are raised about them </a:t>
            </a:r>
          </a:p>
          <a:p>
            <a:pPr>
              <a:buFont typeface="Arial"/>
              <a:buChar char="•"/>
            </a:pPr>
            <a:endParaRPr lang="en-US" sz="1100" dirty="0"/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1948147" y="919546"/>
            <a:ext cx="8526994" cy="585788"/>
          </a:xfrm>
          <a:prstGeom prst="rect">
            <a:avLst/>
          </a:prstGeom>
        </p:spPr>
        <p:txBody>
          <a:bodyPr/>
          <a:lstStyle/>
          <a:p>
            <a:pPr marL="1793875" indent="-1793875" eaLnBrk="0" hangingPunct="0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4 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Humanitarian Accountability Partnership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954547" y="1669592"/>
            <a:ext cx="8112780" cy="471368"/>
          </a:xfrm>
        </p:spPr>
        <p:txBody>
          <a:bodyPr/>
          <a:lstStyle/>
          <a:p>
            <a:r>
              <a:rPr lang="en-GB" sz="2000" dirty="0" smtClean="0"/>
              <a:t>The </a:t>
            </a:r>
            <a:r>
              <a:rPr lang="en-GB" sz="2000" b="1" dirty="0" smtClean="0"/>
              <a:t>objectives</a:t>
            </a:r>
            <a:r>
              <a:rPr lang="en-GB" sz="2000" dirty="0" smtClean="0"/>
              <a:t> of HAP International are to:</a:t>
            </a:r>
          </a:p>
        </p:txBody>
      </p:sp>
    </p:spTree>
    <p:extLst>
      <p:ext uri="{BB962C8B-B14F-4D97-AF65-F5344CB8AC3E}">
        <p14:creationId xmlns="" xmlns:p14="http://schemas.microsoft.com/office/powerpoint/2010/main" val="271641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Discussion in groups- ECHO blue v03-02-02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731737" y="2594906"/>
            <a:ext cx="1180800" cy="189620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971635" y="998936"/>
            <a:ext cx="6807827" cy="633925"/>
          </a:xfrm>
          <a:prstGeom prst="rect">
            <a:avLst/>
          </a:prstGeom>
        </p:spPr>
        <p:txBody>
          <a:bodyPr/>
          <a:lstStyle/>
          <a:p>
            <a:r>
              <a:rPr lang="en-GB" sz="2400" b="1" dirty="0" smtClean="0"/>
              <a:t>Discussion in groups</a:t>
            </a:r>
            <a:endParaRPr lang="en-GB" sz="2400" b="1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62793" y="1665387"/>
            <a:ext cx="8355897" cy="2948400"/>
          </a:xfrm>
        </p:spPr>
        <p:txBody>
          <a:bodyPr/>
          <a:lstStyle/>
          <a:p>
            <a:pPr marL="1604963" lvl="0" indent="-1524000"/>
            <a:r>
              <a:rPr lang="en-GB" sz="2000" spc="-100" dirty="0" smtClean="0"/>
              <a:t>         Group 1</a:t>
            </a:r>
            <a:r>
              <a:rPr lang="en-GB" sz="2000" b="1" spc="-100" dirty="0" smtClean="0"/>
              <a:t>	</a:t>
            </a:r>
            <a:r>
              <a:rPr lang="en-US" sz="2000" b="1" dirty="0" smtClean="0"/>
              <a:t>Which principles do you find most important towards informing humanitarian action?</a:t>
            </a:r>
            <a:endParaRPr lang="en-GB" sz="2000" b="1" dirty="0" smtClean="0"/>
          </a:p>
          <a:p>
            <a:pPr marL="1485900" lvl="2" indent="38100" eaLnBrk="1" hangingPunct="1">
              <a:buNone/>
              <a:defRPr/>
            </a:pPr>
            <a:endParaRPr lang="en-GB" sz="2000" b="1" dirty="0" smtClean="0">
              <a:latin typeface="Arial" pitchFamily="34" charset="0"/>
              <a:cs typeface="Arial" pitchFamily="34" charset="0"/>
            </a:endParaRPr>
          </a:p>
          <a:p>
            <a:pPr marL="1604963" lvl="2" indent="-1524000" eaLnBrk="1" hangingPunct="1">
              <a:buNone/>
              <a:defRPr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Group 2    </a:t>
            </a:r>
            <a:r>
              <a:rPr lang="en-GB" sz="2000" b="1" dirty="0" smtClean="0">
                <a:latin typeface="Arial"/>
                <a:cs typeface="Arial"/>
              </a:rPr>
              <a:t>As well as Sphere and HAP which other tools do you use? </a:t>
            </a:r>
            <a:endParaRPr lang="en-US" sz="2000" b="1" dirty="0" smtClean="0">
              <a:latin typeface="Arial"/>
              <a:cs typeface="Arial"/>
            </a:endParaRPr>
          </a:p>
          <a:p>
            <a:pPr marL="1524000" lvl="2" indent="-1524000" eaLnBrk="1" hangingPunct="1">
              <a:buNone/>
              <a:defRPr/>
            </a:pPr>
            <a:endParaRPr lang="en-US" sz="2000" b="1" dirty="0" smtClean="0">
              <a:latin typeface="Arial"/>
              <a:cs typeface="Arial"/>
            </a:endParaRPr>
          </a:p>
          <a:p>
            <a:pPr marL="1701800" lvl="2" indent="-1620838" eaLnBrk="1" hangingPunct="1">
              <a:buNone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Group 3    </a:t>
            </a:r>
            <a:r>
              <a:rPr lang="en-GB" sz="2000" b="1" dirty="0" smtClean="0">
                <a:latin typeface="Arial"/>
                <a:cs typeface="Arial"/>
              </a:rPr>
              <a:t>How have you used Sphere and other tools to overcome project challenges? </a:t>
            </a:r>
            <a:endParaRPr lang="en-US" sz="2000" b="1" dirty="0" smtClean="0">
              <a:latin typeface="Arial"/>
              <a:cs typeface="Arial"/>
            </a:endParaRPr>
          </a:p>
          <a:p>
            <a:pPr marL="1524000" lvl="2" indent="-1524000" eaLnBrk="1" hangingPunct="1">
              <a:buNone/>
              <a:defRPr/>
            </a:pPr>
            <a:endParaRPr lang="en-US" sz="2000" b="1" spc="-100" dirty="0" smtClean="0">
              <a:latin typeface="Arial" pitchFamily="34" charset="0"/>
              <a:cs typeface="Arial" pitchFamily="34" charset="0"/>
            </a:endParaRPr>
          </a:p>
          <a:p>
            <a:pPr marL="1604963" lvl="2" indent="-1524000" eaLnBrk="1" hangingPunct="1">
              <a:buNone/>
              <a:defRPr/>
            </a:pPr>
            <a:r>
              <a:rPr lang="en-US" sz="2000" spc="-100" dirty="0" smtClean="0">
                <a:latin typeface="Arial" pitchFamily="34" charset="0"/>
                <a:cs typeface="Arial" pitchFamily="34" charset="0"/>
              </a:rPr>
              <a:t>       	</a:t>
            </a:r>
            <a:r>
              <a:rPr lang="en-US" sz="2000" b="1" dirty="0" smtClean="0">
                <a:latin typeface="Arial"/>
                <a:cs typeface="Arial"/>
              </a:rPr>
              <a:t>Present the key points of your discussion</a:t>
            </a:r>
          </a:p>
          <a:p>
            <a:pPr marL="1524000" lvl="2" indent="-1524000" eaLnBrk="1" hangingPunct="1">
              <a:buNone/>
              <a:defRPr/>
            </a:pPr>
            <a:endParaRPr lang="en-GB" dirty="0"/>
          </a:p>
        </p:txBody>
      </p:sp>
      <p:pic>
        <p:nvPicPr>
          <p:cNvPr id="19" name="Picture 18" descr="Pen2-02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730629" y="648561"/>
            <a:ext cx="1180800" cy="18962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36203" y="3918881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39046" y="1974268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26" name="Picture 25" descr="Time for discussion v3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729330" y="4542933"/>
            <a:ext cx="1176670" cy="18972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18691" y="5774431"/>
            <a:ext cx="1180213" cy="79744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1600" i="1" dirty="0" smtClean="0">
              <a:solidFill>
                <a:prstClr val="white"/>
              </a:solidFill>
              <a:cs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20 Minutes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971635" y="998936"/>
            <a:ext cx="6807827" cy="633925"/>
          </a:xfrm>
          <a:prstGeom prst="rect">
            <a:avLst/>
          </a:prstGeom>
        </p:spPr>
        <p:txBody>
          <a:bodyPr/>
          <a:lstStyle/>
          <a:p>
            <a:r>
              <a:rPr lang="en-GB" sz="2400" b="1" dirty="0" smtClean="0"/>
              <a:t>Any questions?</a:t>
            </a:r>
            <a:endParaRPr lang="en-GB" sz="24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971635" y="2424562"/>
            <a:ext cx="6304205" cy="2948400"/>
          </a:xfrm>
          <a:prstGeom prst="rect">
            <a:avLst/>
          </a:prstGeom>
        </p:spPr>
        <p:txBody>
          <a:bodyPr/>
          <a:lstStyle/>
          <a:p>
            <a:pPr marL="0" indent="0"/>
            <a:r>
              <a:rPr lang="en-GB" sz="2000" b="1" dirty="0" smtClean="0"/>
              <a:t>Do you have any comments or experiences you would like to share?</a:t>
            </a:r>
          </a:p>
          <a:p>
            <a:endParaRPr lang="en-GB" sz="2000" b="1" dirty="0" smtClean="0"/>
          </a:p>
          <a:p>
            <a:r>
              <a:rPr lang="en-GB" sz="2000" b="1" dirty="0" smtClean="0"/>
              <a:t>Do you have any questions?</a:t>
            </a:r>
          </a:p>
          <a:p>
            <a:endParaRPr lang="en-GB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8691421" y="1964591"/>
            <a:ext cx="1214579" cy="518846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0" name="Picture 9" descr="Any Questions-01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725200" y="2613312"/>
            <a:ext cx="1180800" cy="1863510"/>
          </a:xfrm>
          <a:prstGeom prst="rect">
            <a:avLst/>
          </a:prstGeom>
        </p:spPr>
      </p:pic>
      <p:pic>
        <p:nvPicPr>
          <p:cNvPr id="17" name="Picture 16" descr="Global experiences-02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727446" y="659222"/>
            <a:ext cx="1178554" cy="1892596"/>
          </a:xfrm>
          <a:prstGeom prst="rect">
            <a:avLst/>
          </a:prstGeom>
        </p:spPr>
      </p:pic>
      <p:pic>
        <p:nvPicPr>
          <p:cNvPr id="18" name="Picture 17" descr="Time for discussion v3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729330" y="4540107"/>
            <a:ext cx="1176670" cy="18972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18691" y="5794755"/>
            <a:ext cx="1180213" cy="79744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1600" i="1" dirty="0" smtClean="0">
              <a:solidFill>
                <a:prstClr val="white"/>
              </a:solidFill>
              <a:cs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15 Minutes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72405" y="1981871"/>
            <a:ext cx="1354095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Share your experiences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28413" y="3898762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Any </a:t>
            </a: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questions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Z:\SC_Hubbers project\SEA Hub\G. Communication\Agendas\Agenda for Tot Pattaya vs4 01_07_2010.jpg"/>
          <p:cNvPicPr>
            <a:picLocks noChangeAspect="1" noChangeArrowheads="1"/>
          </p:cNvPicPr>
          <p:nvPr/>
        </p:nvPicPr>
        <p:blipFill>
          <a:blip r:embed="rId3" cstate="print"/>
          <a:srcRect l="34805" t="37271" r="50048" b="50883"/>
          <a:stretch>
            <a:fillRect/>
          </a:stretch>
        </p:blipFill>
        <p:spPr bwMode="auto">
          <a:xfrm>
            <a:off x="2126749" y="2404153"/>
            <a:ext cx="3250459" cy="1797978"/>
          </a:xfrm>
          <a:prstGeom prst="rect">
            <a:avLst/>
          </a:prstGeom>
          <a:noFill/>
        </p:spPr>
      </p:pic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Coffee break</a:t>
            </a:r>
            <a:endParaRPr lang="en-GB" dirty="0"/>
          </a:p>
        </p:txBody>
      </p:sp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/>
            <a:r>
              <a:rPr lang="en-GB" sz="2400" kern="0" dirty="0" smtClean="0"/>
              <a:t>Please be back in time for</a:t>
            </a:r>
          </a:p>
          <a:p>
            <a:endParaRPr lang="en-GB" dirty="0"/>
          </a:p>
        </p:txBody>
      </p:sp>
      <p:pic>
        <p:nvPicPr>
          <p:cNvPr id="29" name="Picture 28" descr="coffee-cup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21142" y="652463"/>
            <a:ext cx="2193014" cy="582561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721142" y="4831025"/>
            <a:ext cx="21848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Back at</a:t>
            </a:r>
          </a:p>
          <a:p>
            <a:pPr algn="ctr"/>
            <a:r>
              <a:rPr lang="en-GB" sz="6000" b="1" dirty="0" smtClean="0">
                <a:solidFill>
                  <a:schemeClr val="bg1"/>
                </a:solidFill>
              </a:rPr>
              <a:t>11:00</a:t>
            </a:r>
            <a:endParaRPr lang="en-GB" sz="6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32159" y="2354499"/>
            <a:ext cx="2184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30 min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06096"/>
            <a:ext cx="1959429" cy="58688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722" name="Title 1"/>
          <p:cNvSpPr>
            <a:spLocks noGrp="1"/>
          </p:cNvSpPr>
          <p:nvPr>
            <p:ph type="ctrTitle"/>
          </p:nvPr>
        </p:nvSpPr>
        <p:spPr bwMode="auto">
          <a:xfrm>
            <a:off x="1971635" y="998936"/>
            <a:ext cx="6807827" cy="633925"/>
          </a:xfrm>
          <a:noFill/>
          <a:ln>
            <a:miter lim="800000"/>
            <a:headEnd/>
            <a:tailEnd/>
          </a:ln>
        </p:spPr>
        <p:txBody>
          <a:bodyPr vert="horz" wrap="square" lIns="91440" rIns="9144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b="1" dirty="0" smtClean="0"/>
              <a:t>Further reading</a:t>
            </a:r>
            <a:endParaRPr lang="en-GB" sz="2400" b="1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subTitle" idx="1"/>
          </p:nvPr>
        </p:nvSpPr>
        <p:spPr>
          <a:xfrm>
            <a:off x="1967535" y="1662232"/>
            <a:ext cx="5295929" cy="471368"/>
          </a:xfrm>
        </p:spPr>
        <p:txBody>
          <a:bodyPr/>
          <a:lstStyle/>
          <a:p>
            <a:r>
              <a:rPr lang="en-GB" sz="2000" b="1" dirty="0" smtClean="0">
                <a:latin typeface="Arial"/>
                <a:cs typeface="Arial"/>
              </a:rPr>
              <a:t>Humanitarian Charter and Minimum Standards for Disaster Response </a:t>
            </a:r>
          </a:p>
          <a:p>
            <a:r>
              <a:rPr lang="en-GB" sz="2000" dirty="0" smtClean="0">
                <a:latin typeface="Arial"/>
                <a:cs typeface="Arial"/>
              </a:rPr>
              <a:t>The Sphere Project, 2011</a:t>
            </a:r>
          </a:p>
          <a:p>
            <a:endParaRPr lang="en-GB" sz="2000" dirty="0" smtClean="0">
              <a:latin typeface="Arial"/>
              <a:cs typeface="Arial"/>
            </a:endParaRPr>
          </a:p>
          <a:p>
            <a:r>
              <a:rPr lang="en-GB" sz="2000" b="1" dirty="0" smtClean="0">
                <a:latin typeface="Arial"/>
                <a:cs typeface="Arial"/>
              </a:rPr>
              <a:t>The 2010 HAP Standard in Accountability and Quality Management</a:t>
            </a:r>
          </a:p>
          <a:p>
            <a:r>
              <a:rPr lang="en-GB" sz="2000" b="0" dirty="0" smtClean="0">
                <a:latin typeface="Arial"/>
                <a:cs typeface="Arial"/>
              </a:rPr>
              <a:t>HAP International, 2010</a:t>
            </a:r>
          </a:p>
          <a:p>
            <a:endParaRPr lang="en-GB" sz="2000" b="0" dirty="0" smtClean="0">
              <a:latin typeface="Arial"/>
              <a:cs typeface="Arial"/>
            </a:endParaRPr>
          </a:p>
          <a:p>
            <a:r>
              <a:rPr lang="en-GB" sz="2000" b="1" dirty="0" smtClean="0">
                <a:latin typeface="Arial"/>
                <a:cs typeface="Arial"/>
              </a:rPr>
              <a:t>Code of Conduct for International Red Cross and Red Crescent Movement and NGOs in Disaster Relief</a:t>
            </a:r>
          </a:p>
          <a:p>
            <a:r>
              <a:rPr lang="en-GB" sz="2000" b="0" dirty="0" smtClean="0">
                <a:latin typeface="Arial"/>
                <a:cs typeface="Arial"/>
              </a:rPr>
              <a:t>ICRC, 1994</a:t>
            </a:r>
          </a:p>
          <a:p>
            <a:endParaRPr lang="en-GB" b="0" dirty="0" smtClean="0">
              <a:latin typeface="Arial"/>
              <a:cs typeface="Arial"/>
            </a:endParaRPr>
          </a:p>
          <a:p>
            <a:endParaRPr lang="en-GB" b="0" dirty="0" smtClean="0">
              <a:latin typeface="Arial"/>
              <a:cs typeface="Arial"/>
            </a:endParaRPr>
          </a:p>
          <a:p>
            <a:endParaRPr lang="en-GB" b="0" dirty="0" smtClean="0">
              <a:latin typeface="Arial"/>
              <a:cs typeface="Arial"/>
            </a:endParaRPr>
          </a:p>
          <a:p>
            <a:endParaRPr lang="en-GB" b="0" dirty="0" smtClean="0">
              <a:latin typeface="Arial"/>
              <a:cs typeface="Arial"/>
            </a:endParaRPr>
          </a:p>
          <a:p>
            <a:endParaRPr lang="en-GB" b="0" dirty="0">
              <a:latin typeface="Arial"/>
              <a:cs typeface="Arial"/>
            </a:endParaRPr>
          </a:p>
        </p:txBody>
      </p:sp>
      <p:pic>
        <p:nvPicPr>
          <p:cNvPr id="12" name="Picture 2" descr="Z:\SC_Hubbers project\SEA Hub\F. Sessions\Presentations\Humanitarian\The_Sphere_Project_cover 2011.jpg"/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73811" y="1775878"/>
            <a:ext cx="669600" cy="865263"/>
          </a:xfrm>
          <a:prstGeom prst="rect">
            <a:avLst/>
          </a:prstGeom>
          <a:noFill/>
          <a:ln w="3175">
            <a:noFill/>
          </a:ln>
        </p:spPr>
      </p:pic>
      <p:pic>
        <p:nvPicPr>
          <p:cNvPr id="13" name="Picture Placeholder 10"/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1072224" y="3168265"/>
            <a:ext cx="670071" cy="864000"/>
          </a:xfrm>
          <a:prstGeom prst="rect">
            <a:avLst/>
          </a:prstGeom>
        </p:spPr>
      </p:pic>
      <p:pic>
        <p:nvPicPr>
          <p:cNvPr id="14" name="Picture Placeholder 11"/>
          <p:cNvPicPr>
            <a:picLocks noGrp="1" noChangeAspect="1"/>
          </p:cNvPicPr>
          <p:nvPr>
            <p:ph type="pic" sz="quarter" idx="4294967295"/>
          </p:nvPr>
        </p:nvPicPr>
        <p:blipFill>
          <a:blip r:embed="rId5" cstate="screen"/>
          <a:srcRect/>
          <a:stretch>
            <a:fillRect/>
          </a:stretch>
        </p:blipFill>
        <p:spPr>
          <a:xfrm>
            <a:off x="1062700" y="4599174"/>
            <a:ext cx="669779" cy="864000"/>
          </a:xfrm>
          <a:prstGeom prst="rect">
            <a:avLst/>
          </a:prstGeom>
        </p:spPr>
      </p:pic>
      <p:pic>
        <p:nvPicPr>
          <p:cNvPr id="36" name="Picture 35" descr="CORE_Homepage B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263464" y="606096"/>
            <a:ext cx="2649114" cy="2395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Afternoon break</a:t>
            </a:r>
            <a:endParaRPr lang="en-GB" dirty="0"/>
          </a:p>
        </p:txBody>
      </p:sp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/>
            <a:r>
              <a:rPr lang="en-GB" sz="2400" kern="0" dirty="0" smtClean="0"/>
              <a:t>Please be back in time for</a:t>
            </a:r>
          </a:p>
          <a:p>
            <a:endParaRPr lang="en-GB" dirty="0"/>
          </a:p>
        </p:txBody>
      </p:sp>
      <p:pic>
        <p:nvPicPr>
          <p:cNvPr id="29" name="Picture 28" descr="coffee-cup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21142" y="652463"/>
            <a:ext cx="2193014" cy="582561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715310" y="4831025"/>
            <a:ext cx="21906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Back at</a:t>
            </a:r>
          </a:p>
          <a:p>
            <a:pPr algn="ctr"/>
            <a:r>
              <a:rPr lang="en-GB" sz="6000" b="1" dirty="0" smtClean="0">
                <a:solidFill>
                  <a:schemeClr val="bg1"/>
                </a:solidFill>
              </a:rPr>
              <a:t>19:00</a:t>
            </a:r>
            <a:endParaRPr lang="en-GB" sz="6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32159" y="2354499"/>
            <a:ext cx="2184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90 min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9" name="Picture 6" descr="Z:\SC_Hubbers project\SEA Hub\G. Communication\Agendas\Agenda for Tot Pattaya vs4 01_07_2010.jpg"/>
          <p:cNvPicPr>
            <a:picLocks noChangeAspect="1" noChangeArrowheads="1"/>
          </p:cNvPicPr>
          <p:nvPr/>
        </p:nvPicPr>
        <p:blipFill>
          <a:blip r:embed="rId4" cstate="print"/>
          <a:srcRect l="34805" t="82230" r="50048" b="5857"/>
          <a:stretch>
            <a:fillRect/>
          </a:stretch>
        </p:blipFill>
        <p:spPr bwMode="auto">
          <a:xfrm>
            <a:off x="2083949" y="2250040"/>
            <a:ext cx="3250459" cy="18082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Z:\SC_Missions\MISSIONS Haiti\Haiti pics\DCIM\100CDPFP\IMGA0160.JPG"/>
          <p:cNvPicPr>
            <a:picLocks noChangeAspect="1" noChangeArrowheads="1"/>
          </p:cNvPicPr>
          <p:nvPr/>
        </p:nvPicPr>
        <p:blipFill>
          <a:blip r:embed="rId3" cstate="print"/>
          <a:srcRect b="9598"/>
          <a:stretch>
            <a:fillRect/>
          </a:stretch>
        </p:blipFill>
        <p:spPr bwMode="auto">
          <a:xfrm>
            <a:off x="0" y="649369"/>
            <a:ext cx="9906000" cy="5791571"/>
          </a:xfrm>
          <a:prstGeom prst="rect">
            <a:avLst/>
          </a:prstGeom>
          <a:noFill/>
        </p:spPr>
      </p:pic>
      <p:sp>
        <p:nvSpPr>
          <p:cNvPr id="6" name="Title 6"/>
          <p:cNvSpPr txBox="1">
            <a:spLocks/>
          </p:cNvSpPr>
          <p:nvPr/>
        </p:nvSpPr>
        <p:spPr bwMode="auto">
          <a:xfrm>
            <a:off x="1958400" y="864000"/>
            <a:ext cx="9006088" cy="77479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sz="4000" b="1" dirty="0" smtClean="0">
                <a:solidFill>
                  <a:prstClr val="white"/>
                </a:solidFill>
                <a:cs typeface="Arial" pitchFamily="34" charset="0"/>
              </a:rPr>
              <a:t>Humanitarian coordination</a:t>
            </a:r>
            <a:endParaRPr lang="en-US" sz="2400" i="1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7" name="Picture 6" descr="Z:\SC_Hubbers project\SEA Hub\E. Graphics\Icons\hourglass V4 whi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29522" y="5569857"/>
            <a:ext cx="322678" cy="47565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8983514" y="5759531"/>
            <a:ext cx="729829" cy="3222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   90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37080" y="6043713"/>
            <a:ext cx="1179815" cy="2702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Minutes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prstClr val="white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 descr="Z:\SC_Hubbers project\SEA Hub\G. Communication\Agendas\Agenda for Tot Pattaya vs4 01_07_2010.jpg"/>
          <p:cNvPicPr>
            <a:picLocks noChangeAspect="1" noChangeArrowheads="1"/>
          </p:cNvPicPr>
          <p:nvPr/>
        </p:nvPicPr>
        <p:blipFill>
          <a:blip r:embed="rId3" cstate="print"/>
          <a:srcRect l="3017" t="14336" r="3511" b="5716"/>
          <a:stretch>
            <a:fillRect/>
          </a:stretch>
        </p:blipFill>
        <p:spPr bwMode="auto">
          <a:xfrm>
            <a:off x="82192" y="617984"/>
            <a:ext cx="9637160" cy="5829624"/>
          </a:xfrm>
          <a:prstGeom prst="rect">
            <a:avLst/>
          </a:prstGeom>
          <a:noFill/>
        </p:spPr>
      </p:pic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9648" y="1209911"/>
            <a:ext cx="1578778" cy="416891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6" name="Rectangle 5"/>
          <p:cNvSpPr/>
          <p:nvPr/>
        </p:nvSpPr>
        <p:spPr>
          <a:xfrm>
            <a:off x="1738426" y="1233313"/>
            <a:ext cx="1578778" cy="5258927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7" name="Rectangle 6"/>
          <p:cNvSpPr/>
          <p:nvPr/>
        </p:nvSpPr>
        <p:spPr>
          <a:xfrm>
            <a:off x="4924067" y="1219200"/>
            <a:ext cx="1578778" cy="524752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6529845" y="2133600"/>
            <a:ext cx="1578778" cy="324074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8109854" y="2119256"/>
            <a:ext cx="1578778" cy="434762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1" name="Rectangle 10"/>
          <p:cNvSpPr/>
          <p:nvPr/>
        </p:nvSpPr>
        <p:spPr>
          <a:xfrm>
            <a:off x="8109854" y="1211799"/>
            <a:ext cx="1578778" cy="93767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3345289" y="1201525"/>
            <a:ext cx="1578778" cy="3263382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3334463" y="5572461"/>
            <a:ext cx="1566310" cy="887182"/>
          </a:xfrm>
          <a:prstGeom prst="rect">
            <a:avLst/>
          </a:prstGeom>
          <a:noFill/>
          <a:ln w="63500">
            <a:solidFill>
              <a:srgbClr val="0D3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13"/>
          <p:cNvSpPr txBox="1">
            <a:spLocks/>
          </p:cNvSpPr>
          <p:nvPr/>
        </p:nvSpPr>
        <p:spPr>
          <a:xfrm>
            <a:off x="1983181" y="-35625"/>
            <a:ext cx="5403850" cy="522019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400">
                <a:latin typeface="Arial" pitchFamily="34" charset="0"/>
                <a:cs typeface="Arial" pitchFamily="34" charset="0"/>
              </a:defRPr>
            </a:lvl2pPr>
            <a:lvl3pPr>
              <a:buNone/>
              <a:defRPr sz="2400">
                <a:latin typeface="Arial" pitchFamily="34" charset="0"/>
                <a:cs typeface="Arial" pitchFamily="34" charset="0"/>
              </a:defRPr>
            </a:lvl3pPr>
            <a:lvl4pPr>
              <a:buNone/>
              <a:defRPr sz="2400">
                <a:latin typeface="Arial" pitchFamily="34" charset="0"/>
                <a:cs typeface="Arial" pitchFamily="34" charset="0"/>
              </a:defRPr>
            </a:lvl4pPr>
            <a:lvl5pPr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Humanitarian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coordination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cs typeface="Arial" pitchFamily="34" charset="0"/>
              </a:rPr>
              <a:t>5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000" dirty="0" smtClean="0"/>
              <a:t>By the end of this session, you will have an understanding of:</a:t>
            </a:r>
            <a:endParaRPr lang="en-GB" sz="2000" dirty="0"/>
          </a:p>
        </p:txBody>
      </p:sp>
      <p:sp>
        <p:nvSpPr>
          <p:cNvPr id="29" name="Subtitle 28"/>
          <p:cNvSpPr>
            <a:spLocks noGrp="1"/>
          </p:cNvSpPr>
          <p:nvPr>
            <p:ph type="body" sz="quarter" idx="15"/>
          </p:nvPr>
        </p:nvSpPr>
        <p:spPr>
          <a:xfrm>
            <a:off x="466725" y="2507187"/>
            <a:ext cx="7962625" cy="3967754"/>
          </a:xfrm>
          <a:prstGeom prst="rect">
            <a:avLst/>
          </a:prstGeom>
        </p:spPr>
        <p:txBody>
          <a:bodyPr/>
          <a:lstStyle/>
          <a:p>
            <a:r>
              <a:rPr lang="en-US" sz="2000" i="1" dirty="0" smtClean="0"/>
              <a:t>Objective 1   </a:t>
            </a:r>
            <a:r>
              <a:rPr lang="en-US" sz="2000" b="1" dirty="0" smtClean="0"/>
              <a:t>Context and aims of coordination</a:t>
            </a:r>
          </a:p>
          <a:p>
            <a:endParaRPr lang="en-US" sz="2000" b="1" dirty="0" smtClean="0"/>
          </a:p>
          <a:p>
            <a:r>
              <a:rPr lang="en-US" sz="2000" i="1" dirty="0" smtClean="0"/>
              <a:t>Objective 2   </a:t>
            </a:r>
            <a:r>
              <a:rPr lang="en-US" sz="2000" b="1" dirty="0" smtClean="0"/>
              <a:t>Coordination process</a:t>
            </a:r>
            <a:endParaRPr lang="en-US" sz="2800" b="1" dirty="0" smtClean="0"/>
          </a:p>
          <a:p>
            <a:endParaRPr lang="en-GB" sz="2000" b="1" dirty="0" smtClean="0"/>
          </a:p>
          <a:p>
            <a:r>
              <a:rPr lang="en-GB" sz="2000" i="1" dirty="0" smtClean="0"/>
              <a:t>Objective 3   </a:t>
            </a:r>
            <a:r>
              <a:rPr lang="en-US" sz="2000" b="1" dirty="0" smtClean="0"/>
              <a:t>The humanitarian reform process</a:t>
            </a:r>
          </a:p>
          <a:p>
            <a:endParaRPr lang="en-GB" sz="2000" b="1" dirty="0" smtClean="0"/>
          </a:p>
          <a:p>
            <a:r>
              <a:rPr lang="en-GB" sz="2000" i="1" dirty="0" smtClean="0"/>
              <a:t>Objective 4   </a:t>
            </a:r>
            <a:r>
              <a:rPr lang="en-GB" sz="2000" b="1" dirty="0" smtClean="0"/>
              <a:t>The cluster system </a:t>
            </a:r>
            <a:endParaRPr lang="en-US" sz="2800" b="1" dirty="0" smtClean="0"/>
          </a:p>
          <a:p>
            <a:endParaRPr lang="en-GB" sz="2000" b="1" dirty="0" smtClean="0"/>
          </a:p>
          <a:p>
            <a:r>
              <a:rPr lang="en-GB" sz="2000" i="1" smtClean="0"/>
              <a:t>Objective 5   </a:t>
            </a:r>
            <a:r>
              <a:rPr lang="en-US" sz="2000" b="1" dirty="0" smtClean="0"/>
              <a:t>Humanitarian development coordination</a:t>
            </a:r>
          </a:p>
          <a:p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4"/>
          <p:cNvSpPr txBox="1">
            <a:spLocks/>
          </p:cNvSpPr>
          <p:nvPr/>
        </p:nvSpPr>
        <p:spPr>
          <a:xfrm>
            <a:off x="724429" y="1691364"/>
            <a:ext cx="8112780" cy="47136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533601" y="2401200"/>
            <a:ext cx="8159040" cy="2948400"/>
          </a:xfrm>
        </p:spPr>
        <p:txBody>
          <a:bodyPr/>
          <a:lstStyle/>
          <a:p>
            <a:pPr marL="450850" indent="0">
              <a:buNone/>
            </a:pPr>
            <a:r>
              <a:rPr lang="en-GB" sz="2000" dirty="0" smtClean="0"/>
              <a:t>It is essential to establish effective and integrated coordination in order to:</a:t>
            </a:r>
          </a:p>
          <a:p>
            <a:pPr marL="450850" indent="0">
              <a:buNone/>
            </a:pPr>
            <a:endParaRPr lang="fr-CH" sz="2000" dirty="0" smtClean="0"/>
          </a:p>
          <a:p>
            <a:pPr marL="450850" indent="-450850">
              <a:defRPr/>
            </a:pPr>
            <a:r>
              <a:rPr lang="en-GB" sz="2000" dirty="0" smtClean="0"/>
              <a:t>Provide an </a:t>
            </a:r>
            <a:r>
              <a:rPr lang="en-GB" sz="2000" b="1" dirty="0" smtClean="0"/>
              <a:t>equitable response </a:t>
            </a:r>
            <a:r>
              <a:rPr lang="en-GB" sz="2000" dirty="0" smtClean="0"/>
              <a:t>for the beneficiaries</a:t>
            </a:r>
          </a:p>
          <a:p>
            <a:pPr marL="450850" indent="-450850">
              <a:tabLst>
                <a:tab pos="450850" algn="l"/>
              </a:tabLst>
              <a:defRPr/>
            </a:pPr>
            <a:r>
              <a:rPr lang="en-GB" sz="2000" dirty="0" smtClean="0"/>
              <a:t>Implement a </a:t>
            </a:r>
            <a:r>
              <a:rPr lang="en-GB" sz="2000" b="1" dirty="0" smtClean="0"/>
              <a:t>consistent response</a:t>
            </a:r>
            <a:r>
              <a:rPr lang="en-GB" sz="2000" dirty="0" smtClean="0"/>
              <a:t> over a period</a:t>
            </a:r>
          </a:p>
          <a:p>
            <a:pPr marL="450850" lvl="0" indent="-450850">
              <a:defRPr/>
            </a:pPr>
            <a:r>
              <a:rPr lang="en-GB" sz="2000" b="1" dirty="0" smtClean="0"/>
              <a:t>Identify gaps </a:t>
            </a:r>
            <a:r>
              <a:rPr lang="en-GB" sz="2000" dirty="0" smtClean="0"/>
              <a:t>in response</a:t>
            </a:r>
          </a:p>
          <a:p>
            <a:pPr marL="450850" lvl="0" indent="-450850">
              <a:defRPr/>
            </a:pPr>
            <a:r>
              <a:rPr lang="en-GB" sz="2000" b="1" dirty="0" smtClean="0"/>
              <a:t>Increase efficiency and sustainability</a:t>
            </a:r>
            <a:r>
              <a:rPr lang="en-GB" sz="2000" dirty="0" smtClean="0"/>
              <a:t> by enabling </a:t>
            </a:r>
            <a:br>
              <a:rPr lang="en-GB" sz="2000" dirty="0" smtClean="0"/>
            </a:br>
            <a:r>
              <a:rPr lang="en-GB" sz="2000" dirty="0" smtClean="0"/>
              <a:t>different stakeholder groups to work together</a:t>
            </a:r>
          </a:p>
          <a:p>
            <a:pPr marL="450850" lvl="0" indent="-450850">
              <a:defRPr/>
            </a:pPr>
            <a:endParaRPr lang="en-GB" sz="2000" dirty="0" smtClean="0"/>
          </a:p>
          <a:p>
            <a:pPr marL="450850" indent="0">
              <a:buNone/>
              <a:defRPr/>
            </a:pPr>
            <a:r>
              <a:rPr lang="en-GB" sz="2000" b="1" dirty="0" smtClean="0"/>
              <a:t>Coordination is the responsibility of all!</a:t>
            </a:r>
          </a:p>
          <a:p>
            <a:pPr lvl="0">
              <a:buNone/>
              <a:defRPr/>
            </a:pPr>
            <a:endParaRPr lang="en-GB" dirty="0" smtClean="0"/>
          </a:p>
          <a:p>
            <a:pPr>
              <a:buNone/>
            </a:pPr>
            <a:endParaRPr lang="fr-CH" dirty="0"/>
          </a:p>
        </p:txBody>
      </p:sp>
      <p:sp>
        <p:nvSpPr>
          <p:cNvPr id="7" name="Title 22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844105" cy="396303"/>
          </a:xfrm>
          <a:prstGeom prst="rect">
            <a:avLst/>
          </a:prstGeom>
        </p:spPr>
        <p:txBody>
          <a:bodyPr/>
          <a:lstStyle/>
          <a:p>
            <a:r>
              <a:rPr lang="en-GB" b="0" i="1" dirty="0" smtClean="0"/>
              <a:t>Objective 1   </a:t>
            </a:r>
            <a:r>
              <a:rPr lang="en-GB" dirty="0" smtClean="0"/>
              <a:t>Context and aims of coordination</a:t>
            </a:r>
            <a:endParaRPr lang="en-GB" dirty="0"/>
          </a:p>
        </p:txBody>
      </p:sp>
      <p:sp>
        <p:nvSpPr>
          <p:cNvPr id="9" name="Subtitle 13"/>
          <p:cNvSpPr>
            <a:spLocks noGrp="1"/>
          </p:cNvSpPr>
          <p:nvPr>
            <p:ph type="body" sz="quarter" idx="15"/>
          </p:nvPr>
        </p:nvSpPr>
        <p:spPr>
          <a:xfrm>
            <a:off x="1958400" y="1670400"/>
            <a:ext cx="8112016" cy="471487"/>
          </a:xfrm>
          <a:prstGeom prst="rect">
            <a:avLst/>
          </a:prstGeom>
        </p:spPr>
        <p:txBody>
          <a:bodyPr/>
          <a:lstStyle/>
          <a:p>
            <a:r>
              <a:rPr lang="en-GB" sz="2000" dirty="0" smtClean="0"/>
              <a:t>Aims of coordination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4"/>
          <p:cNvSpPr txBox="1">
            <a:spLocks/>
          </p:cNvSpPr>
          <p:nvPr/>
        </p:nvSpPr>
        <p:spPr>
          <a:xfrm>
            <a:off x="724429" y="1691364"/>
            <a:ext cx="8112780" cy="47136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itle 22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844105" cy="396303"/>
          </a:xfrm>
          <a:prstGeom prst="rect">
            <a:avLst/>
          </a:prstGeom>
        </p:spPr>
        <p:txBody>
          <a:bodyPr/>
          <a:lstStyle/>
          <a:p>
            <a:r>
              <a:rPr lang="en-GB" b="0" i="1" dirty="0" smtClean="0"/>
              <a:t>Objective 1   </a:t>
            </a:r>
            <a:r>
              <a:rPr lang="en-GB" dirty="0" smtClean="0"/>
              <a:t>Context and aims of coordination</a:t>
            </a:r>
            <a:endParaRPr lang="en-GB" dirty="0"/>
          </a:p>
        </p:txBody>
      </p:sp>
      <p:pic>
        <p:nvPicPr>
          <p:cNvPr id="10" name="Picture 9" descr="Diag3 - coordination of strateg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5985" y="1434750"/>
            <a:ext cx="6039553" cy="4856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533600" y="1695865"/>
            <a:ext cx="8097288" cy="2948400"/>
          </a:xfrm>
          <a:prstGeom prst="rect">
            <a:avLst/>
          </a:prstGeom>
        </p:spPr>
        <p:txBody>
          <a:bodyPr/>
          <a:lstStyle/>
          <a:p>
            <a:pPr marL="450850" indent="-450850"/>
            <a:r>
              <a:rPr lang="en-GB" sz="2000" dirty="0" smtClean="0"/>
              <a:t>Coordination is </a:t>
            </a:r>
            <a:r>
              <a:rPr lang="en-GB" sz="2000" b="1" dirty="0" smtClean="0"/>
              <a:t>a series of integrated participatory services</a:t>
            </a:r>
          </a:p>
          <a:p>
            <a:pPr marL="450850" indent="-450850"/>
            <a:endParaRPr lang="en-GB" sz="2000" b="1" dirty="0" smtClean="0"/>
          </a:p>
          <a:p>
            <a:pPr marL="450850" indent="-450850"/>
            <a:r>
              <a:rPr lang="en-GB" sz="2000" dirty="0" smtClean="0"/>
              <a:t>Those </a:t>
            </a:r>
            <a:r>
              <a:rPr lang="en-GB" sz="2000" b="1" dirty="0" smtClean="0"/>
              <a:t>coordinating</a:t>
            </a:r>
            <a:r>
              <a:rPr lang="en-GB" sz="2000" dirty="0" smtClean="0"/>
              <a:t> and </a:t>
            </a:r>
            <a:r>
              <a:rPr lang="en-GB" sz="2000" b="1" dirty="0" smtClean="0"/>
              <a:t>those coordinated </a:t>
            </a:r>
            <a:r>
              <a:rPr lang="en-GB" sz="2000" dirty="0" smtClean="0"/>
              <a:t>agree roles and responsibilities</a:t>
            </a:r>
          </a:p>
          <a:p>
            <a:pPr marL="450850" indent="-450850">
              <a:buNone/>
            </a:pPr>
            <a:endParaRPr lang="en-GB" sz="2000" dirty="0" smtClean="0"/>
          </a:p>
          <a:p>
            <a:pPr marL="450850" lvl="0" indent="0">
              <a:buNone/>
            </a:pPr>
            <a:r>
              <a:rPr lang="en-GB" sz="2000" dirty="0" smtClean="0"/>
              <a:t>Coordination may happen within:</a:t>
            </a:r>
          </a:p>
          <a:p>
            <a:pPr marL="450850" lvl="0" indent="0">
              <a:buNone/>
            </a:pPr>
            <a:endParaRPr lang="en-GB" sz="2000" dirty="0" smtClean="0"/>
          </a:p>
          <a:p>
            <a:pPr marL="450850" lvl="0" indent="-450850">
              <a:defRPr/>
            </a:pPr>
            <a:r>
              <a:rPr lang="en-GB" sz="2000" b="1" dirty="0" smtClean="0"/>
              <a:t>Ad-hoc frameworks</a:t>
            </a:r>
            <a:r>
              <a:rPr lang="en-GB" sz="2000" dirty="0" smtClean="0"/>
              <a:t>, such as between </a:t>
            </a:r>
            <a:br>
              <a:rPr lang="en-GB" sz="2000" dirty="0" smtClean="0"/>
            </a:br>
            <a:r>
              <a:rPr lang="en-GB" sz="2000" dirty="0" smtClean="0"/>
              <a:t>an agency and implementing partners</a:t>
            </a:r>
          </a:p>
          <a:p>
            <a:pPr marL="450850" lvl="0" indent="-450850">
              <a:defRPr/>
            </a:pPr>
            <a:endParaRPr lang="en-GB" sz="2000" dirty="0" smtClean="0"/>
          </a:p>
          <a:p>
            <a:pPr marL="450850" lvl="0" indent="-450850">
              <a:defRPr/>
            </a:pPr>
            <a:r>
              <a:rPr lang="en-GB" sz="2000" b="1" dirty="0" smtClean="0"/>
              <a:t>Mandated frameworks</a:t>
            </a:r>
            <a:r>
              <a:rPr lang="en-GB" sz="2000" dirty="0" smtClean="0"/>
              <a:t>, such as </a:t>
            </a:r>
            <a:br>
              <a:rPr lang="en-GB" sz="2000" dirty="0" smtClean="0"/>
            </a:br>
            <a:r>
              <a:rPr lang="en-GB" sz="2000" dirty="0" smtClean="0"/>
              <a:t>a cluster process</a:t>
            </a:r>
          </a:p>
          <a:p>
            <a:pPr marL="450850" lvl="0" indent="-450850">
              <a:buNone/>
            </a:pPr>
            <a:endParaRPr lang="en-GB" sz="2000" dirty="0" smtClean="0"/>
          </a:p>
          <a:p>
            <a:pPr marL="450850" lvl="0" indent="-450850">
              <a:buNone/>
            </a:pPr>
            <a:endParaRPr lang="en-GB" sz="2000" dirty="0" smtClean="0"/>
          </a:p>
          <a:p>
            <a:pPr marL="450850" lvl="0" indent="-450850">
              <a:buNone/>
            </a:pPr>
            <a:endParaRPr lang="en-GB" sz="2000" dirty="0" smtClean="0"/>
          </a:p>
          <a:p>
            <a:pPr marL="450850" indent="-450850"/>
            <a:endParaRPr lang="en-GB" sz="2000" dirty="0" smtClean="0"/>
          </a:p>
        </p:txBody>
      </p:sp>
      <p:sp>
        <p:nvSpPr>
          <p:cNvPr id="23" name="Title 22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844105" cy="396303"/>
          </a:xfrm>
          <a:prstGeom prst="rect">
            <a:avLst/>
          </a:prstGeom>
        </p:spPr>
        <p:txBody>
          <a:bodyPr/>
          <a:lstStyle/>
          <a:p>
            <a:r>
              <a:rPr lang="en-GB" b="0" i="1" dirty="0" smtClean="0"/>
              <a:t>Objective 1   </a:t>
            </a:r>
            <a:r>
              <a:rPr lang="en-GB" dirty="0" smtClean="0"/>
              <a:t>Context and aims of coordination</a:t>
            </a:r>
            <a:endParaRPr lang="en-GB" dirty="0"/>
          </a:p>
        </p:txBody>
      </p:sp>
      <p:pic>
        <p:nvPicPr>
          <p:cNvPr id="10" name="Picture 5" descr="p17250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589" y="3967023"/>
            <a:ext cx="2614860" cy="20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Discussion in groups- ECHO blue v03-02-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29979" y="2614156"/>
            <a:ext cx="1180800" cy="189620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354116" cy="396303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Discussion in groups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16865" y="1670400"/>
            <a:ext cx="7802879" cy="3981382"/>
          </a:xfrm>
        </p:spPr>
        <p:txBody>
          <a:bodyPr/>
          <a:lstStyle/>
          <a:p>
            <a:pPr marL="1073150" indent="-1073150"/>
            <a:r>
              <a:rPr lang="en-GB" sz="2000" spc="-100" dirty="0" smtClean="0"/>
              <a:t>     Task 1   </a:t>
            </a:r>
            <a:r>
              <a:rPr lang="en-GB" sz="2000" b="1" spc="-100" dirty="0" smtClean="0"/>
              <a:t>Create a diagram describing the coordination </a:t>
            </a:r>
            <a:br>
              <a:rPr lang="en-GB" sz="2000" b="1" spc="-100" dirty="0" smtClean="0"/>
            </a:br>
            <a:r>
              <a:rPr lang="en-GB" sz="2000" b="1" spc="-100" dirty="0" smtClean="0"/>
              <a:t> system (up, down, sideways) in your last humanitarian </a:t>
            </a:r>
            <a:br>
              <a:rPr lang="en-GB" sz="2000" b="1" spc="-100" dirty="0" smtClean="0"/>
            </a:br>
            <a:r>
              <a:rPr lang="en-GB" sz="2000" b="1" spc="-100" dirty="0" smtClean="0"/>
              <a:t> response</a:t>
            </a:r>
          </a:p>
          <a:p>
            <a:pPr marL="1524000" indent="-1524000"/>
            <a:endParaRPr lang="en-GB" sz="2000" b="1" spc="-100" dirty="0" smtClean="0"/>
          </a:p>
          <a:p>
            <a:pPr marL="1073150" indent="-1073150"/>
            <a:r>
              <a:rPr lang="en-GB" sz="2000" spc="-100" dirty="0" smtClean="0"/>
              <a:t>     </a:t>
            </a:r>
            <a:endParaRPr lang="en-GB" sz="2000" b="1" spc="-100" dirty="0" smtClean="0"/>
          </a:p>
          <a:p>
            <a:pPr marL="1524000" indent="-1524000"/>
            <a:endParaRPr lang="en-GB" b="1" spc="-100" dirty="0" smtClean="0"/>
          </a:p>
          <a:p>
            <a:pPr marL="1524000" indent="-1524000"/>
            <a:endParaRPr lang="en-GB" b="1" spc="-100" dirty="0" smtClean="0"/>
          </a:p>
          <a:p>
            <a:pPr marL="1524000" indent="-1524000"/>
            <a:r>
              <a:rPr lang="en-GB" b="1" spc="-100" dirty="0" smtClean="0"/>
              <a:t>                 </a:t>
            </a:r>
          </a:p>
        </p:txBody>
      </p:sp>
      <p:pic>
        <p:nvPicPr>
          <p:cNvPr id="19" name="Picture 18" descr="Pen2-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30629" y="648561"/>
            <a:ext cx="1180800" cy="18962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36203" y="3895731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39046" y="1974268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12" name="Picture 11" descr="Time for discussion v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38855" y="4581360"/>
            <a:ext cx="1176670" cy="18972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710471" y="5903566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15 minutes</a:t>
            </a:r>
          </a:p>
        </p:txBody>
      </p:sp>
      <p:grpSp>
        <p:nvGrpSpPr>
          <p:cNvPr id="2" name="Group 36"/>
          <p:cNvGrpSpPr/>
          <p:nvPr/>
        </p:nvGrpSpPr>
        <p:grpSpPr>
          <a:xfrm>
            <a:off x="1659340" y="2684291"/>
            <a:ext cx="5282576" cy="3794137"/>
            <a:chOff x="4060646" y="3796235"/>
            <a:chExt cx="3111223" cy="2234591"/>
          </a:xfrm>
        </p:grpSpPr>
        <p:sp>
          <p:nvSpPr>
            <p:cNvPr id="26" name="TextBox 25"/>
            <p:cNvSpPr txBox="1"/>
            <p:nvPr/>
          </p:nvSpPr>
          <p:spPr>
            <a:xfrm>
              <a:off x="5387100" y="3796235"/>
              <a:ext cx="5035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400" b="1" dirty="0" smtClean="0">
                  <a:solidFill>
                    <a:srgbClr val="0D3F96"/>
                  </a:solidFill>
                </a:rPr>
                <a:t>up</a:t>
              </a:r>
            </a:p>
            <a:p>
              <a:pPr algn="ctr"/>
              <a:endParaRPr lang="fr-CH" sz="1400" dirty="0" smtClean="0">
                <a:solidFill>
                  <a:srgbClr val="0D3F96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92113" y="4662279"/>
              <a:ext cx="9797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1400" b="1" dirty="0" err="1" smtClean="0">
                  <a:solidFill>
                    <a:srgbClr val="0D3F96"/>
                  </a:solidFill>
                </a:rPr>
                <a:t>sideways</a:t>
              </a:r>
              <a:endParaRPr lang="fr-CH" sz="1400" dirty="0" smtClean="0">
                <a:solidFill>
                  <a:srgbClr val="0D3F96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15850" y="5507606"/>
              <a:ext cx="6511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1400" b="1" dirty="0" smtClean="0">
                  <a:solidFill>
                    <a:srgbClr val="0D3F96"/>
                  </a:solidFill>
                </a:rPr>
                <a:t>down</a:t>
              </a:r>
              <a:r>
                <a:rPr lang="fr-CH" sz="1400" dirty="0" smtClean="0">
                  <a:solidFill>
                    <a:srgbClr val="0D3F96"/>
                  </a:solidFill>
                </a:rPr>
                <a:t/>
              </a:r>
              <a:br>
                <a:rPr lang="fr-CH" sz="1400" dirty="0" smtClean="0">
                  <a:solidFill>
                    <a:srgbClr val="0D3F96"/>
                  </a:solidFill>
                </a:rPr>
              </a:br>
              <a:endParaRPr lang="fr-CH" sz="1400" dirty="0" smtClean="0">
                <a:solidFill>
                  <a:srgbClr val="0D3F96"/>
                </a:solidFill>
              </a:endParaRPr>
            </a:p>
          </p:txBody>
        </p:sp>
        <p:grpSp>
          <p:nvGrpSpPr>
            <p:cNvPr id="3" name="Group 33"/>
            <p:cNvGrpSpPr/>
            <p:nvPr/>
          </p:nvGrpSpPr>
          <p:grpSpPr>
            <a:xfrm>
              <a:off x="4847525" y="3965309"/>
              <a:ext cx="1558440" cy="1558440"/>
              <a:chOff x="4644893" y="3467594"/>
              <a:chExt cx="2824842" cy="2824842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5628313" y="4438507"/>
                <a:ext cx="884528" cy="878026"/>
              </a:xfrm>
              <a:prstGeom prst="ellipse">
                <a:avLst/>
              </a:prstGeom>
              <a:solidFill>
                <a:srgbClr val="0D3E96"/>
              </a:solidFill>
              <a:ln>
                <a:solidFill>
                  <a:srgbClr val="0D3E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Left-Right Arrow 31"/>
              <p:cNvSpPr/>
              <p:nvPr/>
            </p:nvSpPr>
            <p:spPr>
              <a:xfrm rot="16200000">
                <a:off x="4645372" y="4423629"/>
                <a:ext cx="2824842" cy="912771"/>
              </a:xfrm>
              <a:prstGeom prst="leftRightArrow">
                <a:avLst/>
              </a:prstGeom>
              <a:solidFill>
                <a:srgbClr val="0D3E96"/>
              </a:solidFill>
              <a:ln>
                <a:solidFill>
                  <a:srgbClr val="0D3E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Left-Right Arrow 32"/>
              <p:cNvSpPr/>
              <p:nvPr/>
            </p:nvSpPr>
            <p:spPr>
              <a:xfrm>
                <a:off x="4644893" y="4457050"/>
                <a:ext cx="2824842" cy="912772"/>
              </a:xfrm>
              <a:prstGeom prst="leftRightArrow">
                <a:avLst/>
              </a:prstGeom>
              <a:solidFill>
                <a:srgbClr val="0D3E96"/>
              </a:solidFill>
              <a:ln>
                <a:solidFill>
                  <a:srgbClr val="0D3E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4060646" y="4655253"/>
              <a:ext cx="9797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1400" b="1" dirty="0" err="1" smtClean="0">
                  <a:solidFill>
                    <a:srgbClr val="0D3F96"/>
                  </a:solidFill>
                </a:rPr>
                <a:t>sideways</a:t>
              </a:r>
              <a:endParaRPr lang="fr-CH" sz="1400" dirty="0" smtClean="0">
                <a:solidFill>
                  <a:srgbClr val="0D3F96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306248" y="4685799"/>
              <a:ext cx="659173" cy="163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1200" b="1" dirty="0" smtClean="0">
                  <a:solidFill>
                    <a:prstClr val="white"/>
                  </a:solidFill>
                </a:rPr>
                <a:t>coordination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4"/>
          <p:cNvSpPr txBox="1">
            <a:spLocks/>
          </p:cNvSpPr>
          <p:nvPr/>
        </p:nvSpPr>
        <p:spPr>
          <a:xfrm>
            <a:off x="724429" y="1691364"/>
            <a:ext cx="8112780" cy="47136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533600" y="2401200"/>
            <a:ext cx="9474929" cy="2948400"/>
          </a:xfrm>
        </p:spPr>
        <p:txBody>
          <a:bodyPr/>
          <a:lstStyle/>
          <a:p>
            <a:pPr indent="177800">
              <a:buNone/>
            </a:pPr>
            <a:r>
              <a:rPr lang="fr-CH" sz="2000" b="1" dirty="0" err="1" smtClean="0"/>
              <a:t>Coordinators</a:t>
            </a:r>
            <a:r>
              <a:rPr lang="fr-CH" sz="2000" b="1" dirty="0" smtClean="0"/>
              <a:t> and managers </a:t>
            </a:r>
            <a:r>
              <a:rPr lang="fr-CH" sz="2000" dirty="0" smtClean="0"/>
              <a:t>maximise the inclusion </a:t>
            </a:r>
            <a:br>
              <a:rPr lang="fr-CH" sz="2000" dirty="0" smtClean="0"/>
            </a:br>
            <a:r>
              <a:rPr lang="fr-CH" sz="2000" dirty="0" smtClean="0"/>
              <a:t>   and value of participation by:</a:t>
            </a:r>
            <a:endParaRPr lang="fr-CH" sz="2000" b="1" dirty="0" smtClean="0"/>
          </a:p>
          <a:p>
            <a:pPr>
              <a:buNone/>
            </a:pPr>
            <a:endParaRPr lang="fr-CH" sz="2000" dirty="0" smtClean="0"/>
          </a:p>
          <a:p>
            <a:pPr marL="450850" indent="-450850">
              <a:defRPr/>
            </a:pPr>
            <a:r>
              <a:rPr lang="en-GB" sz="2000" dirty="0" smtClean="0"/>
              <a:t>Supporting </a:t>
            </a:r>
            <a:r>
              <a:rPr lang="en-GB" sz="2000" b="1" dirty="0" smtClean="0"/>
              <a:t>the agreement </a:t>
            </a:r>
            <a:r>
              <a:rPr lang="en-GB" sz="2000" dirty="0" smtClean="0"/>
              <a:t>and implementation of a strategy</a:t>
            </a:r>
          </a:p>
          <a:p>
            <a:pPr marL="450850" indent="-450850">
              <a:defRPr/>
            </a:pPr>
            <a:r>
              <a:rPr lang="en-GB" sz="2000" dirty="0" smtClean="0"/>
              <a:t>Involving national and local </a:t>
            </a:r>
            <a:r>
              <a:rPr lang="en-GB" sz="2000" b="1" dirty="0" smtClean="0"/>
              <a:t>government</a:t>
            </a:r>
          </a:p>
          <a:p>
            <a:pPr marL="450850" indent="-450850">
              <a:defRPr/>
            </a:pPr>
            <a:r>
              <a:rPr lang="en-GB" sz="2000" dirty="0" smtClean="0"/>
              <a:t>Maintaining </a:t>
            </a:r>
            <a:r>
              <a:rPr lang="en-GB" sz="2000" b="1" dirty="0" smtClean="0"/>
              <a:t>services requested </a:t>
            </a:r>
            <a:r>
              <a:rPr lang="en-GB" sz="2000" dirty="0" smtClean="0"/>
              <a:t>by those coordinated</a:t>
            </a:r>
          </a:p>
          <a:p>
            <a:pPr marL="450850" indent="-450850">
              <a:defRPr/>
            </a:pPr>
            <a:r>
              <a:rPr lang="en-GB" sz="2000" dirty="0" smtClean="0"/>
              <a:t>Maintaining services relevant to </a:t>
            </a:r>
            <a:r>
              <a:rPr lang="en-GB" sz="2000" b="1" dirty="0" smtClean="0"/>
              <a:t>all stakeholders</a:t>
            </a:r>
          </a:p>
          <a:p>
            <a:pPr marL="450850" indent="-450850">
              <a:defRPr/>
            </a:pPr>
            <a:r>
              <a:rPr lang="en-GB" sz="2000" dirty="0" smtClean="0"/>
              <a:t>Linking </a:t>
            </a:r>
            <a:r>
              <a:rPr lang="en-GB" sz="2000" b="1" dirty="0" smtClean="0"/>
              <a:t>central and localised </a:t>
            </a:r>
            <a:r>
              <a:rPr lang="en-GB" sz="2000" dirty="0" smtClean="0"/>
              <a:t>coordination services</a:t>
            </a:r>
          </a:p>
          <a:p>
            <a:pPr marL="450850" indent="-450850">
              <a:defRPr/>
            </a:pPr>
            <a:r>
              <a:rPr lang="en-GB" sz="2000" dirty="0" smtClean="0"/>
              <a:t>Linking </a:t>
            </a:r>
            <a:r>
              <a:rPr lang="en-GB" sz="2000" b="1" dirty="0" smtClean="0"/>
              <a:t>other </a:t>
            </a:r>
            <a:r>
              <a:rPr lang="en-GB" sz="2000" b="1" dirty="0" err="1" smtClean="0"/>
              <a:t>sectoral</a:t>
            </a:r>
            <a:r>
              <a:rPr lang="en-GB" sz="2000" b="1" dirty="0" smtClean="0"/>
              <a:t> </a:t>
            </a:r>
            <a:r>
              <a:rPr lang="en-GB" sz="2000" dirty="0" smtClean="0"/>
              <a:t>coordination services</a:t>
            </a:r>
          </a:p>
          <a:p>
            <a:pPr marL="450850" indent="-450850">
              <a:defRPr/>
            </a:pPr>
            <a:r>
              <a:rPr lang="en-GB" sz="2000" dirty="0" smtClean="0"/>
              <a:t>Remaining </a:t>
            </a:r>
            <a:r>
              <a:rPr lang="en-GB" sz="2000" b="1" dirty="0" smtClean="0"/>
              <a:t>responsive</a:t>
            </a:r>
            <a:r>
              <a:rPr lang="en-GB" sz="2000" dirty="0" smtClean="0"/>
              <a:t> to the changing context</a:t>
            </a:r>
          </a:p>
          <a:p>
            <a:pPr>
              <a:buNone/>
            </a:pPr>
            <a:endParaRPr lang="fr-CH" sz="2000" dirty="0"/>
          </a:p>
        </p:txBody>
      </p:sp>
      <p:sp>
        <p:nvSpPr>
          <p:cNvPr id="6" name="Title 22"/>
          <p:cNvSpPr txBox="1">
            <a:spLocks/>
          </p:cNvSpPr>
          <p:nvPr/>
        </p:nvSpPr>
        <p:spPr>
          <a:xfrm>
            <a:off x="1958400" y="864000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/>
          <a:p>
            <a:pPr eaLnBrk="0" hangingPunct="0">
              <a:defRPr/>
            </a:pPr>
            <a:r>
              <a:rPr lang="en-GB" sz="2400" i="1" dirty="0" smtClean="0">
                <a:solidFill>
                  <a:prstClr val="black"/>
                </a:solidFill>
                <a:cs typeface="Arial" pitchFamily="34" charset="0"/>
              </a:rPr>
              <a:t>Objective 2   </a:t>
            </a:r>
            <a:r>
              <a:rPr lang="en-GB" sz="2400" b="1" dirty="0" smtClean="0">
                <a:solidFill>
                  <a:prstClr val="black"/>
                </a:solidFill>
                <a:cs typeface="Arial" pitchFamily="34" charset="0"/>
              </a:rPr>
              <a:t>Coordination process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Subtitle 13"/>
          <p:cNvSpPr>
            <a:spLocks noGrp="1"/>
          </p:cNvSpPr>
          <p:nvPr>
            <p:ph type="body" sz="quarter" idx="15"/>
          </p:nvPr>
        </p:nvSpPr>
        <p:spPr>
          <a:xfrm>
            <a:off x="1958400" y="1670400"/>
            <a:ext cx="8112016" cy="471487"/>
          </a:xfrm>
          <a:prstGeom prst="rect">
            <a:avLst/>
          </a:prstGeom>
        </p:spPr>
        <p:txBody>
          <a:bodyPr/>
          <a:lstStyle/>
          <a:p>
            <a:r>
              <a:rPr lang="en-GB" sz="2000" dirty="0" smtClean="0"/>
              <a:t>Coordinators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 bwMode="auto">
          <a:xfrm>
            <a:off x="2067969" y="3526971"/>
            <a:ext cx="9006088" cy="1258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sz="4000" b="1" dirty="0" smtClean="0">
                <a:solidFill>
                  <a:prstClr val="white"/>
                </a:solidFill>
                <a:cs typeface="Arial" pitchFamily="34" charset="0"/>
              </a:rPr>
              <a:t>Preparation for maxi-sessions </a:t>
            </a:r>
          </a:p>
          <a:p>
            <a:pPr>
              <a:defRPr/>
            </a:pPr>
            <a:r>
              <a:rPr lang="en-US" sz="4000" b="1" dirty="0" smtClean="0">
                <a:solidFill>
                  <a:prstClr val="white"/>
                </a:solidFill>
                <a:cs typeface="Arial" pitchFamily="34" charset="0"/>
              </a:rPr>
              <a:t>with mentors</a:t>
            </a:r>
            <a:endParaRPr lang="en-US" sz="2400" b="1" i="1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6" name="Picture 5" descr="PREPARATI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49593" y="587488"/>
            <a:ext cx="1856407" cy="1856407"/>
          </a:xfrm>
          <a:prstGeom prst="rect">
            <a:avLst/>
          </a:prstGeom>
        </p:spPr>
      </p:pic>
      <p:pic>
        <p:nvPicPr>
          <p:cNvPr id="7" name="Picture 6" descr="Z:\SC_Hubbers project\SEA Hub\E. Graphics\Icons\hourglass V4 whi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18627" y="5707325"/>
            <a:ext cx="322678" cy="475659"/>
          </a:xfrm>
          <a:prstGeom prst="rect">
            <a:avLst/>
          </a:prstGeom>
          <a:noFill/>
        </p:spPr>
      </p:pic>
      <p:sp>
        <p:nvSpPr>
          <p:cNvPr id="8" name="TextBox 11"/>
          <p:cNvSpPr txBox="1"/>
          <p:nvPr/>
        </p:nvSpPr>
        <p:spPr>
          <a:xfrm>
            <a:off x="9176171" y="5896999"/>
            <a:ext cx="729829" cy="3222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 90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9" name="TextBox 12"/>
          <p:cNvSpPr txBox="1"/>
          <p:nvPr/>
        </p:nvSpPr>
        <p:spPr>
          <a:xfrm>
            <a:off x="8726185" y="6181181"/>
            <a:ext cx="1179815" cy="2702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Minutes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772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13"/>
          <p:cNvSpPr>
            <a:spLocks noGrp="1"/>
          </p:cNvSpPr>
          <p:nvPr>
            <p:ph type="body" sz="quarter" idx="15"/>
          </p:nvPr>
        </p:nvSpPr>
        <p:spPr>
          <a:xfrm>
            <a:off x="1958400" y="1670400"/>
            <a:ext cx="8112016" cy="471487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Those coordinated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Placeholder 14"/>
          <p:cNvSpPr txBox="1">
            <a:spLocks/>
          </p:cNvSpPr>
          <p:nvPr/>
        </p:nvSpPr>
        <p:spPr>
          <a:xfrm>
            <a:off x="724429" y="1691364"/>
            <a:ext cx="8112780" cy="47136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533601" y="2401200"/>
            <a:ext cx="8000543" cy="2948400"/>
          </a:xfrm>
        </p:spPr>
        <p:txBody>
          <a:bodyPr/>
          <a:lstStyle/>
          <a:p>
            <a:pPr marL="450850" indent="0">
              <a:buNone/>
            </a:pPr>
            <a:r>
              <a:rPr lang="en-GB" sz="2000" b="1" dirty="0" smtClean="0"/>
              <a:t>Those coordinated </a:t>
            </a:r>
            <a:r>
              <a:rPr lang="en-GB" sz="2000" dirty="0" smtClean="0"/>
              <a:t>maximise the value of their </a:t>
            </a:r>
            <a:r>
              <a:rPr lang="fr-CH" sz="2000" dirty="0" smtClean="0"/>
              <a:t>participation by:</a:t>
            </a:r>
            <a:endParaRPr lang="fr-CH" sz="2000" b="1" dirty="0" smtClean="0"/>
          </a:p>
          <a:p>
            <a:pPr>
              <a:buNone/>
            </a:pPr>
            <a:endParaRPr lang="fr-CH" sz="2000" dirty="0" smtClean="0"/>
          </a:p>
          <a:p>
            <a:pPr marL="450850" indent="-450850">
              <a:defRPr/>
            </a:pPr>
            <a:r>
              <a:rPr lang="en-GB" sz="2000" dirty="0" smtClean="0"/>
              <a:t>Maintaining the </a:t>
            </a:r>
            <a:r>
              <a:rPr lang="en-GB" sz="2000" b="1" dirty="0" smtClean="0"/>
              <a:t>capacity</a:t>
            </a:r>
            <a:r>
              <a:rPr lang="en-GB" sz="2000" dirty="0" smtClean="0"/>
              <a:t> to participate </a:t>
            </a:r>
            <a:r>
              <a:rPr lang="en-GB" sz="2000" dirty="0" err="1" smtClean="0"/>
              <a:t>productivety</a:t>
            </a:r>
            <a:endParaRPr lang="en-GB" sz="2000" dirty="0" smtClean="0"/>
          </a:p>
          <a:p>
            <a:pPr marL="450850" indent="-450850">
              <a:defRPr/>
            </a:pPr>
            <a:r>
              <a:rPr lang="en-GB" sz="2000" dirty="0" smtClean="0"/>
              <a:t>Ensuring </a:t>
            </a:r>
            <a:r>
              <a:rPr lang="en-GB" sz="2000" b="1" dirty="0" smtClean="0"/>
              <a:t>actions</a:t>
            </a:r>
            <a:r>
              <a:rPr lang="en-GB" sz="2000" dirty="0" smtClean="0"/>
              <a:t> </a:t>
            </a:r>
            <a:r>
              <a:rPr lang="en-GB" sz="2000" b="1" dirty="0" smtClean="0"/>
              <a:t>agreed</a:t>
            </a:r>
            <a:r>
              <a:rPr lang="en-GB" sz="2000" dirty="0" smtClean="0"/>
              <a:t> are implemented</a:t>
            </a:r>
          </a:p>
          <a:p>
            <a:pPr marL="450850" indent="-450850">
              <a:defRPr/>
            </a:pPr>
            <a:r>
              <a:rPr lang="en-GB" sz="2000" b="1" dirty="0" smtClean="0"/>
              <a:t>Contributing the information </a:t>
            </a:r>
            <a:r>
              <a:rPr lang="en-GB" sz="2000" dirty="0" smtClean="0"/>
              <a:t>to the services</a:t>
            </a:r>
          </a:p>
          <a:p>
            <a:pPr>
              <a:buNone/>
              <a:defRPr/>
            </a:pPr>
            <a:endParaRPr lang="en-GB" sz="2000" b="1" dirty="0" smtClean="0"/>
          </a:p>
          <a:p>
            <a:pPr marL="450850" indent="0">
              <a:buNone/>
              <a:defRPr/>
            </a:pPr>
            <a:r>
              <a:rPr lang="en-GB" sz="2000" b="1" dirty="0" smtClean="0"/>
              <a:t>Roles, responsibilities and procedures need to be agreed both for coordination meetings and coordination process as a whole</a:t>
            </a:r>
          </a:p>
          <a:p>
            <a:pPr>
              <a:buNone/>
            </a:pPr>
            <a:endParaRPr lang="fr-CH" sz="2000" dirty="0"/>
          </a:p>
        </p:txBody>
      </p:sp>
      <p:sp>
        <p:nvSpPr>
          <p:cNvPr id="7" name="Title 22"/>
          <p:cNvSpPr txBox="1">
            <a:spLocks/>
          </p:cNvSpPr>
          <p:nvPr/>
        </p:nvSpPr>
        <p:spPr>
          <a:xfrm>
            <a:off x="1958400" y="864000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/>
          <a:p>
            <a:pPr eaLnBrk="0" hangingPunct="0">
              <a:defRPr/>
            </a:pPr>
            <a:r>
              <a:rPr lang="en-GB" sz="2400" i="1" dirty="0" smtClean="0">
                <a:solidFill>
                  <a:prstClr val="black"/>
                </a:solidFill>
                <a:cs typeface="Arial" pitchFamily="34" charset="0"/>
              </a:rPr>
              <a:t>Objective 2   </a:t>
            </a:r>
            <a:r>
              <a:rPr lang="en-GB" sz="2400" b="1" dirty="0" smtClean="0">
                <a:solidFill>
                  <a:prstClr val="black"/>
                </a:solidFill>
                <a:cs typeface="Arial" pitchFamily="34" charset="0"/>
              </a:rPr>
              <a:t>Coordination process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13"/>
          <p:cNvSpPr>
            <a:spLocks noGrp="1"/>
          </p:cNvSpPr>
          <p:nvPr>
            <p:ph type="body" sz="quarter" idx="15"/>
          </p:nvPr>
        </p:nvSpPr>
        <p:spPr>
          <a:xfrm>
            <a:off x="1958400" y="1670400"/>
            <a:ext cx="8112016" cy="471487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GB" sz="2000" dirty="0" smtClean="0"/>
              <a:t>Levels and stakeholders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533600" y="2141887"/>
            <a:ext cx="9474929" cy="2948400"/>
          </a:xfrm>
        </p:spPr>
        <p:txBody>
          <a:bodyPr/>
          <a:lstStyle/>
          <a:p>
            <a:pPr marL="450850" indent="0">
              <a:buNone/>
            </a:pPr>
            <a:r>
              <a:rPr lang="fr-CH" sz="2000" b="1" dirty="0" smtClean="0"/>
              <a:t>Coordination </a:t>
            </a:r>
            <a:r>
              <a:rPr lang="fr-CH" sz="2000" b="1" dirty="0" err="1" smtClean="0"/>
              <a:t>levels</a:t>
            </a:r>
            <a:r>
              <a:rPr lang="fr-CH" sz="2000" b="1" dirty="0" smtClean="0"/>
              <a:t>:</a:t>
            </a:r>
            <a:endParaRPr lang="fr-CH" sz="2000" dirty="0" smtClean="0"/>
          </a:p>
          <a:p>
            <a:pPr marL="450850" indent="-450850">
              <a:defRPr/>
            </a:pPr>
            <a:r>
              <a:rPr lang="en-GB" sz="2000" dirty="0" smtClean="0"/>
              <a:t>Global</a:t>
            </a:r>
          </a:p>
          <a:p>
            <a:pPr marL="450850" indent="-450850">
              <a:defRPr/>
            </a:pPr>
            <a:r>
              <a:rPr lang="en-GB" sz="2000" dirty="0" smtClean="0"/>
              <a:t>Regional</a:t>
            </a:r>
          </a:p>
          <a:p>
            <a:pPr marL="450850" indent="-450850">
              <a:defRPr/>
            </a:pPr>
            <a:r>
              <a:rPr lang="en-GB" sz="2000" dirty="0" smtClean="0"/>
              <a:t>National</a:t>
            </a:r>
          </a:p>
          <a:p>
            <a:pPr marL="450850" indent="-450850">
              <a:defRPr/>
            </a:pPr>
            <a:r>
              <a:rPr lang="en-GB" sz="2000" dirty="0" smtClean="0"/>
              <a:t>Local</a:t>
            </a:r>
          </a:p>
          <a:p>
            <a:pPr marL="450850" indent="-450850">
              <a:defRPr/>
            </a:pPr>
            <a:r>
              <a:rPr lang="en-GB" sz="2000" dirty="0" smtClean="0"/>
              <a:t>Inter-field locations</a:t>
            </a:r>
          </a:p>
          <a:p>
            <a:pPr marL="450850" indent="-450850">
              <a:defRPr/>
            </a:pPr>
            <a:endParaRPr lang="en-GB" sz="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  <a:defRPr/>
            </a:pPr>
            <a:r>
              <a:rPr lang="en-GB" sz="2000" b="1" dirty="0" smtClean="0"/>
              <a:t>	   Stakeholders include:</a:t>
            </a:r>
          </a:p>
          <a:p>
            <a:pPr marL="450850" indent="-450850">
              <a:defRPr/>
            </a:pPr>
            <a:r>
              <a:rPr lang="en-GB" sz="2000" dirty="0" smtClean="0"/>
              <a:t>National beneficiaries, hosts, authorities, NGO, private sector</a:t>
            </a:r>
          </a:p>
          <a:p>
            <a:pPr marL="450850" indent="-450850">
              <a:defRPr/>
            </a:pPr>
            <a:r>
              <a:rPr lang="en-GB" sz="2000" dirty="0" smtClean="0"/>
              <a:t>International donors, coordination bodies, implementers</a:t>
            </a:r>
          </a:p>
          <a:p>
            <a:pPr marL="450850" indent="-450850">
              <a:defRPr/>
            </a:pPr>
            <a:r>
              <a:rPr lang="en-GB" sz="2000" dirty="0" smtClean="0"/>
              <a:t>IASC clusters</a:t>
            </a:r>
          </a:p>
          <a:p>
            <a:pPr>
              <a:buNone/>
              <a:defRPr/>
            </a:pPr>
            <a:endParaRPr lang="en-GB" b="1" dirty="0" smtClean="0"/>
          </a:p>
          <a:p>
            <a:pPr>
              <a:buNone/>
              <a:defRPr/>
            </a:pPr>
            <a:endParaRPr lang="en-GB" b="1" dirty="0" smtClean="0"/>
          </a:p>
          <a:p>
            <a:pPr>
              <a:buNone/>
            </a:pPr>
            <a:endParaRPr lang="fr-CH" dirty="0"/>
          </a:p>
        </p:txBody>
      </p:sp>
      <p:sp>
        <p:nvSpPr>
          <p:cNvPr id="8" name="Title 22"/>
          <p:cNvSpPr txBox="1">
            <a:spLocks/>
          </p:cNvSpPr>
          <p:nvPr/>
        </p:nvSpPr>
        <p:spPr>
          <a:xfrm>
            <a:off x="1958400" y="864000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/>
          <a:p>
            <a:pPr eaLnBrk="0" hangingPunct="0">
              <a:defRPr/>
            </a:pPr>
            <a:r>
              <a:rPr lang="en-GB" sz="2400" i="1" dirty="0" smtClean="0">
                <a:solidFill>
                  <a:prstClr val="black"/>
                </a:solidFill>
                <a:cs typeface="Arial" pitchFamily="34" charset="0"/>
              </a:rPr>
              <a:t>Objective 2   </a:t>
            </a:r>
            <a:r>
              <a:rPr lang="en-GB" sz="2400" b="1" dirty="0" smtClean="0">
                <a:solidFill>
                  <a:prstClr val="black"/>
                </a:solidFill>
                <a:cs typeface="Arial" pitchFamily="34" charset="0"/>
              </a:rPr>
              <a:t>Coordination process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13"/>
          <p:cNvSpPr>
            <a:spLocks noGrp="1"/>
          </p:cNvSpPr>
          <p:nvPr>
            <p:ph type="body" sz="quarter" idx="15"/>
          </p:nvPr>
        </p:nvSpPr>
        <p:spPr>
          <a:xfrm>
            <a:off x="1958400" y="1418144"/>
            <a:ext cx="8112016" cy="471487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GB" sz="2000" dirty="0" smtClean="0"/>
              <a:t>Levels and stakeholders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22"/>
          <p:cNvSpPr txBox="1">
            <a:spLocks/>
          </p:cNvSpPr>
          <p:nvPr/>
        </p:nvSpPr>
        <p:spPr>
          <a:xfrm>
            <a:off x="1958400" y="864000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/>
          <a:p>
            <a:pPr eaLnBrk="0" hangingPunct="0">
              <a:defRPr/>
            </a:pPr>
            <a:r>
              <a:rPr lang="en-GB" sz="2400" i="1" dirty="0" smtClean="0">
                <a:solidFill>
                  <a:prstClr val="black"/>
                </a:solidFill>
                <a:cs typeface="Arial" pitchFamily="34" charset="0"/>
              </a:rPr>
              <a:t>Objective 2   </a:t>
            </a:r>
            <a:r>
              <a:rPr lang="en-GB" sz="2400" b="1" dirty="0" smtClean="0">
                <a:solidFill>
                  <a:prstClr val="black"/>
                </a:solidFill>
                <a:cs typeface="Arial" pitchFamily="34" charset="0"/>
              </a:rPr>
              <a:t>Coordination process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5" name="Picture 4" descr="cluster stakeholders D1_05_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6387" y="1560038"/>
            <a:ext cx="7593641" cy="4872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Discussion in groups- ECHO blue v03-02-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29979" y="2614156"/>
            <a:ext cx="1180800" cy="189620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354116" cy="396303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Discussion in groups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16865" y="2471245"/>
            <a:ext cx="7802879" cy="3981382"/>
          </a:xfrm>
        </p:spPr>
        <p:txBody>
          <a:bodyPr/>
          <a:lstStyle/>
          <a:p>
            <a:pPr marL="1081088" lvl="0" indent="-1081088"/>
            <a:r>
              <a:rPr lang="en-GB" sz="2000" spc="-100" dirty="0" smtClean="0"/>
              <a:t>     Task 1   </a:t>
            </a:r>
            <a:r>
              <a:rPr lang="en-GB" sz="2000" b="1" dirty="0" smtClean="0"/>
              <a:t>List effective ways of coordinating humanitarian response</a:t>
            </a:r>
          </a:p>
          <a:p>
            <a:pPr marL="1524000" indent="-1524000"/>
            <a:endParaRPr lang="en-GB" sz="2000" b="1" spc="-100" dirty="0" smtClean="0"/>
          </a:p>
          <a:p>
            <a:pPr marL="1081088" indent="-1081088"/>
            <a:r>
              <a:rPr lang="en-GB" sz="2000" spc="-100" dirty="0" smtClean="0"/>
              <a:t>     Task 2   </a:t>
            </a:r>
            <a:r>
              <a:rPr lang="en-GB" sz="2000" b="1" dirty="0" smtClean="0"/>
              <a:t>List ineffective ways of coordinating humanitarian  response</a:t>
            </a:r>
          </a:p>
          <a:p>
            <a:pPr marL="987425" indent="-987425"/>
            <a:endParaRPr lang="en-GB" sz="2000" b="1" spc="-100" dirty="0" smtClean="0"/>
          </a:p>
          <a:p>
            <a:pPr marL="1524000" indent="-1524000"/>
            <a:endParaRPr lang="en-GB" b="1" spc="-100" dirty="0" smtClean="0"/>
          </a:p>
          <a:p>
            <a:pPr marL="1524000" indent="-1524000"/>
            <a:endParaRPr lang="en-GB" b="1" spc="-100" dirty="0" smtClean="0"/>
          </a:p>
          <a:p>
            <a:pPr marL="1524000" indent="-1524000"/>
            <a:r>
              <a:rPr lang="en-GB" b="1" spc="-100" dirty="0" smtClean="0"/>
              <a:t>                 </a:t>
            </a:r>
          </a:p>
        </p:txBody>
      </p:sp>
      <p:pic>
        <p:nvPicPr>
          <p:cNvPr id="19" name="Picture 18" descr="Pen2-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30629" y="648561"/>
            <a:ext cx="1180800" cy="18962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36203" y="3895731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39046" y="1974268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12" name="Picture 11" descr="Time for discussion v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38855" y="4581360"/>
            <a:ext cx="1176670" cy="18972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710471" y="5903566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15 minutes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13"/>
          <p:cNvSpPr>
            <a:spLocks noGrp="1"/>
          </p:cNvSpPr>
          <p:nvPr>
            <p:ph type="body" sz="quarter" idx="15"/>
          </p:nvPr>
        </p:nvSpPr>
        <p:spPr>
          <a:xfrm>
            <a:off x="1958400" y="1670400"/>
            <a:ext cx="8112016" cy="471487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Aims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533601" y="2401200"/>
            <a:ext cx="8000543" cy="2948400"/>
          </a:xfrm>
        </p:spPr>
        <p:txBody>
          <a:bodyPr/>
          <a:lstStyle/>
          <a:p>
            <a:pPr marL="450850" indent="0">
              <a:buNone/>
            </a:pPr>
            <a:r>
              <a:rPr lang="en-US" sz="2000" dirty="0" smtClean="0"/>
              <a:t>An effort by the international humanitarian community (2005) to:</a:t>
            </a:r>
          </a:p>
          <a:p>
            <a:pPr>
              <a:buNone/>
            </a:pPr>
            <a:endParaRPr lang="fr-CH" sz="1800" dirty="0" smtClean="0"/>
          </a:p>
          <a:p>
            <a:pPr marL="450850" indent="-450850"/>
            <a:r>
              <a:rPr lang="en-US" sz="2000" dirty="0" smtClean="0"/>
              <a:t>Improving the effectiveness of humanitarian response</a:t>
            </a:r>
          </a:p>
          <a:p>
            <a:pPr marL="450850" indent="-450850"/>
            <a:r>
              <a:rPr lang="en-US" sz="2000" dirty="0" smtClean="0"/>
              <a:t>Ensuring greater predictability, accountability and partnership</a:t>
            </a:r>
          </a:p>
          <a:p>
            <a:pPr marL="450850" indent="-450850"/>
            <a:r>
              <a:rPr lang="en-US" sz="2000" dirty="0" smtClean="0"/>
              <a:t>Reaching more beneficiaries</a:t>
            </a:r>
          </a:p>
          <a:p>
            <a:pPr marL="450850" indent="-450850"/>
            <a:r>
              <a:rPr lang="en-US" sz="2000" dirty="0" smtClean="0"/>
              <a:t>More comprehensive needs-based relief and protection</a:t>
            </a:r>
          </a:p>
          <a:p>
            <a:pPr marL="450850" indent="-450850"/>
            <a:r>
              <a:rPr lang="en-US" sz="2000" dirty="0" smtClean="0"/>
              <a:t>In a more effective and timely manner</a:t>
            </a:r>
          </a:p>
          <a:p>
            <a:pPr>
              <a:buNone/>
            </a:pPr>
            <a:endParaRPr lang="en-US" sz="2400" dirty="0" smtClean="0"/>
          </a:p>
        </p:txBody>
      </p:sp>
      <p:sp>
        <p:nvSpPr>
          <p:cNvPr id="7" name="Title 22"/>
          <p:cNvSpPr txBox="1">
            <a:spLocks/>
          </p:cNvSpPr>
          <p:nvPr/>
        </p:nvSpPr>
        <p:spPr>
          <a:xfrm>
            <a:off x="1958400" y="864000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/>
          <a:p>
            <a:pPr eaLnBrk="0" hangingPunct="0"/>
            <a:r>
              <a:rPr lang="en-GB" sz="2400" i="1" dirty="0" smtClean="0">
                <a:solidFill>
                  <a:prstClr val="black"/>
                </a:solidFill>
                <a:cs typeface="Arial" pitchFamily="34" charset="0"/>
              </a:rPr>
              <a:t>Objective 3   </a:t>
            </a:r>
            <a:r>
              <a:rPr lang="en-US" sz="2400" b="1" dirty="0" smtClean="0">
                <a:solidFill>
                  <a:prstClr val="black"/>
                </a:solidFill>
              </a:rPr>
              <a:t>The humanitarian reform process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4"/>
          <p:cNvSpPr txBox="1">
            <a:spLocks/>
          </p:cNvSpPr>
          <p:nvPr/>
        </p:nvSpPr>
        <p:spPr>
          <a:xfrm>
            <a:off x="724429" y="1691364"/>
            <a:ext cx="8112780" cy="47136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90999" y="2363190"/>
            <a:ext cx="2545976" cy="2308324"/>
          </a:xfrm>
          <a:prstGeom prst="rect">
            <a:avLst/>
          </a:prstGeom>
          <a:solidFill>
            <a:srgbClr val="0D3E96"/>
          </a:solidFill>
          <a:ln>
            <a:solidFill>
              <a:srgbClr val="0D3E96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prstClr val="white"/>
                </a:solidFill>
                <a:cs typeface="Arial" pitchFamily="34" charset="0"/>
              </a:rPr>
              <a:t>Humanitarian Coordinator (HC) </a:t>
            </a:r>
            <a:r>
              <a:rPr lang="en-GB" sz="2000" dirty="0" smtClean="0">
                <a:solidFill>
                  <a:prstClr val="white"/>
                </a:solidFill>
                <a:cs typeface="Arial" pitchFamily="34" charset="0"/>
              </a:rPr>
              <a:t>responsible for effective leadership and coordination in humanitarian emergencies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5627" y="2363190"/>
            <a:ext cx="2545976" cy="2308324"/>
          </a:xfrm>
          <a:prstGeom prst="rect">
            <a:avLst/>
          </a:prstGeom>
          <a:solidFill>
            <a:srgbClr val="0D3E96"/>
          </a:solidFill>
          <a:ln>
            <a:solidFill>
              <a:srgbClr val="0D3E96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prstClr val="white"/>
                </a:solidFill>
                <a:cs typeface="Arial" pitchFamily="34" charset="0"/>
              </a:rPr>
              <a:t>Humanitarian financing</a:t>
            </a:r>
          </a:p>
          <a:p>
            <a:r>
              <a:rPr lang="en-GB" sz="2000" dirty="0" smtClean="0">
                <a:solidFill>
                  <a:prstClr val="white"/>
                </a:solidFill>
                <a:cs typeface="Arial" pitchFamily="34" charset="0"/>
              </a:rPr>
              <a:t>adequate, timely and flexible mechanisms to secure funding</a:t>
            </a:r>
          </a:p>
          <a:p>
            <a:endParaRPr lang="en-GB" sz="2200" dirty="0" smtClean="0">
              <a:solidFill>
                <a:prstClr val="black"/>
              </a:solidFill>
              <a:cs typeface="Arial" pitchFamily="34" charset="0"/>
            </a:endParaRPr>
          </a:p>
          <a:p>
            <a:endParaRPr lang="en-GB" sz="22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00257" y="2363190"/>
            <a:ext cx="2545976" cy="2308324"/>
          </a:xfrm>
          <a:prstGeom prst="rect">
            <a:avLst/>
          </a:prstGeom>
          <a:solidFill>
            <a:srgbClr val="0D3E96"/>
          </a:solidFill>
          <a:ln>
            <a:solidFill>
              <a:srgbClr val="0D3E96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prstClr val="white"/>
                </a:solidFill>
                <a:cs typeface="Arial" pitchFamily="34" charset="0"/>
              </a:rPr>
              <a:t>Cluster system</a:t>
            </a:r>
            <a:endParaRPr lang="en-GB" sz="2000" dirty="0" smtClean="0">
              <a:solidFill>
                <a:prstClr val="white"/>
              </a:solidFill>
              <a:cs typeface="Arial" pitchFamily="34" charset="0"/>
            </a:endParaRPr>
          </a:p>
          <a:p>
            <a:r>
              <a:rPr lang="en-GB" sz="2000" dirty="0" smtClean="0">
                <a:solidFill>
                  <a:prstClr val="white"/>
                </a:solidFill>
                <a:cs typeface="Arial" pitchFamily="34" charset="0"/>
              </a:rPr>
              <a:t>to increase response capacity, </a:t>
            </a:r>
            <a:r>
              <a:rPr lang="en-GB" sz="2000" dirty="0" err="1" smtClean="0">
                <a:solidFill>
                  <a:prstClr val="white"/>
                </a:solidFill>
                <a:cs typeface="Arial" pitchFamily="34" charset="0"/>
              </a:rPr>
              <a:t>sectoral</a:t>
            </a:r>
            <a:r>
              <a:rPr lang="en-GB" sz="2000" dirty="0" smtClean="0">
                <a:solidFill>
                  <a:prstClr val="white"/>
                </a:solidFill>
                <a:cs typeface="Arial" pitchFamily="34" charset="0"/>
              </a:rPr>
              <a:t> accountability and predictability in leadership</a:t>
            </a:r>
          </a:p>
          <a:p>
            <a:endParaRPr lang="en-GB" sz="22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90999" y="4732291"/>
            <a:ext cx="7855234" cy="707886"/>
          </a:xfrm>
          <a:prstGeom prst="rect">
            <a:avLst/>
          </a:prstGeom>
          <a:solidFill>
            <a:srgbClr val="0D3E96"/>
          </a:solidFill>
          <a:ln>
            <a:solidFill>
              <a:srgbClr val="0D3E96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prstClr val="white"/>
                </a:solidFill>
                <a:cs typeface="Arial" pitchFamily="34" charset="0"/>
              </a:rPr>
              <a:t>Strong humanitarian partnership: </a:t>
            </a:r>
          </a:p>
          <a:p>
            <a:r>
              <a:rPr lang="en-GB" sz="2000" dirty="0" smtClean="0">
                <a:solidFill>
                  <a:prstClr val="white"/>
                </a:solidFill>
                <a:cs typeface="Arial" pitchFamily="34" charset="0"/>
              </a:rPr>
              <a:t>to enhance coordination between actors in a crisis response</a:t>
            </a:r>
          </a:p>
        </p:txBody>
      </p:sp>
      <p:sp>
        <p:nvSpPr>
          <p:cNvPr id="12" name="Title 22"/>
          <p:cNvSpPr txBox="1">
            <a:spLocks/>
          </p:cNvSpPr>
          <p:nvPr/>
        </p:nvSpPr>
        <p:spPr>
          <a:xfrm>
            <a:off x="1958400" y="864000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/>
          <a:p>
            <a:pPr eaLnBrk="0" hangingPunct="0"/>
            <a:r>
              <a:rPr lang="en-GB" sz="2400" i="1" dirty="0" smtClean="0">
                <a:solidFill>
                  <a:prstClr val="black"/>
                </a:solidFill>
                <a:cs typeface="Arial" pitchFamily="34" charset="0"/>
              </a:rPr>
              <a:t>Objective 3   </a:t>
            </a:r>
            <a:r>
              <a:rPr lang="en-US" sz="2400" b="1" dirty="0" smtClean="0">
                <a:solidFill>
                  <a:prstClr val="black"/>
                </a:solidFill>
              </a:rPr>
              <a:t>The humanitarian reform process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Subtitle 13"/>
          <p:cNvSpPr>
            <a:spLocks noGrp="1"/>
          </p:cNvSpPr>
          <p:nvPr>
            <p:ph type="body" sz="quarter" idx="15"/>
          </p:nvPr>
        </p:nvSpPr>
        <p:spPr>
          <a:xfrm>
            <a:off x="1958400" y="1670400"/>
            <a:ext cx="8112016" cy="471487"/>
          </a:xfrm>
          <a:prstGeom prst="rect">
            <a:avLst/>
          </a:prstGeom>
        </p:spPr>
        <p:txBody>
          <a:bodyPr/>
          <a:lstStyle/>
          <a:p>
            <a:r>
              <a:rPr lang="en-GB" sz="2000" dirty="0" smtClean="0"/>
              <a:t>Pillars of reform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4"/>
          <p:cNvSpPr txBox="1">
            <a:spLocks/>
          </p:cNvSpPr>
          <p:nvPr/>
        </p:nvSpPr>
        <p:spPr>
          <a:xfrm>
            <a:off x="724429" y="1691364"/>
            <a:ext cx="8112780" cy="47136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3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 descr="huma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0320" y="2901696"/>
            <a:ext cx="4111369" cy="343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533601" y="2401200"/>
            <a:ext cx="3952800" cy="598032"/>
          </a:xfrm>
        </p:spPr>
        <p:txBody>
          <a:bodyPr/>
          <a:lstStyle/>
          <a:p>
            <a:pPr marL="450850" indent="-450850"/>
            <a:r>
              <a:rPr lang="en-GB" sz="2000" dirty="0" smtClean="0"/>
              <a:t>www.humanitarianreform.org</a:t>
            </a:r>
          </a:p>
        </p:txBody>
      </p:sp>
      <p:sp>
        <p:nvSpPr>
          <p:cNvPr id="9" name="Title 22"/>
          <p:cNvSpPr txBox="1">
            <a:spLocks/>
          </p:cNvSpPr>
          <p:nvPr/>
        </p:nvSpPr>
        <p:spPr>
          <a:xfrm>
            <a:off x="1958400" y="864000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/>
          <a:p>
            <a:pPr eaLnBrk="0" hangingPunct="0"/>
            <a:r>
              <a:rPr lang="en-GB" sz="2400" i="1" dirty="0" smtClean="0">
                <a:solidFill>
                  <a:prstClr val="black"/>
                </a:solidFill>
                <a:cs typeface="Arial" pitchFamily="34" charset="0"/>
              </a:rPr>
              <a:t>Objective 3   </a:t>
            </a:r>
            <a:r>
              <a:rPr lang="en-US" sz="2400" b="1" dirty="0" smtClean="0">
                <a:solidFill>
                  <a:prstClr val="black"/>
                </a:solidFill>
              </a:rPr>
              <a:t>The humanitarian reform process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Subtitle 13"/>
          <p:cNvSpPr>
            <a:spLocks noGrp="1"/>
          </p:cNvSpPr>
          <p:nvPr>
            <p:ph type="body" sz="quarter" idx="15"/>
          </p:nvPr>
        </p:nvSpPr>
        <p:spPr>
          <a:xfrm>
            <a:off x="1958400" y="1670400"/>
            <a:ext cx="8112016" cy="471487"/>
          </a:xfrm>
          <a:prstGeom prst="rect">
            <a:avLst/>
          </a:prstGeom>
        </p:spPr>
        <p:txBody>
          <a:bodyPr/>
          <a:lstStyle/>
          <a:p>
            <a:r>
              <a:rPr lang="en-GB" sz="2000" dirty="0" smtClean="0"/>
              <a:t>Website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4"/>
          <p:cNvSpPr txBox="1">
            <a:spLocks/>
          </p:cNvSpPr>
          <p:nvPr/>
        </p:nvSpPr>
        <p:spPr>
          <a:xfrm>
            <a:off x="724429" y="1691364"/>
            <a:ext cx="8112780" cy="47136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533601" y="1695865"/>
            <a:ext cx="8372400" cy="2948400"/>
          </a:xfrm>
        </p:spPr>
        <p:txBody>
          <a:bodyPr/>
          <a:lstStyle/>
          <a:p>
            <a:pPr marL="450850" indent="0">
              <a:buNone/>
            </a:pPr>
            <a:r>
              <a:rPr lang="en-GB" sz="2000" dirty="0" smtClean="0"/>
              <a:t>The Cluster Approach is one example of a mandated process </a:t>
            </a:r>
            <a:br>
              <a:rPr lang="en-GB" sz="2000" dirty="0" smtClean="0"/>
            </a:br>
            <a:r>
              <a:rPr lang="en-GB" sz="2000" dirty="0" smtClean="0"/>
              <a:t>which is adapted in some countries. </a:t>
            </a:r>
          </a:p>
          <a:p>
            <a:pPr marL="450850" indent="0">
              <a:buNone/>
            </a:pPr>
            <a:endParaRPr lang="en-GB" sz="2000" dirty="0" smtClean="0"/>
          </a:p>
          <a:p>
            <a:pPr marL="450850" indent="0">
              <a:buNone/>
            </a:pPr>
            <a:r>
              <a:rPr lang="en-GB" sz="2000" dirty="0" smtClean="0"/>
              <a:t>It was endorsed by the Inter-Agency Standing Committee (IASC) in order to address identified gaps in humanitarian response (2005).</a:t>
            </a:r>
          </a:p>
          <a:p>
            <a:pPr marL="450850" indent="0">
              <a:buNone/>
            </a:pPr>
            <a:endParaRPr lang="en-GB" sz="2000" dirty="0" smtClean="0"/>
          </a:p>
          <a:p>
            <a:pPr marL="450850" indent="-450850"/>
            <a:r>
              <a:rPr lang="en-GB" sz="2000" dirty="0" smtClean="0"/>
              <a:t>Sufficient global capacity</a:t>
            </a:r>
          </a:p>
          <a:p>
            <a:pPr marL="450850" indent="-450850"/>
            <a:r>
              <a:rPr lang="en-GB" sz="2000" dirty="0" smtClean="0"/>
              <a:t>Predictable leadership</a:t>
            </a:r>
          </a:p>
          <a:p>
            <a:pPr marL="450850" indent="-450850"/>
            <a:r>
              <a:rPr lang="en-GB" sz="2000" dirty="0" smtClean="0"/>
              <a:t>Strengthened accountability</a:t>
            </a:r>
          </a:p>
          <a:p>
            <a:pPr marL="450850" indent="-450850"/>
            <a:r>
              <a:rPr lang="en-GB" sz="2000" dirty="0" smtClean="0"/>
              <a:t>Improved strategic field-level coordination and prioritising</a:t>
            </a:r>
          </a:p>
          <a:p>
            <a:pPr>
              <a:buNone/>
            </a:pPr>
            <a:endParaRPr lang="fr-CH" dirty="0"/>
          </a:p>
        </p:txBody>
      </p:sp>
      <p:sp>
        <p:nvSpPr>
          <p:cNvPr id="6" name="Title 22"/>
          <p:cNvSpPr txBox="1">
            <a:spLocks/>
          </p:cNvSpPr>
          <p:nvPr/>
        </p:nvSpPr>
        <p:spPr>
          <a:xfrm>
            <a:off x="1958400" y="864000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/>
          <a:p>
            <a:pPr eaLnBrk="0" hangingPunct="0"/>
            <a:r>
              <a:rPr lang="en-GB" sz="2400" i="1" dirty="0" smtClean="0">
                <a:solidFill>
                  <a:prstClr val="black"/>
                </a:solidFill>
                <a:cs typeface="Arial" pitchFamily="34" charset="0"/>
              </a:rPr>
              <a:t>Objective 4   </a:t>
            </a:r>
            <a:r>
              <a:rPr lang="en-US" sz="2400" b="1" dirty="0" smtClean="0">
                <a:solidFill>
                  <a:prstClr val="black"/>
                </a:solidFill>
              </a:rPr>
              <a:t>Cluster system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7" name="Picture 2" descr="http://www.envirosecurity.org/images/esag/IAS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88767"/>
            <a:ext cx="1200150" cy="695325"/>
          </a:xfrm>
          <a:prstGeom prst="rect">
            <a:avLst/>
          </a:prstGeom>
          <a:noFill/>
        </p:spPr>
      </p:pic>
      <p:pic>
        <p:nvPicPr>
          <p:cNvPr id="9" name="Picture 4" descr="http://writingsofafricanamericans.files.wordpress.com/2009/07/j0362859.jpg"/>
          <p:cNvPicPr>
            <a:picLocks noChangeAspect="1" noChangeArrowheads="1"/>
          </p:cNvPicPr>
          <p:nvPr/>
        </p:nvPicPr>
        <p:blipFill>
          <a:blip r:embed="rId3" cstate="print"/>
          <a:srcRect l="22828" t="14311" r="24601" b="16633"/>
          <a:stretch>
            <a:fillRect/>
          </a:stretch>
        </p:blipFill>
        <p:spPr bwMode="auto">
          <a:xfrm>
            <a:off x="9109994" y="5788767"/>
            <a:ext cx="796007" cy="695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13"/>
          <p:cNvSpPr>
            <a:spLocks noGrp="1"/>
          </p:cNvSpPr>
          <p:nvPr>
            <p:ph type="body" sz="quarter" idx="15"/>
          </p:nvPr>
        </p:nvSpPr>
        <p:spPr>
          <a:xfrm>
            <a:off x="1958400" y="1670400"/>
            <a:ext cx="5271456" cy="471487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GB" sz="2000" dirty="0" smtClean="0"/>
              <a:t>Benefits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Placeholder 14"/>
          <p:cNvSpPr txBox="1">
            <a:spLocks/>
          </p:cNvSpPr>
          <p:nvPr/>
        </p:nvSpPr>
        <p:spPr>
          <a:xfrm>
            <a:off x="724429" y="1691364"/>
            <a:ext cx="8112780" cy="47136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533600" y="2401200"/>
            <a:ext cx="9474929" cy="2948400"/>
          </a:xfrm>
        </p:spPr>
        <p:txBody>
          <a:bodyPr/>
          <a:lstStyle/>
          <a:p>
            <a:pPr marL="450850" indent="-450850"/>
            <a:r>
              <a:rPr lang="en-GB" sz="2000" dirty="0" smtClean="0"/>
              <a:t>Strategic response, avoiding gaps and duplication</a:t>
            </a:r>
          </a:p>
          <a:p>
            <a:pPr marL="450850" indent="-450850"/>
            <a:r>
              <a:rPr lang="en-GB" sz="2000" dirty="0" smtClean="0"/>
              <a:t>Consensus on responsibilities, reflecting organisations’ capabilities</a:t>
            </a:r>
          </a:p>
          <a:p>
            <a:pPr marL="450850" indent="-450850"/>
            <a:r>
              <a:rPr lang="en-GB" sz="2000" dirty="0" smtClean="0"/>
              <a:t>Systems for sharing information </a:t>
            </a:r>
          </a:p>
          <a:p>
            <a:pPr marL="450850" indent="-450850"/>
            <a:r>
              <a:rPr lang="en-GB" sz="2000" dirty="0" smtClean="0"/>
              <a:t>Early joint assessment and prioritisation of needs</a:t>
            </a:r>
          </a:p>
          <a:p>
            <a:pPr marL="450850" indent="-450850"/>
            <a:r>
              <a:rPr lang="en-GB" sz="2000" dirty="0" smtClean="0"/>
              <a:t>Improved inter-</a:t>
            </a:r>
            <a:r>
              <a:rPr lang="en-GB" sz="2000" dirty="0" err="1" smtClean="0"/>
              <a:t>sectoral</a:t>
            </a:r>
            <a:r>
              <a:rPr lang="en-GB" sz="2000" dirty="0" smtClean="0"/>
              <a:t> communication   </a:t>
            </a:r>
          </a:p>
          <a:p>
            <a:pPr>
              <a:buNone/>
              <a:defRPr/>
            </a:pPr>
            <a:endParaRPr lang="en-GB" b="1" dirty="0" smtClean="0"/>
          </a:p>
          <a:p>
            <a:pPr>
              <a:buNone/>
              <a:defRPr/>
            </a:pPr>
            <a:endParaRPr lang="en-GB" b="1" dirty="0" smtClean="0"/>
          </a:p>
          <a:p>
            <a:pPr>
              <a:buNone/>
            </a:pPr>
            <a:endParaRPr lang="fr-CH" dirty="0"/>
          </a:p>
        </p:txBody>
      </p:sp>
      <p:sp>
        <p:nvSpPr>
          <p:cNvPr id="7" name="Title 22"/>
          <p:cNvSpPr txBox="1">
            <a:spLocks/>
          </p:cNvSpPr>
          <p:nvPr/>
        </p:nvSpPr>
        <p:spPr>
          <a:xfrm>
            <a:off x="1958400" y="864000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/>
          <a:p>
            <a:pPr eaLnBrk="0" hangingPunct="0"/>
            <a:r>
              <a:rPr lang="en-GB" sz="2400" i="1" dirty="0" smtClean="0">
                <a:solidFill>
                  <a:prstClr val="black"/>
                </a:solidFill>
                <a:cs typeface="Arial" pitchFamily="34" charset="0"/>
              </a:rPr>
              <a:t>Objective 4   </a:t>
            </a:r>
            <a:r>
              <a:rPr lang="en-US" sz="2400" b="1" dirty="0" smtClean="0">
                <a:solidFill>
                  <a:prstClr val="black"/>
                </a:solidFill>
              </a:rPr>
              <a:t>Cluster system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6" name="Picture 2" descr="http://www.envirosecurity.org/images/esag/IAS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88767"/>
            <a:ext cx="1200150" cy="695325"/>
          </a:xfrm>
          <a:prstGeom prst="rect">
            <a:avLst/>
          </a:prstGeom>
          <a:noFill/>
        </p:spPr>
      </p:pic>
      <p:pic>
        <p:nvPicPr>
          <p:cNvPr id="9" name="Picture 4" descr="http://writingsofafricanamericans.files.wordpress.com/2009/07/j0362859.jpg"/>
          <p:cNvPicPr>
            <a:picLocks noChangeAspect="1" noChangeArrowheads="1"/>
          </p:cNvPicPr>
          <p:nvPr/>
        </p:nvPicPr>
        <p:blipFill>
          <a:blip r:embed="rId3" cstate="print"/>
          <a:srcRect l="22828" t="14311" r="24601" b="16633"/>
          <a:stretch>
            <a:fillRect/>
          </a:stretch>
        </p:blipFill>
        <p:spPr bwMode="auto">
          <a:xfrm>
            <a:off x="9109993" y="5788767"/>
            <a:ext cx="796007" cy="695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4"/>
          <p:cNvSpPr txBox="1">
            <a:spLocks/>
          </p:cNvSpPr>
          <p:nvPr/>
        </p:nvSpPr>
        <p:spPr>
          <a:xfrm>
            <a:off x="724429" y="1691364"/>
            <a:ext cx="8112780" cy="47136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32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101778" y="1691364"/>
          <a:ext cx="7685472" cy="463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5256"/>
                <a:gridCol w="208280"/>
                <a:gridCol w="3771936"/>
              </a:tblGrid>
              <a:tr h="322192"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Cluster</a:t>
                      </a:r>
                      <a:endParaRPr lang="en-GB" sz="18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3F9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Global Cluster Lead</a:t>
                      </a:r>
                      <a:r>
                        <a:rPr lang="en-GB" sz="18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18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Agency</a:t>
                      </a:r>
                      <a:endParaRPr lang="en-GB" sz="18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3F96"/>
                    </a:solidFill>
                  </a:tcPr>
                </a:tc>
              </a:tr>
              <a:tr h="322192"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Agriculture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FAO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6228">
                <a:tc>
                  <a:txBody>
                    <a:bodyPr/>
                    <a:lstStyle/>
                    <a:p>
                      <a:r>
                        <a:rPr lang="en-GB" sz="1600" b="0" u="sng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Camp coordination,</a:t>
                      </a:r>
                      <a:r>
                        <a:rPr lang="en-GB" sz="1600" b="0" u="sng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camp management </a:t>
                      </a:r>
                      <a:endParaRPr lang="en-GB" sz="1600" b="0" u="sng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0" u="sng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u="sng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UNHCR (conflict IDP’s)</a:t>
                      </a:r>
                      <a:r>
                        <a:rPr lang="en-GB" sz="1600" b="0" u="sng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&amp; </a:t>
                      </a:r>
                      <a:r>
                        <a:rPr lang="en-GB" sz="1600" b="0" u="sng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IOM</a:t>
                      </a:r>
                      <a:endParaRPr lang="en-GB" sz="1600" b="0" u="sng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2192">
                <a:tc>
                  <a:txBody>
                    <a:bodyPr/>
                    <a:lstStyle/>
                    <a:p>
                      <a:r>
                        <a:rPr lang="en-GB" sz="1600" b="0" u="sng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Early recovery </a:t>
                      </a:r>
                      <a:endParaRPr lang="en-GB" sz="1600" b="0" u="sng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0" u="sng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u="sng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UNDP</a:t>
                      </a:r>
                      <a:endParaRPr lang="en-GB" sz="1600" b="0" u="sng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17998"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Education 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UNICEF</a:t>
                      </a:r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&amp; Save the Children UK 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2192">
                <a:tc>
                  <a:txBody>
                    <a:bodyPr/>
                    <a:lstStyle/>
                    <a:p>
                      <a:r>
                        <a:rPr lang="en-GB" sz="1600" b="0" u="sng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Emergency shelter</a:t>
                      </a:r>
                      <a:endParaRPr lang="en-GB" sz="1600" b="0" u="sng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0" u="sng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u="sng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UNHCR (conflict IDP’s)</a:t>
                      </a:r>
                      <a:r>
                        <a:rPr lang="en-GB" sz="1600" b="0" u="sng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&amp; </a:t>
                      </a:r>
                      <a:r>
                        <a:rPr lang="en-GB" sz="1600" b="0" u="sng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IFRC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2192"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Emergency telecommunication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OCHA, UNICEF, WFP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2192"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Health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WHO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2192"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Logistics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WFP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2192"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Nutrition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UNICEF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2192"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Protection 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UNHCR,</a:t>
                      </a:r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OHCHR, UNICEF</a:t>
                      </a:r>
                      <a:endParaRPr lang="en-GB" sz="16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17998">
                <a:tc>
                  <a:txBody>
                    <a:bodyPr/>
                    <a:lstStyle/>
                    <a:p>
                      <a:r>
                        <a:rPr lang="en-GB" sz="1600" b="0" u="sng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Water,</a:t>
                      </a:r>
                      <a:r>
                        <a:rPr lang="en-GB" sz="1600" b="0" u="sng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sanitation and hygiene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0" u="sng" baseline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u="sng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UNICEF</a:t>
                      </a:r>
                      <a:endParaRPr lang="en-GB" sz="1600" b="0" u="sng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17998">
                <a:tc>
                  <a:txBody>
                    <a:bodyPr/>
                    <a:lstStyle/>
                    <a:p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Food security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0" baseline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FAO,</a:t>
                      </a:r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WFP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Title 22"/>
          <p:cNvSpPr txBox="1">
            <a:spLocks/>
          </p:cNvSpPr>
          <p:nvPr/>
        </p:nvSpPr>
        <p:spPr>
          <a:xfrm>
            <a:off x="1958400" y="864000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/>
          <a:p>
            <a:pPr eaLnBrk="0" hangingPunct="0"/>
            <a:r>
              <a:rPr lang="en-GB" sz="2400" i="1" dirty="0" smtClean="0">
                <a:solidFill>
                  <a:prstClr val="black"/>
                </a:solidFill>
                <a:cs typeface="Arial" pitchFamily="34" charset="0"/>
              </a:rPr>
              <a:t>Objective 4   </a:t>
            </a:r>
            <a:r>
              <a:rPr lang="en-US" sz="2400" b="1" dirty="0" smtClean="0">
                <a:solidFill>
                  <a:prstClr val="black"/>
                </a:solidFill>
              </a:rPr>
              <a:t>Cluster system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6" name="Picture 2" descr="http://www.envirosecurity.org/images/esag/IAS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88767"/>
            <a:ext cx="1200150" cy="695325"/>
          </a:xfrm>
          <a:prstGeom prst="rect">
            <a:avLst/>
          </a:prstGeom>
          <a:noFill/>
        </p:spPr>
      </p:pic>
      <p:pic>
        <p:nvPicPr>
          <p:cNvPr id="9" name="Picture 4" descr="http://writingsofafricanamericans.files.wordpress.com/2009/07/j0362859.jpg"/>
          <p:cNvPicPr>
            <a:picLocks noChangeAspect="1" noChangeArrowheads="1"/>
          </p:cNvPicPr>
          <p:nvPr/>
        </p:nvPicPr>
        <p:blipFill>
          <a:blip r:embed="rId3" cstate="print"/>
          <a:srcRect l="22828" t="14311" r="24601" b="16633"/>
          <a:stretch>
            <a:fillRect/>
          </a:stretch>
        </p:blipFill>
        <p:spPr bwMode="auto">
          <a:xfrm>
            <a:off x="9109993" y="5788767"/>
            <a:ext cx="796007" cy="695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 descr="Z:\SC_Hubbers project\SEA Hub\G. Communication\Agendas\Agenda for Tot Pattaya vs4 01_07_2010.jpg"/>
          <p:cNvPicPr>
            <a:picLocks noChangeAspect="1" noChangeArrowheads="1"/>
          </p:cNvPicPr>
          <p:nvPr/>
        </p:nvPicPr>
        <p:blipFill>
          <a:blip r:embed="rId3" cstate="print"/>
          <a:srcRect l="3017" t="14336" r="3511" b="5716"/>
          <a:stretch>
            <a:fillRect/>
          </a:stretch>
        </p:blipFill>
        <p:spPr bwMode="auto">
          <a:xfrm>
            <a:off x="82192" y="617984"/>
            <a:ext cx="9637160" cy="5829624"/>
          </a:xfrm>
          <a:prstGeom prst="rect">
            <a:avLst/>
          </a:prstGeom>
          <a:noFill/>
        </p:spPr>
      </p:pic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408" y="1194100"/>
            <a:ext cx="1578778" cy="417396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6" name="Rectangle 5"/>
          <p:cNvSpPr/>
          <p:nvPr/>
        </p:nvSpPr>
        <p:spPr>
          <a:xfrm>
            <a:off x="1758974" y="1212350"/>
            <a:ext cx="1578778" cy="5260369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6514605" y="1212351"/>
            <a:ext cx="1578778" cy="3039609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8120128" y="3200399"/>
            <a:ext cx="1578778" cy="2994919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3350138" y="2270589"/>
            <a:ext cx="1560910" cy="914400"/>
          </a:xfrm>
          <a:prstGeom prst="rect">
            <a:avLst/>
          </a:prstGeom>
          <a:noFill/>
          <a:ln w="63500">
            <a:solidFill>
              <a:srgbClr val="0D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13"/>
          <p:cNvSpPr txBox="1">
            <a:spLocks/>
          </p:cNvSpPr>
          <p:nvPr/>
        </p:nvSpPr>
        <p:spPr>
          <a:xfrm>
            <a:off x="1983181" y="-35625"/>
            <a:ext cx="5403850" cy="522019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400">
                <a:latin typeface="Arial" pitchFamily="34" charset="0"/>
                <a:cs typeface="Arial" pitchFamily="34" charset="0"/>
              </a:defRPr>
            </a:lvl2pPr>
            <a:lvl3pPr>
              <a:buNone/>
              <a:defRPr sz="2400">
                <a:latin typeface="Arial" pitchFamily="34" charset="0"/>
                <a:cs typeface="Arial" pitchFamily="34" charset="0"/>
              </a:defRPr>
            </a:lvl3pPr>
            <a:lvl4pPr>
              <a:buNone/>
              <a:defRPr sz="2400">
                <a:latin typeface="Arial" pitchFamily="34" charset="0"/>
                <a:cs typeface="Arial" pitchFamily="34" charset="0"/>
              </a:defRPr>
            </a:lvl4pPr>
            <a:lvl5pPr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Preparation for CORE sessions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46009" y="3215640"/>
            <a:ext cx="1578778" cy="3221727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4928212" y="1219200"/>
            <a:ext cx="1578778" cy="524324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43934" y="1242831"/>
            <a:ext cx="1578778" cy="87553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4"/>
          <p:cNvSpPr txBox="1">
            <a:spLocks/>
          </p:cNvSpPr>
          <p:nvPr/>
        </p:nvSpPr>
        <p:spPr>
          <a:xfrm>
            <a:off x="724429" y="1691364"/>
            <a:ext cx="8112780" cy="47136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32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924184" y="2162732"/>
          <a:ext cx="8882709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0115"/>
                <a:gridCol w="226289"/>
                <a:gridCol w="2982282"/>
                <a:gridCol w="237063"/>
                <a:gridCol w="3356960"/>
              </a:tblGrid>
              <a:tr h="351192"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Global</a:t>
                      </a:r>
                      <a:r>
                        <a:rPr lang="en-GB" sz="18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cluster</a:t>
                      </a:r>
                      <a:endParaRPr lang="en-GB" sz="18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3F9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Global cluster </a:t>
                      </a:r>
                    </a:p>
                    <a:p>
                      <a:r>
                        <a:rPr lang="en-GB" sz="18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head agency</a:t>
                      </a:r>
                      <a:endParaRPr lang="en-GB" sz="18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3F9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Global cluster partners</a:t>
                      </a:r>
                      <a:endParaRPr lang="en-GB" sz="18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3F96"/>
                    </a:solidFill>
                  </a:tcPr>
                </a:tc>
              </a:tr>
              <a:tr h="981356"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CCCM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UNHCR</a:t>
                      </a:r>
                    </a:p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IOM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OCHA</a:t>
                      </a:r>
                    </a:p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CARE International</a:t>
                      </a:r>
                    </a:p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Danish Refugee Council</a:t>
                      </a:r>
                      <a:br>
                        <a:rPr lang="en-GB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en-GB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Norwegian Refugee Council</a:t>
                      </a:r>
                    </a:p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International Rescue Committee</a:t>
                      </a:r>
                    </a:p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Lutheran World Federation</a:t>
                      </a:r>
                    </a:p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Shelter Centre</a:t>
                      </a:r>
                    </a:p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UNEP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Title 22"/>
          <p:cNvSpPr txBox="1">
            <a:spLocks/>
          </p:cNvSpPr>
          <p:nvPr/>
        </p:nvSpPr>
        <p:spPr>
          <a:xfrm>
            <a:off x="1958400" y="864000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/>
          <a:p>
            <a:pPr eaLnBrk="0" hangingPunct="0"/>
            <a:r>
              <a:rPr lang="en-GB" sz="2400" i="1" dirty="0" smtClean="0">
                <a:solidFill>
                  <a:prstClr val="black"/>
                </a:solidFill>
                <a:cs typeface="Arial" pitchFamily="34" charset="0"/>
              </a:rPr>
              <a:t>Objective 4   </a:t>
            </a:r>
            <a:r>
              <a:rPr lang="en-US" sz="2400" b="1" dirty="0" smtClean="0">
                <a:solidFill>
                  <a:prstClr val="black"/>
                </a:solidFill>
              </a:rPr>
              <a:t>Cluster system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6" name="Picture 2" descr="http://www.envirosecurity.org/images/esag/IAS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88767"/>
            <a:ext cx="1200150" cy="695325"/>
          </a:xfrm>
          <a:prstGeom prst="rect">
            <a:avLst/>
          </a:prstGeom>
          <a:noFill/>
        </p:spPr>
      </p:pic>
      <p:pic>
        <p:nvPicPr>
          <p:cNvPr id="9" name="Picture 4" descr="http://writingsofafricanamericans.files.wordpress.com/2009/07/j0362859.jpg"/>
          <p:cNvPicPr>
            <a:picLocks noChangeAspect="1" noChangeArrowheads="1"/>
          </p:cNvPicPr>
          <p:nvPr/>
        </p:nvPicPr>
        <p:blipFill>
          <a:blip r:embed="rId3" cstate="print"/>
          <a:srcRect l="22828" t="14311" r="24601" b="16633"/>
          <a:stretch>
            <a:fillRect/>
          </a:stretch>
        </p:blipFill>
        <p:spPr bwMode="auto">
          <a:xfrm>
            <a:off x="9109993" y="5788767"/>
            <a:ext cx="796007" cy="695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4"/>
          <p:cNvSpPr txBox="1">
            <a:spLocks/>
          </p:cNvSpPr>
          <p:nvPr/>
        </p:nvSpPr>
        <p:spPr>
          <a:xfrm>
            <a:off x="724429" y="1691364"/>
            <a:ext cx="8112780" cy="47136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itle 22"/>
          <p:cNvSpPr txBox="1">
            <a:spLocks/>
          </p:cNvSpPr>
          <p:nvPr/>
        </p:nvSpPr>
        <p:spPr>
          <a:xfrm>
            <a:off x="1958400" y="864000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/>
          <a:p>
            <a:pPr eaLnBrk="0" hangingPunct="0"/>
            <a:r>
              <a:rPr lang="en-GB" sz="2400" i="1" dirty="0" smtClean="0">
                <a:solidFill>
                  <a:prstClr val="black"/>
                </a:solidFill>
                <a:cs typeface="Arial" pitchFamily="34" charset="0"/>
              </a:rPr>
              <a:t>Objective 4   </a:t>
            </a:r>
            <a:r>
              <a:rPr lang="en-US" sz="2400" b="1" dirty="0" smtClean="0">
                <a:solidFill>
                  <a:prstClr val="black"/>
                </a:solidFill>
              </a:rPr>
              <a:t>Cluster system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Subtitle 13"/>
          <p:cNvSpPr>
            <a:spLocks noGrp="1"/>
          </p:cNvSpPr>
          <p:nvPr>
            <p:ph type="body" sz="quarter" idx="15"/>
          </p:nvPr>
        </p:nvSpPr>
        <p:spPr>
          <a:xfrm>
            <a:off x="1958400" y="1670400"/>
            <a:ext cx="5271456" cy="471487"/>
          </a:xfrm>
          <a:prstGeom prst="rect">
            <a:avLst/>
          </a:prstGeom>
        </p:spPr>
        <p:txBody>
          <a:bodyPr/>
          <a:lstStyle/>
          <a:p>
            <a:r>
              <a:rPr lang="en-GB" sz="2000" dirty="0" smtClean="0"/>
              <a:t>Cross-cutting themes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041524" y="2245857"/>
          <a:ext cx="7411234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0650"/>
                <a:gridCol w="208280"/>
                <a:gridCol w="4862304"/>
              </a:tblGrid>
              <a:tr h="127236"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Cluster</a:t>
                      </a:r>
                      <a:endParaRPr lang="en-GB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3F9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Global Cluster Lead</a:t>
                      </a:r>
                      <a:r>
                        <a:rPr lang="en-GB" sz="18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Agency</a:t>
                      </a:r>
                      <a:endParaRPr lang="en-GB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3F96"/>
                    </a:solidFill>
                  </a:tcPr>
                </a:tc>
              </a:tr>
              <a:tr h="371104"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Age</a:t>
                      </a:r>
                    </a:p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Environment</a:t>
                      </a:r>
                    </a:p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Gender</a:t>
                      </a:r>
                    </a:p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HIV</a:t>
                      </a:r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/ AIDS</a:t>
                      </a:r>
                      <a:endParaRPr lang="en-GB" sz="16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Help Age International</a:t>
                      </a:r>
                    </a:p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UNEP</a:t>
                      </a:r>
                    </a:p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UNFPA &amp;</a:t>
                      </a:r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WHO</a:t>
                      </a:r>
                    </a:p>
                    <a:p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UNAIDS</a:t>
                      </a:r>
                      <a:r>
                        <a:rPr lang="en-GB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 descr="http://www.envirosecurity.org/images/esag/IAS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88767"/>
            <a:ext cx="1200150" cy="695325"/>
          </a:xfrm>
          <a:prstGeom prst="rect">
            <a:avLst/>
          </a:prstGeom>
          <a:noFill/>
        </p:spPr>
      </p:pic>
      <p:pic>
        <p:nvPicPr>
          <p:cNvPr id="11" name="Picture 4" descr="http://writingsofafricanamericans.files.wordpress.com/2009/07/j0362859.jpg"/>
          <p:cNvPicPr>
            <a:picLocks noChangeAspect="1" noChangeArrowheads="1"/>
          </p:cNvPicPr>
          <p:nvPr/>
        </p:nvPicPr>
        <p:blipFill>
          <a:blip r:embed="rId3" cstate="print"/>
          <a:srcRect l="22828" t="14311" r="24601" b="16633"/>
          <a:stretch>
            <a:fillRect/>
          </a:stretch>
        </p:blipFill>
        <p:spPr bwMode="auto">
          <a:xfrm>
            <a:off x="9109993" y="5788767"/>
            <a:ext cx="796007" cy="695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2"/>
          <p:cNvSpPr txBox="1">
            <a:spLocks/>
          </p:cNvSpPr>
          <p:nvPr/>
        </p:nvSpPr>
        <p:spPr>
          <a:xfrm>
            <a:off x="1958400" y="864000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/>
          <a:p>
            <a:pPr eaLnBrk="0" hangingPunct="0"/>
            <a:r>
              <a:rPr lang="en-GB" sz="2400" i="1" dirty="0" smtClean="0">
                <a:solidFill>
                  <a:prstClr val="black"/>
                </a:solidFill>
                <a:cs typeface="Arial" pitchFamily="34" charset="0"/>
              </a:rPr>
              <a:t>Objective 4   </a:t>
            </a:r>
            <a:r>
              <a:rPr lang="en-US" sz="2400" b="1" dirty="0" smtClean="0">
                <a:solidFill>
                  <a:prstClr val="black"/>
                </a:solidFill>
              </a:rPr>
              <a:t>Cluster system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Subtitle 13"/>
          <p:cNvSpPr>
            <a:spLocks noGrp="1"/>
          </p:cNvSpPr>
          <p:nvPr>
            <p:ph type="body" sz="quarter" idx="15"/>
          </p:nvPr>
        </p:nvSpPr>
        <p:spPr>
          <a:xfrm>
            <a:off x="1935763" y="5827866"/>
            <a:ext cx="4796113" cy="2444344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GB" sz="1600" b="1" dirty="0" smtClean="0"/>
              <a:t>HC = Humanitarian Coordinator	</a:t>
            </a:r>
          </a:p>
          <a:p>
            <a:pPr>
              <a:buNone/>
            </a:pPr>
            <a:r>
              <a:rPr lang="en-GB" sz="1600" b="1" dirty="0" smtClean="0"/>
              <a:t>CLA = Cluster Lead Agency</a:t>
            </a:r>
          </a:p>
          <a:p>
            <a:pPr>
              <a:buNone/>
            </a:pPr>
            <a:endParaRPr lang="en-GB" sz="1400" dirty="0" smtClean="0">
              <a:solidFill>
                <a:srgbClr val="0D3F96"/>
              </a:solidFill>
            </a:endParaRPr>
          </a:p>
          <a:p>
            <a:pPr>
              <a:buNone/>
            </a:pPr>
            <a:endParaRPr lang="en-GB" sz="2000" dirty="0">
              <a:solidFill>
                <a:srgbClr val="0D3F9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ubtitle 13"/>
          <p:cNvSpPr>
            <a:spLocks noGrp="1"/>
          </p:cNvSpPr>
          <p:nvPr>
            <p:ph type="body" sz="quarter" idx="15"/>
          </p:nvPr>
        </p:nvSpPr>
        <p:spPr>
          <a:xfrm>
            <a:off x="5341875" y="5843632"/>
            <a:ext cx="4745420" cy="2444344"/>
          </a:xfrm>
          <a:prstGeom prst="rect">
            <a:avLst/>
          </a:prstGeom>
        </p:spPr>
        <p:txBody>
          <a:bodyPr/>
          <a:lstStyle/>
          <a:p>
            <a:r>
              <a:rPr lang="en-GB" sz="1600" b="1" dirty="0" smtClean="0"/>
              <a:t>ERC = Emergency Relief Coordinator</a:t>
            </a:r>
          </a:p>
          <a:p>
            <a:r>
              <a:rPr lang="en-GB" sz="1600" b="1" dirty="0" smtClean="0"/>
              <a:t>GCLA = Global Cluster Lead Agency</a:t>
            </a:r>
          </a:p>
          <a:p>
            <a:pPr>
              <a:buNone/>
            </a:pPr>
            <a:endParaRPr lang="en-GB" sz="1400" dirty="0" smtClean="0">
              <a:solidFill>
                <a:srgbClr val="0D3F96"/>
              </a:solidFill>
            </a:endParaRPr>
          </a:p>
          <a:p>
            <a:pPr>
              <a:buNone/>
            </a:pPr>
            <a:endParaRPr lang="en-GB" sz="2000" dirty="0">
              <a:solidFill>
                <a:srgbClr val="0D3F9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http://www.envirosecurity.org/images/esag/IAS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88767"/>
            <a:ext cx="1200150" cy="695325"/>
          </a:xfrm>
          <a:prstGeom prst="rect">
            <a:avLst/>
          </a:prstGeom>
          <a:noFill/>
        </p:spPr>
      </p:pic>
      <p:pic>
        <p:nvPicPr>
          <p:cNvPr id="10" name="Picture 4" descr="http://writingsofafricanamericans.files.wordpress.com/2009/07/j0362859.jpg"/>
          <p:cNvPicPr>
            <a:picLocks noChangeAspect="1" noChangeArrowheads="1"/>
          </p:cNvPicPr>
          <p:nvPr/>
        </p:nvPicPr>
        <p:blipFill>
          <a:blip r:embed="rId3" cstate="print"/>
          <a:srcRect l="22828" t="14311" r="24601" b="16633"/>
          <a:stretch>
            <a:fillRect/>
          </a:stretch>
        </p:blipFill>
        <p:spPr bwMode="auto">
          <a:xfrm>
            <a:off x="9109993" y="5788767"/>
            <a:ext cx="796007" cy="695325"/>
          </a:xfrm>
          <a:prstGeom prst="rect">
            <a:avLst/>
          </a:prstGeom>
          <a:noFill/>
        </p:spPr>
      </p:pic>
      <p:pic>
        <p:nvPicPr>
          <p:cNvPr id="14" name="Picture 13" descr="cluster activation procedure 150620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8762" y="1388521"/>
            <a:ext cx="7563970" cy="4262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4"/>
          <p:cNvSpPr txBox="1">
            <a:spLocks/>
          </p:cNvSpPr>
          <p:nvPr/>
        </p:nvSpPr>
        <p:spPr>
          <a:xfrm>
            <a:off x="724429" y="1691364"/>
            <a:ext cx="8112780" cy="47136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itle 22"/>
          <p:cNvSpPr txBox="1">
            <a:spLocks/>
          </p:cNvSpPr>
          <p:nvPr/>
        </p:nvSpPr>
        <p:spPr>
          <a:xfrm>
            <a:off x="1958400" y="864000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/>
          <a:p>
            <a:pPr eaLnBrk="0" hangingPunct="0"/>
            <a:r>
              <a:rPr lang="en-GB" sz="2400" i="1" dirty="0" smtClean="0">
                <a:solidFill>
                  <a:prstClr val="black"/>
                </a:solidFill>
                <a:cs typeface="Arial" pitchFamily="34" charset="0"/>
              </a:rPr>
              <a:t>Objective 4   </a:t>
            </a:r>
            <a:r>
              <a:rPr lang="en-US" sz="2400" b="1" dirty="0" smtClean="0">
                <a:solidFill>
                  <a:prstClr val="black"/>
                </a:solidFill>
              </a:rPr>
              <a:t>Cluster system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Subtitle 13"/>
          <p:cNvSpPr>
            <a:spLocks noGrp="1"/>
          </p:cNvSpPr>
          <p:nvPr>
            <p:ph type="body" sz="quarter" idx="15"/>
          </p:nvPr>
        </p:nvSpPr>
        <p:spPr>
          <a:xfrm>
            <a:off x="1958400" y="5229240"/>
            <a:ext cx="5341034" cy="1237938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GB" sz="1600" b="1" dirty="0" smtClean="0"/>
              <a:t>IM = Information Manager</a:t>
            </a:r>
          </a:p>
          <a:p>
            <a:pPr>
              <a:buNone/>
            </a:pPr>
            <a:r>
              <a:rPr lang="en-GB" sz="1600" b="1" dirty="0" smtClean="0"/>
              <a:t>Tech C = Technical Coordinator</a:t>
            </a:r>
          </a:p>
          <a:p>
            <a:pPr>
              <a:buNone/>
            </a:pPr>
            <a:r>
              <a:rPr lang="en-GB" sz="1600" b="1" dirty="0" smtClean="0"/>
              <a:t>SAG = Strategic Advisory Group</a:t>
            </a:r>
          </a:p>
          <a:p>
            <a:pPr>
              <a:buNone/>
            </a:pPr>
            <a:r>
              <a:rPr lang="en-GB" sz="1600" b="1" dirty="0" smtClean="0"/>
              <a:t>TWIGs = Technical Working Groups</a:t>
            </a:r>
          </a:p>
          <a:p>
            <a:pPr>
              <a:buNone/>
            </a:pPr>
            <a:endParaRPr lang="en-GB" sz="1200" dirty="0" smtClean="0">
              <a:solidFill>
                <a:srgbClr val="0D3F96"/>
              </a:solidFill>
            </a:endParaRPr>
          </a:p>
          <a:p>
            <a:pPr>
              <a:buNone/>
            </a:pPr>
            <a:endParaRPr lang="en-GB" sz="1400" dirty="0" smtClean="0">
              <a:solidFill>
                <a:srgbClr val="0D3F96"/>
              </a:solidFill>
            </a:endParaRPr>
          </a:p>
          <a:p>
            <a:pPr>
              <a:buNone/>
            </a:pPr>
            <a:endParaRPr lang="en-GB" sz="2000" dirty="0">
              <a:solidFill>
                <a:srgbClr val="0D3F9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http://www.envirosecurity.org/images/esag/IAS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88767"/>
            <a:ext cx="1200150" cy="695325"/>
          </a:xfrm>
          <a:prstGeom prst="rect">
            <a:avLst/>
          </a:prstGeom>
          <a:noFill/>
        </p:spPr>
      </p:pic>
      <p:pic>
        <p:nvPicPr>
          <p:cNvPr id="12" name="Picture 4" descr="http://writingsofafricanamericans.files.wordpress.com/2009/07/j0362859.jpg"/>
          <p:cNvPicPr>
            <a:picLocks noChangeAspect="1" noChangeArrowheads="1"/>
          </p:cNvPicPr>
          <p:nvPr/>
        </p:nvPicPr>
        <p:blipFill>
          <a:blip r:embed="rId3" cstate="print"/>
          <a:srcRect l="22828" t="14311" r="24601" b="16633"/>
          <a:stretch>
            <a:fillRect/>
          </a:stretch>
        </p:blipFill>
        <p:spPr bwMode="auto">
          <a:xfrm>
            <a:off x="9109993" y="5788767"/>
            <a:ext cx="796007" cy="695325"/>
          </a:xfrm>
          <a:prstGeom prst="rect">
            <a:avLst/>
          </a:prstGeom>
          <a:noFill/>
        </p:spPr>
      </p:pic>
      <p:pic>
        <p:nvPicPr>
          <p:cNvPr id="13" name="Picture 12" descr="organisation of cluster 150620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83554" y="1559857"/>
            <a:ext cx="7651874" cy="3453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4"/>
          <p:cNvSpPr txBox="1">
            <a:spLocks/>
          </p:cNvSpPr>
          <p:nvPr/>
        </p:nvSpPr>
        <p:spPr>
          <a:xfrm>
            <a:off x="724429" y="1691364"/>
            <a:ext cx="8112780" cy="47136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itle 22"/>
          <p:cNvSpPr txBox="1">
            <a:spLocks/>
          </p:cNvSpPr>
          <p:nvPr/>
        </p:nvSpPr>
        <p:spPr>
          <a:xfrm>
            <a:off x="1958400" y="864000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/>
          <a:p>
            <a:pPr eaLnBrk="0" hangingPunct="0"/>
            <a:r>
              <a:rPr lang="en-GB" sz="2400" i="1" dirty="0" smtClean="0">
                <a:solidFill>
                  <a:prstClr val="black"/>
                </a:solidFill>
                <a:cs typeface="Arial" pitchFamily="34" charset="0"/>
              </a:rPr>
              <a:t>Objective 4   </a:t>
            </a:r>
            <a:r>
              <a:rPr lang="en-US" sz="2400" b="1" dirty="0" smtClean="0">
                <a:solidFill>
                  <a:prstClr val="black"/>
                </a:solidFill>
              </a:rPr>
              <a:t>Cluster system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6" name="Picture 2" descr="http://www.envirosecurity.org/images/esag/IAS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88767"/>
            <a:ext cx="1200150" cy="695325"/>
          </a:xfrm>
          <a:prstGeom prst="rect">
            <a:avLst/>
          </a:prstGeom>
          <a:noFill/>
        </p:spPr>
      </p:pic>
      <p:pic>
        <p:nvPicPr>
          <p:cNvPr id="9" name="Picture 4" descr="http://writingsofafricanamericans.files.wordpress.com/2009/07/j0362859.jpg"/>
          <p:cNvPicPr>
            <a:picLocks noChangeAspect="1" noChangeArrowheads="1"/>
          </p:cNvPicPr>
          <p:nvPr/>
        </p:nvPicPr>
        <p:blipFill>
          <a:blip r:embed="rId3" cstate="print"/>
          <a:srcRect l="22828" t="14311" r="24601" b="16633"/>
          <a:stretch>
            <a:fillRect/>
          </a:stretch>
        </p:blipFill>
        <p:spPr bwMode="auto">
          <a:xfrm>
            <a:off x="9109993" y="5788767"/>
            <a:ext cx="796007" cy="695325"/>
          </a:xfrm>
          <a:prstGeom prst="rect">
            <a:avLst/>
          </a:prstGeom>
          <a:noFill/>
        </p:spPr>
      </p:pic>
      <p:sp>
        <p:nvSpPr>
          <p:cNvPr id="13" name="Text Placeholder 14"/>
          <p:cNvSpPr txBox="1">
            <a:spLocks/>
          </p:cNvSpPr>
          <p:nvPr/>
        </p:nvSpPr>
        <p:spPr>
          <a:xfrm>
            <a:off x="724429" y="1691364"/>
            <a:ext cx="8112780" cy="47136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436064" y="2057624"/>
            <a:ext cx="9474929" cy="2948400"/>
          </a:xfrm>
        </p:spPr>
        <p:txBody>
          <a:bodyPr/>
          <a:lstStyle/>
          <a:p>
            <a:pPr marL="268288" indent="268288">
              <a:buNone/>
            </a:pPr>
            <a:r>
              <a:rPr lang="en-GB" sz="2000" b="1" dirty="0" smtClean="0"/>
              <a:t>Improvements and benefits</a:t>
            </a:r>
            <a:endParaRPr lang="en-GB" sz="2000" dirty="0" smtClean="0"/>
          </a:p>
          <a:p>
            <a:pPr marL="0" indent="450850"/>
            <a:r>
              <a:rPr lang="en-GB" sz="2000" dirty="0" smtClean="0"/>
              <a:t> Coverage</a:t>
            </a:r>
          </a:p>
          <a:p>
            <a:pPr marL="0" indent="450850"/>
            <a:r>
              <a:rPr lang="en-GB" sz="2000" dirty="0" smtClean="0"/>
              <a:t> Gaps and duplications reduced</a:t>
            </a:r>
          </a:p>
          <a:p>
            <a:pPr marL="0" indent="450850"/>
            <a:r>
              <a:rPr lang="en-GB" sz="2000" dirty="0" smtClean="0"/>
              <a:t> Learning through peer review</a:t>
            </a:r>
          </a:p>
          <a:p>
            <a:pPr marL="0" indent="450850"/>
            <a:r>
              <a:rPr lang="en-GB" sz="2000" dirty="0" smtClean="0"/>
              <a:t> More predictable leadership</a:t>
            </a:r>
          </a:p>
          <a:p>
            <a:pPr marL="0" indent="450850"/>
            <a:r>
              <a:rPr lang="en-GB" sz="2000" dirty="0" smtClean="0"/>
              <a:t> Partnership between UN agencies and other NGO’s</a:t>
            </a:r>
          </a:p>
          <a:p>
            <a:pPr indent="263525">
              <a:buNone/>
            </a:pPr>
            <a:r>
              <a:rPr lang="en-GB" sz="2000" b="1" dirty="0" smtClean="0"/>
              <a:t>Challenges</a:t>
            </a:r>
          </a:p>
          <a:p>
            <a:pPr marL="0" indent="450850"/>
            <a:r>
              <a:rPr lang="en-GB" sz="2000" dirty="0" smtClean="0"/>
              <a:t> Weak links to national and local actors has weakened capacity</a:t>
            </a:r>
          </a:p>
          <a:p>
            <a:pPr marL="0" indent="450850"/>
            <a:r>
              <a:rPr lang="en-GB" sz="2000" dirty="0" smtClean="0"/>
              <a:t> Threatens humanitarian principles with close relationships with    </a:t>
            </a:r>
            <a:br>
              <a:rPr lang="en-GB" sz="2000" dirty="0" smtClean="0"/>
            </a:br>
            <a:r>
              <a:rPr lang="en-GB" sz="2000" dirty="0" smtClean="0"/>
              <a:t>        peacekeeping missions</a:t>
            </a:r>
          </a:p>
          <a:p>
            <a:pPr marL="0" indent="450850"/>
            <a:r>
              <a:rPr lang="en-GB" sz="2000" dirty="0" smtClean="0"/>
              <a:t> Poor management and facilitation stops full potential</a:t>
            </a:r>
          </a:p>
          <a:p>
            <a:pPr marL="0" indent="450850"/>
            <a:r>
              <a:rPr lang="en-GB" sz="2000" dirty="0" smtClean="0"/>
              <a:t> Neglect of multidimensional and cross-cutting issues</a:t>
            </a:r>
            <a:endParaRPr lang="en-GB" sz="2000" b="1" dirty="0" smtClean="0"/>
          </a:p>
          <a:p>
            <a:pPr>
              <a:buNone/>
            </a:pPr>
            <a:r>
              <a:rPr lang="en-GB" sz="2000" dirty="0" smtClean="0"/>
              <a:t>		</a:t>
            </a:r>
          </a:p>
          <a:p>
            <a:pPr>
              <a:buNone/>
            </a:pPr>
            <a:r>
              <a:rPr lang="en-GB" sz="2000" dirty="0" smtClean="0"/>
              <a:t>	</a:t>
            </a:r>
            <a:endParaRPr lang="en-GB" sz="2000" b="1" dirty="0" smtClean="0"/>
          </a:p>
          <a:p>
            <a:pPr indent="177800"/>
            <a:endParaRPr lang="en-GB" sz="2000" dirty="0" smtClean="0"/>
          </a:p>
          <a:p>
            <a:pPr>
              <a:buNone/>
            </a:pPr>
            <a:endParaRPr lang="fr-CH" dirty="0"/>
          </a:p>
        </p:txBody>
      </p:sp>
      <p:sp>
        <p:nvSpPr>
          <p:cNvPr id="18" name="Subtitle 13"/>
          <p:cNvSpPr>
            <a:spLocks noGrp="1"/>
          </p:cNvSpPr>
          <p:nvPr>
            <p:ph type="body" sz="quarter" idx="15"/>
          </p:nvPr>
        </p:nvSpPr>
        <p:spPr>
          <a:xfrm>
            <a:off x="1958400" y="1609440"/>
            <a:ext cx="5271456" cy="471487"/>
          </a:xfrm>
          <a:prstGeom prst="rect">
            <a:avLst/>
          </a:prstGeom>
        </p:spPr>
        <p:txBody>
          <a:bodyPr/>
          <a:lstStyle/>
          <a:p>
            <a:r>
              <a:rPr lang="en-US" sz="2000" dirty="0" smtClean="0"/>
              <a:t>2010 IASC cluster evaluation, 2nd phase </a:t>
            </a:r>
            <a:endParaRPr lang="en-GB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4"/>
          <p:cNvSpPr txBox="1">
            <a:spLocks/>
          </p:cNvSpPr>
          <p:nvPr/>
        </p:nvSpPr>
        <p:spPr>
          <a:xfrm>
            <a:off x="724429" y="1691364"/>
            <a:ext cx="8112780" cy="47136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itle 22"/>
          <p:cNvSpPr txBox="1">
            <a:spLocks/>
          </p:cNvSpPr>
          <p:nvPr/>
        </p:nvSpPr>
        <p:spPr>
          <a:xfrm>
            <a:off x="1958400" y="864000"/>
            <a:ext cx="9160704" cy="396303"/>
          </a:xfrm>
          <a:prstGeom prst="rect">
            <a:avLst/>
          </a:prstGeom>
        </p:spPr>
        <p:txBody>
          <a:bodyPr tIns="0" bIns="0">
            <a:noAutofit/>
          </a:bodyPr>
          <a:lstStyle/>
          <a:p>
            <a:pPr eaLnBrk="0" hangingPunct="0"/>
            <a:r>
              <a:rPr lang="en-GB" sz="2400" i="1" dirty="0" smtClean="0">
                <a:solidFill>
                  <a:prstClr val="black"/>
                </a:solidFill>
                <a:cs typeface="Arial" pitchFamily="34" charset="0"/>
              </a:rPr>
              <a:t>Objective 5  </a:t>
            </a:r>
            <a:r>
              <a:rPr lang="en-US" sz="2400" b="1" dirty="0" smtClean="0">
                <a:solidFill>
                  <a:prstClr val="black"/>
                </a:solidFill>
              </a:rPr>
              <a:t>Humanitarian - Development coordination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Subtitle 13"/>
          <p:cNvSpPr>
            <a:spLocks noGrp="1"/>
          </p:cNvSpPr>
          <p:nvPr>
            <p:ph type="body" sz="quarter" idx="15"/>
          </p:nvPr>
        </p:nvSpPr>
        <p:spPr>
          <a:xfrm>
            <a:off x="2005486" y="5254160"/>
            <a:ext cx="6815957" cy="1608772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GB" sz="1600" b="1" dirty="0" smtClean="0"/>
              <a:t>HC = Humanitarian Coordinator</a:t>
            </a:r>
          </a:p>
          <a:p>
            <a:pPr>
              <a:buNone/>
            </a:pPr>
            <a:r>
              <a:rPr lang="en-GB" sz="1600" b="1" dirty="0" smtClean="0"/>
              <a:t>RC = Resident Coordinator</a:t>
            </a:r>
          </a:p>
          <a:p>
            <a:pPr>
              <a:buNone/>
            </a:pPr>
            <a:r>
              <a:rPr lang="en-GB" sz="1600" b="1" dirty="0" smtClean="0"/>
              <a:t>UNDG = United Nations Development Group</a:t>
            </a:r>
          </a:p>
          <a:p>
            <a:pPr>
              <a:buNone/>
            </a:pPr>
            <a:r>
              <a:rPr lang="en-GB" sz="1600" b="1" dirty="0" smtClean="0"/>
              <a:t>UNDAF = United Nations Development Assistant Framework</a:t>
            </a:r>
          </a:p>
          <a:p>
            <a:pPr>
              <a:buNone/>
            </a:pPr>
            <a:endParaRPr lang="en-GB" sz="1200" dirty="0" smtClean="0">
              <a:solidFill>
                <a:srgbClr val="0D3F96"/>
              </a:solidFill>
            </a:endParaRPr>
          </a:p>
          <a:p>
            <a:pPr>
              <a:buNone/>
            </a:pPr>
            <a:endParaRPr lang="en-GB" sz="1400" dirty="0" smtClean="0">
              <a:solidFill>
                <a:srgbClr val="0D3F96"/>
              </a:solidFill>
            </a:endParaRPr>
          </a:p>
          <a:p>
            <a:pPr>
              <a:buNone/>
            </a:pPr>
            <a:endParaRPr lang="en-GB" sz="2000" dirty="0">
              <a:solidFill>
                <a:srgbClr val="0D3F9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http://www.envirosecurity.org/images/esag/IAS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88767"/>
            <a:ext cx="1200150" cy="695325"/>
          </a:xfrm>
          <a:prstGeom prst="rect">
            <a:avLst/>
          </a:prstGeom>
          <a:noFill/>
        </p:spPr>
      </p:pic>
      <p:pic>
        <p:nvPicPr>
          <p:cNvPr id="12" name="Picture 4" descr="http://writingsofafricanamericans.files.wordpress.com/2009/07/j0362859.jpg"/>
          <p:cNvPicPr>
            <a:picLocks noChangeAspect="1" noChangeArrowheads="1"/>
          </p:cNvPicPr>
          <p:nvPr/>
        </p:nvPicPr>
        <p:blipFill>
          <a:blip r:embed="rId3" cstate="print"/>
          <a:srcRect l="22828" t="14311" r="24601" b="16633"/>
          <a:stretch>
            <a:fillRect/>
          </a:stretch>
        </p:blipFill>
        <p:spPr bwMode="auto">
          <a:xfrm>
            <a:off x="9109993" y="5788767"/>
            <a:ext cx="796007" cy="695325"/>
          </a:xfrm>
          <a:prstGeom prst="rect">
            <a:avLst/>
          </a:prstGeom>
          <a:noFill/>
        </p:spPr>
      </p:pic>
      <p:pic>
        <p:nvPicPr>
          <p:cNvPr id="14" name="Picture 13" descr="joint activit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00428" y="1391810"/>
            <a:ext cx="7580676" cy="3851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Discussion in groups- ECHO blue v03-02-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29979" y="2614156"/>
            <a:ext cx="1180800" cy="189620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354116" cy="396303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Discussion in groups</a:t>
            </a:r>
            <a:endParaRPr lang="en-GB" dirty="0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54800" y="1670400"/>
            <a:ext cx="6755745" cy="739338"/>
          </a:xfrm>
        </p:spPr>
        <p:txBody>
          <a:bodyPr/>
          <a:lstStyle/>
          <a:p>
            <a:r>
              <a:rPr lang="en-GB" sz="2000" dirty="0" smtClean="0"/>
              <a:t>From your experience discuss:</a:t>
            </a:r>
            <a:endParaRPr lang="en-GB" sz="20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16865" y="2471245"/>
            <a:ext cx="7802879" cy="3981382"/>
          </a:xfrm>
        </p:spPr>
        <p:txBody>
          <a:bodyPr/>
          <a:lstStyle/>
          <a:p>
            <a:pPr marL="1073150" indent="-1073150"/>
            <a:r>
              <a:rPr lang="en-GB" sz="2000" spc="-100" dirty="0" smtClean="0"/>
              <a:t>     Task 1   </a:t>
            </a:r>
            <a:r>
              <a:rPr lang="en-GB" sz="2000" b="1" spc="-100" dirty="0" smtClean="0"/>
              <a:t>Where you are working, draw a diagram representing the coordination structure</a:t>
            </a:r>
          </a:p>
          <a:p>
            <a:pPr marL="1524000" indent="-1524000"/>
            <a:endParaRPr lang="en-GB" sz="2000" b="1" spc="-100" dirty="0" smtClean="0"/>
          </a:p>
          <a:p>
            <a:pPr marL="1073150" indent="-1073150"/>
            <a:r>
              <a:rPr lang="en-GB" sz="2000" spc="-100" dirty="0" smtClean="0"/>
              <a:t>     Task 2   </a:t>
            </a:r>
            <a:r>
              <a:rPr lang="en-GB" sz="2000" b="1" dirty="0" smtClean="0"/>
              <a:t>What are the main challenges you are facing?</a:t>
            </a:r>
          </a:p>
          <a:p>
            <a:pPr marL="1073150" indent="-1073150"/>
            <a:endParaRPr lang="en-GB" sz="2000" b="1" dirty="0" smtClean="0"/>
          </a:p>
          <a:p>
            <a:pPr marL="987425" indent="-987425"/>
            <a:endParaRPr lang="en-GB" sz="2000" b="1" spc="-100" dirty="0" smtClean="0"/>
          </a:p>
          <a:p>
            <a:pPr marL="1524000" indent="-1524000"/>
            <a:endParaRPr lang="en-GB" b="1" spc="-100" dirty="0" smtClean="0"/>
          </a:p>
          <a:p>
            <a:pPr marL="1524000" indent="-1524000"/>
            <a:endParaRPr lang="en-GB" b="1" spc="-100" dirty="0" smtClean="0"/>
          </a:p>
          <a:p>
            <a:pPr marL="1524000" indent="-1524000"/>
            <a:r>
              <a:rPr lang="en-GB" b="1" spc="-100" dirty="0" smtClean="0"/>
              <a:t>                 </a:t>
            </a:r>
          </a:p>
        </p:txBody>
      </p:sp>
      <p:pic>
        <p:nvPicPr>
          <p:cNvPr id="19" name="Picture 18" descr="Pen2-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30629" y="648561"/>
            <a:ext cx="1180800" cy="18962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36203" y="3895731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39046" y="1974268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12" name="Picture 11" descr="Time for discussion v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38855" y="4581360"/>
            <a:ext cx="1176670" cy="18972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710471" y="5903566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15 minutes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Any questions?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8691421" y="1964591"/>
            <a:ext cx="1214579" cy="518846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9" name="Picture 8" descr="Time for discussion v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50730" y="4581807"/>
            <a:ext cx="1176670" cy="18972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22346" y="5913539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15 minutes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971635" y="2424562"/>
            <a:ext cx="6304205" cy="29484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Do you have any comments or experiences you would like to share?</a:t>
            </a:r>
          </a:p>
          <a:p>
            <a:pPr>
              <a:buNone/>
            </a:pPr>
            <a:endParaRPr lang="en-GB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Do you have any questions?</a:t>
            </a:r>
          </a:p>
          <a:p>
            <a:endParaRPr lang="en-GB" dirty="0" smtClean="0"/>
          </a:p>
        </p:txBody>
      </p:sp>
      <p:pic>
        <p:nvPicPr>
          <p:cNvPr id="16" name="Picture 15" descr="Any Questions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37075" y="2613311"/>
            <a:ext cx="1180800" cy="1897047"/>
          </a:xfrm>
          <a:prstGeom prst="rect">
            <a:avLst/>
          </a:prstGeom>
        </p:spPr>
      </p:pic>
      <p:pic>
        <p:nvPicPr>
          <p:cNvPr id="19" name="Picture 18" descr="Global experiences-0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39321" y="649696"/>
            <a:ext cx="1178554" cy="18925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40288" y="3913051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Any </a:t>
            </a: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questions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684280" y="1972345"/>
            <a:ext cx="1354095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Share your experiences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Z:\SC_Hubbers project\SEA Hub\E. Graphics\Maps and banners\Map for powerpoint.jpg"/>
          <p:cNvPicPr>
            <a:picLocks noChangeAspect="1" noChangeArrowheads="1"/>
          </p:cNvPicPr>
          <p:nvPr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-1029" y="606096"/>
            <a:ext cx="1959429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6" name="Picture 35" descr="CORE_Homepage 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63464" y="606096"/>
            <a:ext cx="2649114" cy="2395448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1958400" y="864000"/>
            <a:ext cx="6867967" cy="6339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Further reading</a:t>
            </a:r>
            <a:endParaRPr lang="en-GB" sz="2400" b="1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Text Placeholder 5"/>
          <p:cNvSpPr txBox="1">
            <a:spLocks/>
          </p:cNvSpPr>
          <p:nvPr/>
        </p:nvSpPr>
        <p:spPr>
          <a:xfrm>
            <a:off x="1967535" y="1662232"/>
            <a:ext cx="7938465" cy="471368"/>
          </a:xfrm>
          <a:prstGeom prst="rect">
            <a:avLst/>
          </a:prstGeom>
        </p:spPr>
        <p:txBody>
          <a:bodyPr/>
          <a:lstStyle/>
          <a:p>
            <a:pPr indent="12700"/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Disaster Response: Principles of </a:t>
            </a:r>
          </a:p>
          <a:p>
            <a:pPr indent="12700"/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Preparation and Coordination </a:t>
            </a: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indent="12700"/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Centre of Excellence in Disaster Management </a:t>
            </a:r>
          </a:p>
          <a:p>
            <a:pPr indent="12700"/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and Humanitarian Assistance, 2000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GB" sz="2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indent="1588"/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Literature Review for Shelter after Disaster </a:t>
            </a: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indent="1588"/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Shelter Centre, 2011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GB" sz="2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indent="1588"/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http://goodintents.org/uncategorized/coordinationafter-a-disaster</a:t>
            </a:r>
          </a:p>
          <a:p>
            <a:endParaRPr lang="en-GB" sz="2000" dirty="0" smtClean="0">
              <a:solidFill>
                <a:prstClr val="black"/>
              </a:solidFill>
            </a:endParaRPr>
          </a:p>
          <a:p>
            <a:r>
              <a:rPr lang="en-GB" sz="2000" b="1" dirty="0" smtClean="0">
                <a:solidFill>
                  <a:prstClr val="black"/>
                </a:solidFill>
              </a:rPr>
              <a:t>IASC Cluster approach</a:t>
            </a:r>
          </a:p>
          <a:p>
            <a:r>
              <a:rPr lang="en-GB" sz="2000" dirty="0" smtClean="0">
                <a:solidFill>
                  <a:prstClr val="black"/>
                </a:solidFill>
              </a:rPr>
              <a:t>2nd phase April 2010</a:t>
            </a:r>
          </a:p>
          <a:p>
            <a:endParaRPr lang="en-GB" sz="2000" dirty="0" smtClean="0">
              <a:solidFill>
                <a:prstClr val="black"/>
              </a:solidFill>
            </a:endParaRPr>
          </a:p>
          <a:p>
            <a:endParaRPr lang="en-GB" sz="2000" dirty="0" smtClean="0">
              <a:solidFill>
                <a:prstClr val="black"/>
              </a:solidFill>
            </a:endParaRPr>
          </a:p>
          <a:p>
            <a:endParaRPr lang="en-GB" sz="2000" dirty="0" smtClean="0">
              <a:solidFill>
                <a:prstClr val="black"/>
              </a:solidFill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GB" sz="2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GB" sz="32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GB" sz="3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1" name="Picture 10" descr="shelterafterdisast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6069" y="3356240"/>
            <a:ext cx="635773" cy="860107"/>
          </a:xfrm>
          <a:prstGeom prst="rect">
            <a:avLst/>
          </a:prstGeom>
        </p:spPr>
      </p:pic>
      <p:pic>
        <p:nvPicPr>
          <p:cNvPr id="14" name="Picture 13" descr="disaster respons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37716" y="1778758"/>
            <a:ext cx="627319" cy="860107"/>
          </a:xfrm>
          <a:prstGeom prst="rect">
            <a:avLst/>
          </a:prstGeom>
        </p:spPr>
      </p:pic>
      <p:pic>
        <p:nvPicPr>
          <p:cNvPr id="18" name="Picture 17" descr="googd intention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21643" y="4395881"/>
            <a:ext cx="597106" cy="627381"/>
          </a:xfrm>
          <a:prstGeom prst="rect">
            <a:avLst/>
          </a:prstGeom>
        </p:spPr>
      </p:pic>
      <p:pic>
        <p:nvPicPr>
          <p:cNvPr id="20" name="Picture 19" descr="IASC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39017" y="5220363"/>
            <a:ext cx="572825" cy="699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Thank you 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sz="2000" b="0" dirty="0" smtClean="0"/>
              <a:t>Don’t forget to fill in your feedback form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1026" name="Picture 2" descr="Z:\GSC_Training\Shelter Training Toolkit\A Project management\A1 Training development\A1.4 Photos\A1.4.1 Used Pictures\Thailand 2007 D1.02a-.jpg"/>
          <p:cNvPicPr>
            <a:picLocks noChangeAspect="1" noChangeArrowheads="1"/>
          </p:cNvPicPr>
          <p:nvPr/>
        </p:nvPicPr>
        <p:blipFill>
          <a:blip r:embed="rId3" cstate="print"/>
          <a:srcRect r="18685"/>
          <a:stretch>
            <a:fillRect/>
          </a:stretch>
        </p:blipFill>
        <p:spPr bwMode="auto">
          <a:xfrm flipH="1">
            <a:off x="1974823" y="3517429"/>
            <a:ext cx="7931177" cy="2957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926156" y="2796363"/>
            <a:ext cx="10110976" cy="2948400"/>
          </a:xfrm>
        </p:spPr>
        <p:txBody>
          <a:bodyPr/>
          <a:lstStyle/>
          <a:p>
            <a:r>
              <a:rPr lang="en-GB" sz="2200" b="1" dirty="0" smtClean="0"/>
              <a:t>Participants allocated a session</a:t>
            </a:r>
          </a:p>
          <a:p>
            <a:endParaRPr lang="en-GB" sz="2200" b="1" dirty="0" smtClean="0"/>
          </a:p>
          <a:p>
            <a:r>
              <a:rPr lang="en-GB" sz="2200" b="1" dirty="0" smtClean="0"/>
              <a:t>Help from mentor</a:t>
            </a:r>
          </a:p>
          <a:p>
            <a:endParaRPr lang="en-GB" sz="2200" b="1" dirty="0" smtClean="0"/>
          </a:p>
          <a:p>
            <a:r>
              <a:rPr lang="en-GB" sz="2200" b="1" dirty="0" smtClean="0"/>
              <a:t>Receive feedback from </a:t>
            </a:r>
            <a:r>
              <a:rPr lang="en-GB" sz="2200" b="1" smtClean="0"/>
              <a:t>video sessions</a:t>
            </a:r>
            <a:endParaRPr lang="en-GB" sz="2200" b="1" dirty="0" smtClean="0"/>
          </a:p>
          <a:p>
            <a:endParaRPr lang="en-GB" sz="2200" b="1" dirty="0" smtClean="0"/>
          </a:p>
          <a:p>
            <a:r>
              <a:rPr lang="en-GB" sz="2200" b="1" dirty="0" smtClean="0"/>
              <a:t>Participant led sessions on day 5</a:t>
            </a:r>
          </a:p>
          <a:p>
            <a:endParaRPr lang="en-GB" sz="22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62630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Shelter Training Toolkit Template A1.2.5 ver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helter Training Toolkit Template A1.2.5 ver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helter Training Toolkit Template A1.2.5 ver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Shelter Training Toolkit Template A1.2.5 ver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Shelter Training Toolkit Template A1.2.5 ver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Shelter Training Toolkit Template A1.2.5 ver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Shelter Training Toolkit Template A1.2.5 ver9</Template>
  <TotalTime>13058</TotalTime>
  <Words>3761</Words>
  <Application>Microsoft Office PowerPoint</Application>
  <PresentationFormat>A4 Paper (210x297 mm)</PresentationFormat>
  <Paragraphs>867</Paragraphs>
  <Slides>89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89</vt:i4>
      </vt:variant>
    </vt:vector>
  </HeadingPairs>
  <TitlesOfParts>
    <vt:vector size="95" baseType="lpstr">
      <vt:lpstr>2_Shelter Training Toolkit Template A1.2.5 ver9</vt:lpstr>
      <vt:lpstr>Shelter Training Toolkit Template A1.2.5 ver9</vt:lpstr>
      <vt:lpstr>1_Shelter Training Toolkit Template A1.2.5 ver9</vt:lpstr>
      <vt:lpstr>3_Shelter Training Toolkit Template A1.2.5 ver9</vt:lpstr>
      <vt:lpstr>4_Shelter Training Toolkit Template A1.2.5 ver9</vt:lpstr>
      <vt:lpstr>5_Shelter Training Toolkit Template A1.2.5 ver9</vt:lpstr>
      <vt:lpstr>Welcome to day 3</vt:lpstr>
      <vt:lpstr>Slide 2</vt:lpstr>
      <vt:lpstr>Slide 3</vt:lpstr>
      <vt:lpstr>Slide 4</vt:lpstr>
      <vt:lpstr>Slide 5</vt:lpstr>
      <vt:lpstr>Coffee break</vt:lpstr>
      <vt:lpstr>Slide 7</vt:lpstr>
      <vt:lpstr>Slide 8</vt:lpstr>
      <vt:lpstr>Slide 9</vt:lpstr>
      <vt:lpstr>Lunch break</vt:lpstr>
      <vt:lpstr>Slide 11</vt:lpstr>
      <vt:lpstr>Assessment and disaster cycle</vt:lpstr>
      <vt:lpstr>Slide 13</vt:lpstr>
      <vt:lpstr>Group discussion</vt:lpstr>
      <vt:lpstr>Slide 15</vt:lpstr>
      <vt:lpstr>Objective 1   The disaster cycle</vt:lpstr>
      <vt:lpstr>Objective 1   The disaster cycle</vt:lpstr>
      <vt:lpstr>Slide 18</vt:lpstr>
      <vt:lpstr>Slide 19</vt:lpstr>
      <vt:lpstr>Slide 20</vt:lpstr>
      <vt:lpstr>Objective 2   Stages of assessment </vt:lpstr>
      <vt:lpstr>Objective 2   Stages of assessment </vt:lpstr>
      <vt:lpstr>Objective 2   Stages of assessment</vt:lpstr>
      <vt:lpstr>Slide 24</vt:lpstr>
      <vt:lpstr>Slide 25</vt:lpstr>
      <vt:lpstr>Group discussion</vt:lpstr>
      <vt:lpstr>Slide 27</vt:lpstr>
      <vt:lpstr>Slide 28</vt:lpstr>
      <vt:lpstr>Slide 29</vt:lpstr>
      <vt:lpstr>Slide 30</vt:lpstr>
      <vt:lpstr>Slide 31</vt:lpstr>
      <vt:lpstr>Objective 3   What to assess </vt:lpstr>
      <vt:lpstr>Objective 4  Monitoring and evaluation</vt:lpstr>
      <vt:lpstr>Discussion</vt:lpstr>
      <vt:lpstr>Any questions?</vt:lpstr>
      <vt:lpstr>Further reading</vt:lpstr>
      <vt:lpstr>Coffee break</vt:lpstr>
      <vt:lpstr>Humanitarian principles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Discussion in groups</vt:lpstr>
      <vt:lpstr>Any questions?</vt:lpstr>
      <vt:lpstr>Further reading</vt:lpstr>
      <vt:lpstr>Afternoon break</vt:lpstr>
      <vt:lpstr>Slide 62</vt:lpstr>
      <vt:lpstr>Slide 63</vt:lpstr>
      <vt:lpstr>Slide 64</vt:lpstr>
      <vt:lpstr>Objective 1   Context and aims of coordination</vt:lpstr>
      <vt:lpstr>Objective 1   Context and aims of coordination</vt:lpstr>
      <vt:lpstr>Objective 1   Context and aims of coordination</vt:lpstr>
      <vt:lpstr>Discussion in groups</vt:lpstr>
      <vt:lpstr>Slide 69</vt:lpstr>
      <vt:lpstr>Slide 70</vt:lpstr>
      <vt:lpstr>Slide 71</vt:lpstr>
      <vt:lpstr>Slide 72</vt:lpstr>
      <vt:lpstr>Discussion in groups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Discussion in groups</vt:lpstr>
      <vt:lpstr>Any questions?</vt:lpstr>
      <vt:lpstr>Slide 88</vt:lpstr>
      <vt:lpstr>Thank you   Don’t forget to fill in your feedback form </vt:lpstr>
    </vt:vector>
  </TitlesOfParts>
  <Company>Shelter Centre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Ciaran Malik</dc:creator>
  <cp:lastModifiedBy>Phil Barritt</cp:lastModifiedBy>
  <cp:revision>722</cp:revision>
  <dcterms:created xsi:type="dcterms:W3CDTF">2010-04-26T10:45:30Z</dcterms:created>
  <dcterms:modified xsi:type="dcterms:W3CDTF">2011-07-01T16:06:01Z</dcterms:modified>
</cp:coreProperties>
</file>