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47" r:id="rId1"/>
    <p:sldMasterId id="2147484950" r:id="rId2"/>
    <p:sldMasterId id="2147484957" r:id="rId3"/>
    <p:sldMasterId id="2147484963" r:id="rId4"/>
    <p:sldMasterId id="2147484969" r:id="rId5"/>
    <p:sldMasterId id="2147484974" r:id="rId6"/>
  </p:sldMasterIdLst>
  <p:notesMasterIdLst>
    <p:notesMasterId r:id="rId76"/>
  </p:notesMasterIdLst>
  <p:handoutMasterIdLst>
    <p:handoutMasterId r:id="rId77"/>
  </p:handoutMasterIdLst>
  <p:sldIdLst>
    <p:sldId id="348" r:id="rId7"/>
    <p:sldId id="361" r:id="rId8"/>
    <p:sldId id="371" r:id="rId9"/>
    <p:sldId id="363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62" r:id="rId28"/>
    <p:sldId id="389" r:id="rId29"/>
    <p:sldId id="370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351" r:id="rId46"/>
    <p:sldId id="350" r:id="rId47"/>
    <p:sldId id="405" r:id="rId48"/>
    <p:sldId id="36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359" r:id="rId67"/>
    <p:sldId id="423" r:id="rId68"/>
    <p:sldId id="366" r:id="rId69"/>
    <p:sldId id="424" r:id="rId70"/>
    <p:sldId id="368" r:id="rId71"/>
    <p:sldId id="425" r:id="rId72"/>
    <p:sldId id="369" r:id="rId73"/>
    <p:sldId id="426" r:id="rId74"/>
    <p:sldId id="367" r:id="rId75"/>
  </p:sldIdLst>
  <p:sldSz cx="9906000" cy="6858000" type="A4"/>
  <p:notesSz cx="9928225" cy="67976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F96"/>
    <a:srgbClr val="0D3E96"/>
    <a:srgbClr val="DE891B"/>
    <a:srgbClr val="F57B17"/>
    <a:srgbClr val="F68D36"/>
    <a:srgbClr val="4B92D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68" autoAdjust="0"/>
    <p:restoredTop sz="97139" autoAdjust="0"/>
  </p:normalViewPr>
  <p:slideViewPr>
    <p:cSldViewPr snapToGrid="0">
      <p:cViewPr varScale="1">
        <p:scale>
          <a:sx n="63" d="100"/>
          <a:sy n="63" d="100"/>
        </p:scale>
        <p:origin x="-612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1434" y="-114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11175"/>
            <a:ext cx="3679825" cy="2547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0" tIns="45660" rIns="91320" bIns="45660" rtlCol="0" anchor="ctr">
            <a:noAutofit/>
          </a:bodyPr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251" y="3228380"/>
            <a:ext cx="7939725" cy="3058716"/>
          </a:xfrm>
          <a:prstGeom prst="rect">
            <a:avLst/>
          </a:prstGeom>
        </p:spPr>
        <p:txBody>
          <a:bodyPr vert="horz" lIns="91320" tIns="45660" rIns="91320" bIns="4566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618816" y="6710465"/>
            <a:ext cx="2202573" cy="85625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b="1" dirty="0">
                <a:latin typeface="Arial" charset="0"/>
              </a:rPr>
              <a:t>course materials - slides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24776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D3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24776" y="91968"/>
            <a:ext cx="472546" cy="903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26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323" y="2"/>
            <a:ext cx="6774217" cy="1823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lIns="91320" tIns="53929" rIns="91320" bIns="53929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latin typeface="Arial" charset="0"/>
                <a:cs typeface="Arial" charset="0"/>
              </a:rPr>
              <a:t>Shelter and settlement options</a:t>
            </a:r>
            <a:endParaRPr lang="en-GB" sz="900" b="1" dirty="0"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862025" y="91968"/>
            <a:ext cx="1417638" cy="90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lIns="35954" tIns="0" rIns="0" bIns="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cs typeface="Arial" pitchFamily="34" charset="0"/>
              </a:rPr>
              <a:t>based on content by Shelter Centre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" kern="0" spc="20" dirty="0">
                <a:solidFill>
                  <a:schemeClr val="bg1"/>
                </a:solidFill>
                <a:cs typeface="Arial" pitchFamily="34" charset="0"/>
              </a:rPr>
              <a:t>_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862025" y="0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shelter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8334571" y="0"/>
            <a:ext cx="472546" cy="9196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cs typeface="Arial" pitchFamily="34" charset="0"/>
              </a:rPr>
              <a:t>training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807118" y="0"/>
            <a:ext cx="470961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1" dirty="0">
                <a:solidFill>
                  <a:schemeClr val="bg1"/>
                </a:solidFill>
                <a:cs typeface="Arial" pitchFamily="34" charset="0"/>
              </a:rPr>
              <a:t>toolkit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72449" y="6704123"/>
            <a:ext cx="472546" cy="93554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i="1" dirty="0">
                <a:cs typeface="Arial" pitchFamily="34" charset="0"/>
              </a:rPr>
              <a:t>[logo]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2567" y="6708880"/>
            <a:ext cx="5526251" cy="84039"/>
          </a:xfrm>
          <a:prstGeom prst="rect">
            <a:avLst/>
          </a:prstGeom>
          <a:noFill/>
          <a:ln w="6350">
            <a:noFill/>
          </a:ln>
        </p:spPr>
        <p:txBody>
          <a:bodyPr lIns="91320" tIns="0" rIns="9132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i="1" dirty="0">
                <a:latin typeface="Arial" charset="0"/>
              </a:rPr>
              <a:t>[location and date of training]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807117" y="6704123"/>
            <a:ext cx="472546" cy="919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745ED406-D84C-4B05-86FC-FC64099F0180}" type="slidenum">
              <a:rPr lang="en-GB" sz="800" b="1">
                <a:solidFill>
                  <a:schemeClr val="bg1"/>
                </a:solidFill>
                <a:latin typeface="Arial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1092565" y="6704121"/>
            <a:ext cx="813159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62026" y="133196"/>
            <a:ext cx="1481067" cy="41227"/>
          </a:xfrm>
          <a:prstGeom prst="rect">
            <a:avLst/>
          </a:prstGeom>
          <a:noFill/>
        </p:spPr>
        <p:txBody>
          <a:bodyPr lIns="35954" tIns="0" rIns="71907" bIns="0"/>
          <a:lstStyle/>
          <a:p>
            <a:pPr>
              <a:defRPr/>
            </a:pPr>
            <a:r>
              <a:rPr lang="en-US" sz="400" kern="0" spc="20" dirty="0">
                <a:cs typeface="Arial" pitchFamily="34" charset="0"/>
              </a:rPr>
              <a:t>available  at  www.sheltercentre.org</a:t>
            </a:r>
            <a:endParaRPr lang="en-GB" sz="400" dirty="0"/>
          </a:p>
        </p:txBody>
      </p:sp>
      <p:sp>
        <p:nvSpPr>
          <p:cNvPr id="21" name="Rectangle 20"/>
          <p:cNvSpPr/>
          <p:nvPr/>
        </p:nvSpPr>
        <p:spPr>
          <a:xfrm>
            <a:off x="7862025" y="2"/>
            <a:ext cx="1417638" cy="18235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0" tIns="45660" rIns="91320" bIns="45660"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en-GB" sz="1100" i="1" dirty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878" lvl="1" indent="-361878">
              <a:spcBef>
                <a:spcPct val="0"/>
              </a:spcBef>
              <a:buFontTx/>
              <a:buChar char="•"/>
              <a:defRPr/>
            </a:pPr>
            <a:r>
              <a:rPr lang="en-GB" sz="1100" i="1" dirty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r>
              <a:rPr lang="en-GB" sz="1100" b="1" dirty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>
                <a:latin typeface="Arial" pitchFamily="34" charset="0"/>
                <a:cs typeface="Arial" pitchFamily="34" charset="0"/>
              </a:rPr>
            </a:br>
            <a:endParaRPr lang="en-GB" sz="1100" b="1" dirty="0">
              <a:latin typeface="Arial" pitchFamily="34" charset="0"/>
              <a:cs typeface="Arial" pitchFamily="34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622984" y="6456760"/>
            <a:ext cx="4302925" cy="339829"/>
          </a:xfrm>
          <a:prstGeom prst="rect">
            <a:avLst/>
          </a:prstGeom>
        </p:spPr>
        <p:txBody>
          <a:bodyPr/>
          <a:lstStyle/>
          <a:p>
            <a:fld id="{B6C346D1-8DA6-4B17-AB8F-89A8DC6657C2}" type="slidenum">
              <a:rPr lang="fr-CH" smtClean="0">
                <a:solidFill>
                  <a:prstClr val="black"/>
                </a:solidFill>
              </a:rPr>
              <a:pPr/>
              <a:t>64</a:t>
            </a:fld>
            <a:endParaRPr lang="fr-CH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en-GB" sz="1100" i="1" dirty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878" lvl="1" indent="-361878">
              <a:spcBef>
                <a:spcPct val="0"/>
              </a:spcBef>
              <a:buFontTx/>
              <a:buChar char="•"/>
              <a:defRPr/>
            </a:pPr>
            <a:r>
              <a:rPr lang="en-GB" sz="1100" i="1" dirty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r>
              <a:rPr lang="en-GB" sz="1100" b="1" dirty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>
                <a:latin typeface="Arial" pitchFamily="34" charset="0"/>
                <a:cs typeface="Arial" pitchFamily="34" charset="0"/>
              </a:rPr>
            </a:br>
            <a:endParaRPr lang="en-GB" sz="1100" b="1" dirty="0">
              <a:latin typeface="Arial" pitchFamily="34" charset="0"/>
              <a:cs typeface="Arial" pitchFamily="34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en-GB" sz="1100" i="1" dirty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878" lvl="1" indent="-361878">
              <a:spcBef>
                <a:spcPct val="0"/>
              </a:spcBef>
              <a:buFontTx/>
              <a:buChar char="•"/>
              <a:defRPr/>
            </a:pPr>
            <a:r>
              <a:rPr lang="en-GB" sz="1100" i="1" dirty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charset="0"/>
              <a:cs typeface="Arial" charset="0"/>
            </a:endParaRPr>
          </a:p>
          <a:p>
            <a:pPr marL="0" lvl="1">
              <a:spcBef>
                <a:spcPct val="0"/>
              </a:spcBef>
              <a:defRPr/>
            </a:pPr>
            <a:r>
              <a:rPr lang="en-GB" sz="1100" b="1" dirty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941" lvl="1" indent="-35394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>
                <a:latin typeface="Arial" pitchFamily="34" charset="0"/>
                <a:cs typeface="Arial" pitchFamily="34" charset="0"/>
              </a:rPr>
            </a:br>
            <a:endParaRPr lang="en-GB" sz="1100" b="1" dirty="0">
              <a:latin typeface="Arial" pitchFamily="34" charset="0"/>
              <a:cs typeface="Arial" pitchFamily="34" charset="0"/>
            </a:endParaRPr>
          </a:p>
          <a:p>
            <a:pPr marL="0" lvl="1">
              <a:spcBef>
                <a:spcPct val="0"/>
              </a:spcBef>
              <a:defRPr/>
            </a:pPr>
            <a:endParaRPr lang="en-GB" sz="11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Notes in ITALICS are general training guidance</a:t>
            </a:r>
          </a:p>
          <a:p>
            <a:pPr marL="361480" lvl="1" indent="-36148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sz="1100" i="1" dirty="0" smtClean="0">
                <a:latin typeface="Arial" charset="0"/>
                <a:cs typeface="Arial" charset="0"/>
              </a:rPr>
              <a:t>Facilitators can add notes below to assist training</a:t>
            </a: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charset="0"/>
              <a:cs typeface="Arial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r>
              <a:rPr lang="en-GB" sz="1100" b="1" dirty="0" smtClean="0">
                <a:latin typeface="Arial" charset="0"/>
                <a:cs typeface="Arial" charset="0"/>
              </a:rPr>
              <a:t>Notes in BOLD are material references and sources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EC (30/03/10): from SC08b, Day 2 03, p.2 and 3</a:t>
            </a:r>
          </a:p>
          <a:p>
            <a:pPr marL="353552" lvl="1" indent="-353552" eaLnBrk="1" hangingPunct="1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1100" b="1" dirty="0" smtClean="0">
                <a:latin typeface="Arial" pitchFamily="34" charset="0"/>
                <a:cs typeface="Arial" pitchFamily="34" charset="0"/>
              </a:rPr>
              <a:t>CM (26/04/10): changed objectives to make them shorter and more SMART</a:t>
            </a:r>
            <a:br>
              <a:rPr lang="en-GB" sz="1100" b="1" dirty="0" smtClean="0">
                <a:latin typeface="Arial" pitchFamily="34" charset="0"/>
                <a:cs typeface="Arial" pitchFamily="34" charset="0"/>
              </a:rPr>
            </a:br>
            <a:endParaRPr lang="en-GB" sz="1100" b="1" dirty="0" smtClean="0">
              <a:latin typeface="Arial" pitchFamily="34" charset="0"/>
              <a:cs typeface="Arial" pitchFamily="34" charset="0"/>
            </a:endParaRPr>
          </a:p>
          <a:p>
            <a:pPr marL="0" lvl="1" eaLnBrk="1" hangingPunct="1">
              <a:spcBef>
                <a:spcPct val="0"/>
              </a:spcBef>
              <a:defRPr/>
            </a:pPr>
            <a:endParaRPr lang="en-GB" sz="1100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-map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8131"/>
            <a:ext cx="9906000" cy="586951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20832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4"/>
          <p:cNvSpPr>
            <a:spLocks noGrp="1"/>
          </p:cNvSpPr>
          <p:nvPr userDrawn="1">
            <p:ph type="ctrTitle"/>
          </p:nvPr>
        </p:nvSpPr>
        <p:spPr>
          <a:xfrm>
            <a:off x="1974823" y="909473"/>
            <a:ext cx="6354116" cy="396303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Discussion in groups</a:t>
            </a:r>
            <a:endParaRPr lang="en-GB" dirty="0"/>
          </a:p>
        </p:txBody>
      </p:sp>
      <p:sp>
        <p:nvSpPr>
          <p:cNvPr id="13" name="Text Placeholder 26"/>
          <p:cNvSpPr>
            <a:spLocks noGrp="1"/>
          </p:cNvSpPr>
          <p:nvPr userDrawn="1">
            <p:ph type="subTitle" idx="1"/>
          </p:nvPr>
        </p:nvSpPr>
        <p:spPr>
          <a:xfrm>
            <a:off x="1974820" y="1683222"/>
            <a:ext cx="5166209" cy="2964977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14289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9" name="Picture 8" descr="India building with bamboo2.JPG"/>
          <p:cNvPicPr>
            <a:picLocks noChangeAspect="1"/>
          </p:cNvPicPr>
          <p:nvPr userDrawn="1"/>
        </p:nvPicPr>
        <p:blipFill>
          <a:blip r:embed="rId3" cstate="print"/>
          <a:srcRect t="14279" b="7099"/>
          <a:stretch>
            <a:fillRect/>
          </a:stretch>
        </p:blipFill>
        <p:spPr>
          <a:xfrm>
            <a:off x="2032" y="621792"/>
            <a:ext cx="9903968" cy="58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27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By the end of this session, you will have an understanding of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20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dia building with bamboo2.JPG"/>
          <p:cNvPicPr>
            <a:picLocks noChangeAspect="1"/>
          </p:cNvPicPr>
          <p:nvPr userDrawn="1"/>
        </p:nvPicPr>
        <p:blipFill>
          <a:blip r:embed="rId2" cstate="print"/>
          <a:srcRect t="14279" b="7099"/>
          <a:stretch>
            <a:fillRect/>
          </a:stretch>
        </p:blipFill>
        <p:spPr>
          <a:xfrm>
            <a:off x="2032" y="621792"/>
            <a:ext cx="9903968" cy="5839968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95895" y="3221669"/>
            <a:ext cx="8055114" cy="393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i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2200" dirty="0" smtClean="0">
                <a:latin typeface="Arial"/>
                <a:cs typeface="Arial"/>
              </a:rPr>
              <a:t>    Humanitarian Charter, RC Code of Conduct and Sphere</a:t>
            </a:r>
            <a:endParaRPr lang="en-GB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822903" y="767687"/>
            <a:ext cx="8055115" cy="552890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4000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Humanitarian principles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388279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2389147" y="247972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>
              <a:lnSpc>
                <a:spcPct val="100000"/>
              </a:lnSpc>
              <a:buFont typeface="+mj-lt"/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684298" y="2479722"/>
            <a:ext cx="704849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r">
              <a:lnSpc>
                <a:spcPct val="100000"/>
              </a:lnSpc>
              <a:buFont typeface="+mj-lt"/>
              <a:buNone/>
              <a:defRPr sz="2200" b="0" baseline="0">
                <a:solidFill>
                  <a:srgbClr val="0D3F96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1.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2.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4.</a:t>
            </a:r>
          </a:p>
          <a:p>
            <a:pPr lvl="0"/>
            <a:endParaRPr lang="en-US" dirty="0" smtClean="0"/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870770" y="865190"/>
            <a:ext cx="3338512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8"/>
          <p:cNvSpPr>
            <a:spLocks noGrp="1"/>
          </p:cNvSpPr>
          <p:nvPr>
            <p:ph type="pic" sz="quarter" idx="16" hasCustomPrompt="1"/>
          </p:nvPr>
        </p:nvSpPr>
        <p:spPr>
          <a:xfrm>
            <a:off x="7243948" y="2133600"/>
            <a:ext cx="2662051" cy="423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picture icon to add           </a:t>
            </a:r>
            <a:endParaRPr lang="en-GB" noProof="0" dirty="0" smtClean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64988" y="2492178"/>
            <a:ext cx="5114705" cy="29484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6573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9" name="Picture 2" descr="Z:\SC_Missions\MISSIONS Philippines\FACT PHOTOS\QC Photos\PA140041.JPG"/>
          <p:cNvPicPr>
            <a:picLocks noChangeAspect="1" noChangeArrowheads="1"/>
          </p:cNvPicPr>
          <p:nvPr userDrawn="1"/>
        </p:nvPicPr>
        <p:blipFill>
          <a:blip r:embed="rId3" cstate="print">
            <a:lum bright="-10000"/>
          </a:blip>
          <a:srcRect b="21877"/>
          <a:stretch>
            <a:fillRect/>
          </a:stretch>
        </p:blipFill>
        <p:spPr bwMode="auto">
          <a:xfrm>
            <a:off x="-1" y="661469"/>
            <a:ext cx="9906001" cy="5804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8827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41775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Preparation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 this session, you will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xmlns="" val="3081550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9" name="Picture 2" descr="Z:\SC_Missions\MISSIONS Philippines\FACT PHOTOS\QC Photos\PA140041.JPG"/>
          <p:cNvPicPr>
            <a:picLocks noChangeAspect="1" noChangeArrowheads="1"/>
          </p:cNvPicPr>
          <p:nvPr userDrawn="1"/>
        </p:nvPicPr>
        <p:blipFill>
          <a:blip r:embed="rId3" cstate="print">
            <a:lum bright="-10000"/>
          </a:blip>
          <a:srcRect b="21877"/>
          <a:stretch>
            <a:fillRect/>
          </a:stretch>
        </p:blipFill>
        <p:spPr bwMode="auto">
          <a:xfrm>
            <a:off x="-1" y="661469"/>
            <a:ext cx="9906001" cy="5804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88279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Mini Session information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In this session, you will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10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 txBox="1">
            <a:spLocks/>
          </p:cNvSpPr>
          <p:nvPr userDrawn="1"/>
        </p:nvSpPr>
        <p:spPr>
          <a:xfrm>
            <a:off x="360416" y="2483437"/>
            <a:ext cx="9050284" cy="2948400"/>
          </a:xfrm>
          <a:prstGeom prst="rect">
            <a:avLst/>
          </a:prstGeom>
        </p:spPr>
        <p:txBody>
          <a:bodyPr/>
          <a:lstStyle/>
          <a:p>
            <a:pPr marL="1524000" marR="0" lvl="0" indent="-15240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485900" marR="0" lvl="2" indent="381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24000" marR="0" lvl="2" indent="-15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</a:t>
            </a:r>
            <a:endParaRPr kumimoji="0" lang="en-GB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-13852"/>
            <a:ext cx="9906000" cy="62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Banner-CORE-new-orang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3852"/>
            <a:ext cx="9906000" cy="62198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262813" y="-61912"/>
            <a:ext cx="2262187" cy="300038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  <p:pic>
        <p:nvPicPr>
          <p:cNvPr id="7" name="Picture 6" descr="Banner CORE new V10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6443330"/>
            <a:ext cx="9906000" cy="414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31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2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33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34" name="Straight Connector 33"/>
          <p:cNvCxnSpPr>
            <a:stCxn id="33" idx="3"/>
            <a:endCxn id="33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session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2" name="Group 19"/>
          <p:cNvGrpSpPr/>
          <p:nvPr userDrawn="1"/>
        </p:nvGrpSpPr>
        <p:grpSpPr>
          <a:xfrm>
            <a:off x="9302482" y="6504292"/>
            <a:ext cx="652363" cy="353156"/>
            <a:chOff x="7241635" y="3956287"/>
            <a:chExt cx="652363" cy="353156"/>
          </a:xfrm>
        </p:grpSpPr>
        <p:pic>
          <p:nvPicPr>
            <p:cNvPr id="43" name="Picture 42" descr="blue triangle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 userDrawn="1"/>
          </p:nvSpPr>
          <p:spPr>
            <a:xfrm>
              <a:off x="7241635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pc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pPr marL="0" indent="0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spc="0" baseline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spc="0" dirty="0" smtClean="0">
                  <a:solidFill>
                    <a:schemeClr val="bg1"/>
                  </a:solidFill>
                  <a:cs typeface="Arial" pitchFamily="34" charset="0"/>
                </a:rPr>
                <a:t>            </a:t>
              </a:r>
              <a:r>
                <a:rPr lang="en-US" sz="800" b="1" spc="0" dirty="0" smtClean="0">
                  <a:solidFill>
                    <a:schemeClr val="bg1"/>
                  </a:solidFill>
                  <a:cs typeface="Arial" pitchFamily="34" charset="0"/>
                </a:rPr>
                <a:t>69</a:t>
              </a:r>
              <a:endParaRPr lang="en-US" sz="800" b="1" spc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5" name="Picture 44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 userDrawn="1"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9" name="Picture 8" descr="India building with bamboo2.JPG"/>
          <p:cNvPicPr>
            <a:picLocks noChangeAspect="1"/>
          </p:cNvPicPr>
          <p:nvPr userDrawn="1"/>
        </p:nvPicPr>
        <p:blipFill>
          <a:blip r:embed="rId3" cstate="print"/>
          <a:srcRect t="14279" b="7099"/>
          <a:stretch>
            <a:fillRect/>
          </a:stretch>
        </p:blipFill>
        <p:spPr>
          <a:xfrm>
            <a:off x="2032" y="621792"/>
            <a:ext cx="9903968" cy="5839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827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1959754" y="982699"/>
            <a:ext cx="6844105" cy="396303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2400" b="1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lang="en-US" dirty="0" smtClean="0">
                <a:solidFill>
                  <a:prstClr val="black"/>
                </a:solidFill>
              </a:rPr>
              <a:t>Learning objectives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  <p:sp>
        <p:nvSpPr>
          <p:cNvPr id="28" name="Subtitle 4"/>
          <p:cNvSpPr txBox="1">
            <a:spLocks/>
          </p:cNvSpPr>
          <p:nvPr userDrawn="1"/>
        </p:nvSpPr>
        <p:spPr>
          <a:xfrm>
            <a:off x="1995054" y="1691364"/>
            <a:ext cx="8112780" cy="47136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By the end of this session, you will have an understanding of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7600" y="2464062"/>
            <a:ext cx="8954748" cy="29484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 sz="2200" i="1" dirty="0" smtClean="0"/>
              <a:t>Objective 1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2   </a:t>
            </a:r>
            <a:r>
              <a:rPr lang="en-US" sz="2200" b="1" dirty="0" smtClean="0"/>
              <a:t>text</a:t>
            </a:r>
          </a:p>
          <a:p>
            <a:endParaRPr lang="en-US" sz="2200" dirty="0" smtClean="0"/>
          </a:p>
          <a:p>
            <a:r>
              <a:rPr lang="en-US" sz="2200" i="1" dirty="0" smtClean="0"/>
              <a:t>Objective 3   </a:t>
            </a:r>
            <a:r>
              <a:rPr lang="en-US" sz="2200" b="1" dirty="0" smtClean="0"/>
              <a:t>text</a:t>
            </a:r>
            <a:endParaRPr lang="en-US" sz="2200" b="1" dirty="0"/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25" name="Title 4"/>
          <p:cNvSpPr txBox="1">
            <a:spLocks/>
          </p:cNvSpPr>
          <p:nvPr userDrawn="1"/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en-GB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 Placeholder 1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62793" y="1665387"/>
            <a:ext cx="8355897" cy="2948400"/>
          </a:xfrm>
          <a:prstGeom prst="rect">
            <a:avLst/>
          </a:prstGeom>
        </p:spPr>
        <p:txBody>
          <a:bodyPr/>
          <a:lstStyle>
            <a:lvl1pPr marL="1604963" indent="-1158875">
              <a:buNone/>
              <a:defRPr baseline="0">
                <a:latin typeface="Arial" pitchFamily="34" charset="0"/>
                <a:cs typeface="Arial" pitchFamily="34" charset="0"/>
              </a:defRPr>
            </a:lvl1pPr>
            <a:lvl3pPr>
              <a:defRPr>
                <a:latin typeface="Arial" pitchFamily="34" charset="0"/>
                <a:cs typeface="Arial" pitchFamily="34" charset="0"/>
              </a:defRPr>
            </a:lvl3pPr>
          </a:lstStyle>
          <a:p>
            <a:pPr marL="1604963" lvl="0" indent="-1524000"/>
            <a:r>
              <a:rPr lang="en-GB" sz="2000" spc="-100" dirty="0" smtClean="0"/>
              <a:t>        Task 1</a:t>
            </a:r>
            <a:r>
              <a:rPr lang="en-GB" sz="2000" b="1" spc="-100" dirty="0" smtClean="0"/>
              <a:t>	</a:t>
            </a:r>
            <a:r>
              <a:rPr lang="en-US" sz="2000" b="1" dirty="0" smtClean="0">
                <a:latin typeface="Arial"/>
                <a:cs typeface="Arial"/>
              </a:rPr>
              <a:t>text</a:t>
            </a:r>
            <a:endParaRPr lang="en-GB" sz="2000" b="1" spc="-100" dirty="0" smtClean="0"/>
          </a:p>
          <a:p>
            <a:pPr marL="1485900" lvl="2" indent="38100" eaLnBrk="1" hangingPunct="1">
              <a:buNone/>
              <a:defRPr/>
            </a:pPr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endParaRPr lang="en-US" sz="2000" b="1" dirty="0" smtClean="0">
              <a:latin typeface="Arial"/>
              <a:cs typeface="Arial"/>
            </a:endParaRPr>
          </a:p>
          <a:p>
            <a:pPr marL="1701800" lvl="2" indent="-1620838" eaLnBrk="1" hangingPunct="1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3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US" sz="2000" b="1" spc="-100" dirty="0" smtClean="0">
              <a:latin typeface="Arial" pitchFamily="34" charset="0"/>
              <a:cs typeface="Arial" pitchFamily="34" charset="0"/>
            </a:endParaRPr>
          </a:p>
          <a:p>
            <a:pPr marL="1604963" lvl="2" indent="-1524000" eaLnBrk="1" hangingPunct="1">
              <a:buNone/>
              <a:defRPr/>
            </a:pPr>
            <a:r>
              <a:rPr lang="en-US" sz="2000" spc="-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4        </a:t>
            </a:r>
            <a:r>
              <a:rPr lang="en-US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1524000" lvl="2" indent="-1524000" eaLnBrk="1" hangingPunct="1">
              <a:buNone/>
              <a:defRPr/>
            </a:pPr>
            <a:endParaRPr lang="en-GB" dirty="0"/>
          </a:p>
        </p:txBody>
      </p:sp>
      <p:pic>
        <p:nvPicPr>
          <p:cNvPr id="27" name="Picture 26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41515" y="648561"/>
            <a:ext cx="1180800" cy="189620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2" name="Picture 31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216" y="4542933"/>
            <a:ext cx="1176670" cy="1897236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060" y="998936"/>
            <a:ext cx="6807827" cy="633925"/>
          </a:xfrm>
          <a:prstGeom prst="rect">
            <a:avLst/>
          </a:prstGeom>
        </p:spPr>
        <p:txBody>
          <a:bodyPr tIns="0" bIns="0">
            <a:noAutofit/>
          </a:bodyPr>
          <a:lstStyle>
            <a:lvl1pPr algn="l">
              <a:defRPr sz="32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CORE Learning objectives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110" y="1662232"/>
            <a:ext cx="6807828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At the end of this module, participants will be able to 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34144" y="2464062"/>
            <a:ext cx="6807828" cy="2948400"/>
          </a:xfrm>
          <a:prstGeom prst="rect">
            <a:avLst/>
          </a:prstGeom>
        </p:spPr>
        <p:txBody>
          <a:bodyPr>
            <a:noAutofit/>
          </a:bodyPr>
          <a:lstStyle>
            <a:lvl1pPr marL="514350" indent="-514350" algn="l">
              <a:buFont typeface="+mj-lt"/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algn="l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Explain fundamental values and principles behind humanitarian work, and the resources that provide the framework for humanitarian aid</a:t>
            </a:r>
          </a:p>
          <a:p>
            <a:pPr algn="l"/>
            <a:endParaRPr lang="en-GB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Describe the Humanitarian Charter, Red Cross Code of Conduct</a:t>
            </a:r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Identify the objectives and initiatives of t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he</a:t>
            </a:r>
            <a:r>
              <a:rPr lang="en-GB" sz="2000" dirty="0" smtClean="0">
                <a:solidFill>
                  <a:schemeClr val="tx1"/>
                </a:solidFill>
                <a:latin typeface="Arial"/>
                <a:cs typeface="Arial"/>
              </a:rPr>
              <a:t> Sphere Project and HAP</a:t>
            </a:r>
          </a:p>
        </p:txBody>
      </p:sp>
      <p:pic>
        <p:nvPicPr>
          <p:cNvPr id="22" name="Picture 21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5325" y="2579512"/>
            <a:ext cx="212713" cy="212713"/>
          </a:xfrm>
          <a:prstGeom prst="rect">
            <a:avLst/>
          </a:prstGeom>
        </p:spPr>
      </p:pic>
      <p:pic>
        <p:nvPicPr>
          <p:cNvPr id="30" name="Picture 29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135" y="3884664"/>
            <a:ext cx="212713" cy="212713"/>
          </a:xfrm>
          <a:prstGeom prst="rect">
            <a:avLst/>
          </a:prstGeom>
        </p:spPr>
      </p:pic>
      <p:pic>
        <p:nvPicPr>
          <p:cNvPr id="31" name="Picture 30" descr="Triang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68398" y="4741865"/>
            <a:ext cx="212713" cy="212713"/>
          </a:xfrm>
          <a:prstGeom prst="rect">
            <a:avLst/>
          </a:prstGeom>
        </p:spPr>
      </p:pic>
      <p:pic>
        <p:nvPicPr>
          <p:cNvPr id="19" name="Picture 5" descr="Z:\SC_Hubbers project\SEA Hub\E. Graphics\Maps and banners\Map for powerpoint.jpg"/>
          <p:cNvPicPr>
            <a:picLocks noChangeAspect="1" noChangeArrowheads="1"/>
          </p:cNvPicPr>
          <p:nvPr userDrawn="1"/>
        </p:nvPicPr>
        <p:blipFill>
          <a:blip r:embed="rId3" cstate="print"/>
          <a:srcRect t="9253" b="4419"/>
          <a:stretch>
            <a:fillRect/>
          </a:stretch>
        </p:blipFill>
        <p:spPr bwMode="auto">
          <a:xfrm>
            <a:off x="3" y="606096"/>
            <a:ext cx="9912575" cy="586884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3" y="601669"/>
            <a:ext cx="1984741" cy="5873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" y="1026547"/>
            <a:ext cx="1984745" cy="546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Text Placeholder 10"/>
          <p:cNvSpPr>
            <a:spLocks noGrp="1"/>
          </p:cNvSpPr>
          <p:nvPr userDrawn="1">
            <p:ph type="body" sz="quarter" idx="4294967295" hasCustomPrompt="1"/>
          </p:nvPr>
        </p:nvSpPr>
        <p:spPr>
          <a:xfrm>
            <a:off x="1100341" y="2390837"/>
            <a:ext cx="7441776" cy="2948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lvl="0" indent="0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0" indent="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890588" lvl="0" indent="-890588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2   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text</a:t>
            </a:r>
          </a:p>
          <a:p>
            <a:pPr marL="0" lvl="2" eaLnBrk="1" hangingPunct="1">
              <a:buNone/>
              <a:defRPr/>
            </a:pPr>
            <a:endParaRPr lang="en-GB" spc="-100" dirty="0" smtClean="0"/>
          </a:p>
          <a:p>
            <a:pPr marL="0" lvl="0" indent="0"/>
            <a:endParaRPr lang="en-GB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dirty="0"/>
          </a:p>
        </p:txBody>
      </p:sp>
      <p:pic>
        <p:nvPicPr>
          <p:cNvPr id="29" name="Picture 28" descr="Discussion in groups- ECHO blue v03-02-0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732886" y="2593371"/>
            <a:ext cx="1180800" cy="1896203"/>
          </a:xfrm>
          <a:prstGeom prst="rect">
            <a:avLst/>
          </a:prstGeom>
        </p:spPr>
      </p:pic>
      <p:pic>
        <p:nvPicPr>
          <p:cNvPr id="32" name="Picture 31" descr="Pen2-0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731778" y="670176"/>
            <a:ext cx="1180800" cy="1896204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8737352" y="392797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740195" y="195335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35" name="Picture 34" descr="Time for discussion v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740004" y="4529823"/>
            <a:ext cx="1176670" cy="1897236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8711620" y="5852029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20 minutes</a:t>
            </a:r>
          </a:p>
        </p:txBody>
      </p:sp>
    </p:spTree>
    <p:extLst>
      <p:ext uri="{BB962C8B-B14F-4D97-AF65-F5344CB8AC3E}">
        <p14:creationId xmlns="" xmlns:p14="http://schemas.microsoft.com/office/powerpoint/2010/main" val="308155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raining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957858" y="865190"/>
            <a:ext cx="7632456" cy="585788"/>
          </a:xfrm>
          <a:prstGeom prst="rect">
            <a:avLst/>
          </a:prstGeom>
        </p:spPr>
        <p:txBody>
          <a:bodyPr/>
          <a:lstStyle>
            <a:lvl1pPr>
              <a:buNone/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b="1" dirty="0" smtClean="0">
                <a:latin typeface="Arial" pitchFamily="34" charset="0"/>
                <a:cs typeface="Arial" pitchFamily="34" charset="0"/>
              </a:rPr>
              <a:t>Objective 1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810875" y="5257804"/>
            <a:ext cx="1143000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8.19x5.1cm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0596563" y="5557842"/>
            <a:ext cx="214312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10877" y="3643317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Camera Image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0.45x0.6cm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H-22.29	V-10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0525125" y="3929063"/>
            <a:ext cx="285750" cy="14287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810877" y="4357692"/>
            <a:ext cx="2214563" cy="7699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Image Location Date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Arial  11 Bold Right Justified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0.7x5.1cm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tabLst>
                <a:tab pos="542925" algn="l"/>
              </a:tabLst>
              <a:defRPr/>
            </a:pPr>
            <a:r>
              <a:rPr lang="en-GB" sz="11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H-22.16	V-9.86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10525125" y="4714875"/>
            <a:ext cx="285750" cy="269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1594086" y="606096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24 Arial Bold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2" name="Straight Arrow Connector 21"/>
          <p:cNvCxnSpPr>
            <a:stCxn id="20" idx="3"/>
          </p:cNvCxnSpPr>
          <p:nvPr userDrawn="1"/>
        </p:nvCxnSpPr>
        <p:spPr>
          <a:xfrm>
            <a:off x="-454261" y="906134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-1594086" y="1493223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23" idx="3"/>
          </p:cNvCxnSpPr>
          <p:nvPr userDrawn="1"/>
        </p:nvCxnSpPr>
        <p:spPr>
          <a:xfrm>
            <a:off x="-454261" y="1793261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1594086" y="2513652"/>
            <a:ext cx="1139825" cy="6000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Text Dimension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22 Arial</a:t>
            </a:r>
            <a:endParaRPr lang="en-GB" sz="11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26" name="Straight Arrow Connector 25"/>
          <p:cNvCxnSpPr>
            <a:stCxn id="25" idx="3"/>
          </p:cNvCxnSpPr>
          <p:nvPr userDrawn="1"/>
        </p:nvCxnSpPr>
        <p:spPr>
          <a:xfrm>
            <a:off x="-454261" y="2813690"/>
            <a:ext cx="249545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1533298" y="2396957"/>
            <a:ext cx="8372702" cy="3807900"/>
          </a:xfrm>
          <a:prstGeom prst="rect">
            <a:avLst/>
          </a:prstGeom>
        </p:spPr>
        <p:txBody>
          <a:bodyPr>
            <a:noAutofit/>
          </a:bodyPr>
          <a:lstStyle>
            <a:lvl1pPr marL="273050" indent="-273050">
              <a:lnSpc>
                <a:spcPct val="100000"/>
              </a:lnSpc>
              <a:buFontTx/>
              <a:buBlip>
                <a:blip r:embed="rId2"/>
              </a:buBlip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  Bullet Point</a:t>
            </a:r>
          </a:p>
        </p:txBody>
      </p: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54547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spc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By the end of this session, you will have an understanding of: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>
              <a:defRPr/>
            </a:pPr>
            <a:r>
              <a:rPr lang="en-GB" sz="1100" b="1" dirty="0" smtClean="0">
                <a:solidFill>
                  <a:srgbClr val="0D3F96"/>
                </a:solidFill>
              </a:rPr>
              <a:t>S</a:t>
            </a:r>
            <a:r>
              <a:rPr lang="en-GB" sz="1100" b="1" baseline="0" dirty="0" smtClean="0">
                <a:solidFill>
                  <a:srgbClr val="0D3F96"/>
                </a:solidFill>
              </a:rPr>
              <a:t>3.1</a:t>
            </a:r>
            <a:endParaRPr lang="en-GB" sz="1100" b="1" dirty="0">
              <a:solidFill>
                <a:srgbClr val="0D3F96"/>
              </a:solidFill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DE891B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DE891B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training delivered by lead partners Habitat for Humanity, </a:t>
            </a:r>
            <a:r>
              <a:rPr lang="en-GB" sz="800" b="1" kern="1200" dirty="0" err="1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RedR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and Shelter Centre on 2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to 9</a:t>
            </a:r>
            <a:r>
              <a:rPr lang="en-GB" sz="800" b="1" kern="1200" baseline="300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GB" sz="800" b="1" kern="1200" dirty="0" smtClean="0">
                <a:solidFill>
                  <a:srgbClr val="0D3E96"/>
                </a:solidFill>
                <a:latin typeface="Arial" pitchFamily="34" charset="0"/>
                <a:ea typeface="+mn-ea"/>
                <a:cs typeface="Arial" pitchFamily="34" charset="0"/>
              </a:rPr>
              <a:t> July 2011 in Thailand </a:t>
            </a:r>
            <a:endParaRPr lang="en-GB" sz="800" b="1" kern="1200" dirty="0">
              <a:solidFill>
                <a:srgbClr val="0D3E9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approved by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Advisory</a:t>
            </a:r>
            <a:r>
              <a:rPr lang="en-US" sz="800" b="1" baseline="0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solidFill>
                  <a:srgbClr val="0D3E96"/>
                </a:solidFill>
                <a:latin typeface="Arial" pitchFamily="34" charset="0"/>
                <a:cs typeface="Arial" pitchFamily="34" charset="0"/>
              </a:rPr>
              <a:t>Group members</a:t>
            </a:r>
            <a:endParaRPr lang="en-US" sz="800" b="1" dirty="0">
              <a:solidFill>
                <a:srgbClr val="0D3E9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9501202" y="6509604"/>
            <a:ext cx="402417" cy="343362"/>
            <a:chOff x="8378452" y="5819674"/>
            <a:chExt cx="402417" cy="343362"/>
          </a:xfrm>
        </p:grpSpPr>
        <p:sp>
          <p:nvSpPr>
            <p:cNvPr id="22" name="Rectangle 21"/>
            <p:cNvSpPr/>
            <p:nvPr userDrawn="1"/>
          </p:nvSpPr>
          <p:spPr>
            <a:xfrm>
              <a:off x="8378452" y="5819674"/>
              <a:ext cx="402417" cy="343362"/>
            </a:xfrm>
            <a:prstGeom prst="rect">
              <a:avLst/>
            </a:prstGeom>
            <a:solidFill>
              <a:srgbClr val="DE89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Connector 23"/>
            <p:cNvCxnSpPr/>
            <p:nvPr userDrawn="1"/>
          </p:nvCxnSpPr>
          <p:spPr>
            <a:xfrm flipV="1">
              <a:off x="8378452" y="5819674"/>
              <a:ext cx="402417" cy="3433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 userDrawn="1"/>
        </p:nvSpPr>
        <p:spPr>
          <a:xfrm>
            <a:off x="9467868" y="6504466"/>
            <a:ext cx="352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fld id="{E9273335-811A-4A40-AA21-6889A5B251EB}" type="slidenum">
              <a:rPr lang="en-US" sz="800" b="1" spc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marL="0" indent="0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lang="en-US" sz="800" b="1" spc="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spc="0" dirty="0" smtClean="0">
                <a:solidFill>
                  <a:schemeClr val="bg1"/>
                </a:solidFill>
                <a:cs typeface="Arial" pitchFamily="34" charset="0"/>
              </a:rPr>
              <a:t>             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596433" y="6625702"/>
            <a:ext cx="3420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b="1" baseline="0" dirty="0" smtClean="0">
                <a:solidFill>
                  <a:schemeClr val="bg1"/>
                </a:solidFill>
              </a:rPr>
              <a:t>69</a:t>
            </a:r>
            <a:endParaRPr lang="en-GB" sz="800" b="1" baseline="0" dirty="0">
              <a:solidFill>
                <a:schemeClr val="bg1"/>
              </a:solidFill>
            </a:endParaRPr>
          </a:p>
        </p:txBody>
      </p:sp>
      <p:pic>
        <p:nvPicPr>
          <p:cNvPr id="29" name="Picture 28" descr="Banner-CORE-new-orange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-3175" y="726"/>
            <a:ext cx="9906000" cy="621983"/>
          </a:xfrm>
          <a:prstGeom prst="rect">
            <a:avLst/>
          </a:prstGeom>
        </p:spPr>
      </p:pic>
      <p:sp>
        <p:nvSpPr>
          <p:cNvPr id="30" name="Text Placeholder 13"/>
          <p:cNvSpPr txBox="1">
            <a:spLocks/>
          </p:cNvSpPr>
          <p:nvPr userDrawn="1"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en-GB" sz="2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of trainers break</a:t>
            </a:r>
            <a:endParaRPr lang="en-GB" sz="2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62813" y="0"/>
            <a:ext cx="2262187" cy="25241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24708" y="14289"/>
            <a:ext cx="2357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download resources from www.coreasia.org</a:t>
            </a:r>
            <a:endParaRPr lang="en-GB" sz="800" b="1" dirty="0"/>
          </a:p>
        </p:txBody>
      </p:sp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6" r:id="rId1"/>
    <p:sldLayoutId id="2147484948" r:id="rId2"/>
    <p:sldLayoutId id="2147484949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1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12873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Training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9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69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2822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Using Training Aids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69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8" r:id="rId1"/>
    <p:sldLayoutId id="2147484959" r:id="rId2"/>
    <p:sldLayoutId id="2147484960" r:id="rId3"/>
    <p:sldLayoutId id="2147484961" r:id="rId4"/>
    <p:sldLayoutId id="2147484962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3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2811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>
                <a:solidFill>
                  <a:prstClr val="white"/>
                </a:solidFill>
                <a:cs typeface="Arial" pitchFamily="34" charset="0"/>
              </a:rPr>
              <a:t>Training Evaluation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69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4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415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Preparation for mini sessions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69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nner CORE new V10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498" y="-8727"/>
            <a:ext cx="9902972" cy="621793"/>
          </a:xfrm>
          <a:prstGeom prst="rect">
            <a:avLst/>
          </a:prstGeom>
        </p:spPr>
      </p:pic>
      <p:sp>
        <p:nvSpPr>
          <p:cNvPr id="45" name="TextBox 44"/>
          <p:cNvSpPr txBox="1"/>
          <p:nvPr userDrawn="1"/>
        </p:nvSpPr>
        <p:spPr>
          <a:xfrm>
            <a:off x="61550" y="6476576"/>
            <a:ext cx="521525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1275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b="1" dirty="0" smtClean="0">
                <a:solidFill>
                  <a:srgbClr val="0D3F96"/>
                </a:solidFill>
                <a:latin typeface="Calibri"/>
              </a:rPr>
              <a:t>S3.1</a:t>
            </a:r>
            <a:endParaRPr lang="en-GB" sz="1100" b="1" dirty="0">
              <a:solidFill>
                <a:srgbClr val="0D3F96"/>
              </a:solidFill>
              <a:latin typeface="Calibri"/>
            </a:endParaRPr>
          </a:p>
        </p:txBody>
      </p:sp>
      <p:cxnSp>
        <p:nvCxnSpPr>
          <p:cNvPr id="46" name="Straight Connector 10"/>
          <p:cNvCxnSpPr>
            <a:cxnSpLocks noChangeShapeType="1"/>
          </p:cNvCxnSpPr>
          <p:nvPr userDrawn="1"/>
        </p:nvCxnSpPr>
        <p:spPr bwMode="auto">
          <a:xfrm>
            <a:off x="704850" y="6497638"/>
            <a:ext cx="9107488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Straight Connector 10"/>
          <p:cNvCxnSpPr>
            <a:cxnSpLocks noChangeShapeType="1"/>
          </p:cNvCxnSpPr>
          <p:nvPr userDrawn="1"/>
        </p:nvCxnSpPr>
        <p:spPr bwMode="auto">
          <a:xfrm>
            <a:off x="-3175" y="6496050"/>
            <a:ext cx="9912320" cy="0"/>
          </a:xfrm>
          <a:prstGeom prst="line">
            <a:avLst/>
          </a:prstGeom>
          <a:noFill/>
          <a:ln w="19050" algn="ctr">
            <a:solidFill>
              <a:srgbClr val="0D3E96"/>
            </a:solidFill>
            <a:round/>
            <a:headEnd/>
            <a:tailEnd/>
          </a:ln>
        </p:spPr>
      </p:cxnSp>
      <p:sp>
        <p:nvSpPr>
          <p:cNvPr id="49" name="Rectangle 2"/>
          <p:cNvSpPr>
            <a:spLocks noChangeArrowheads="1"/>
          </p:cNvSpPr>
          <p:nvPr userDrawn="1"/>
        </p:nvSpPr>
        <p:spPr bwMode="auto">
          <a:xfrm>
            <a:off x="-3175" y="6514638"/>
            <a:ext cx="708540" cy="338328"/>
          </a:xfrm>
          <a:prstGeom prst="rect">
            <a:avLst/>
          </a:prstGeom>
          <a:solidFill>
            <a:srgbClr val="0D3E96"/>
          </a:solidFill>
          <a:ln w="63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cxnSp>
        <p:nvCxnSpPr>
          <p:cNvPr id="50" name="Straight Connector 49"/>
          <p:cNvCxnSpPr>
            <a:stCxn id="49" idx="3"/>
            <a:endCxn id="49" idx="1"/>
          </p:cNvCxnSpPr>
          <p:nvPr userDrawn="1"/>
        </p:nvCxnSpPr>
        <p:spPr>
          <a:xfrm flipH="1">
            <a:off x="-3175" y="6683802"/>
            <a:ext cx="7085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 rot="5400000">
            <a:off x="340663" y="6684765"/>
            <a:ext cx="345292" cy="11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 userDrawn="1"/>
        </p:nvSpPr>
        <p:spPr>
          <a:xfrm>
            <a:off x="-63500" y="6664948"/>
            <a:ext cx="657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session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3" name="TextBox 52"/>
          <p:cNvSpPr txBox="1"/>
          <p:nvPr userDrawn="1"/>
        </p:nvSpPr>
        <p:spPr>
          <a:xfrm>
            <a:off x="-60323" y="6489795"/>
            <a:ext cx="5138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day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4" name="TextBox 53"/>
          <p:cNvSpPr txBox="1"/>
          <p:nvPr userDrawn="1"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5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513900" y="6492169"/>
            <a:ext cx="191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b="1" dirty="0" smtClean="0">
                <a:solidFill>
                  <a:prstClr val="white"/>
                </a:solidFill>
                <a:cs typeface="Arial" pitchFamily="34" charset="0"/>
              </a:rPr>
              <a:t>2</a:t>
            </a:r>
            <a:endParaRPr lang="en-US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56538" y="6497206"/>
            <a:ext cx="785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training delivered by lead partners Habitat for Humanity, </a:t>
            </a:r>
            <a:r>
              <a:rPr lang="en-GB" sz="800" b="1" dirty="0" err="1" smtClean="0">
                <a:solidFill>
                  <a:srgbClr val="0D3E96"/>
                </a:solidFill>
                <a:cs typeface="Arial" pitchFamily="34" charset="0"/>
              </a:rPr>
              <a:t>RedR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and Shelter Centre on 2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nd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to 9</a:t>
            </a:r>
            <a:r>
              <a:rPr lang="en-GB" sz="800" b="1" baseline="30000" dirty="0" smtClean="0">
                <a:solidFill>
                  <a:srgbClr val="0D3E96"/>
                </a:solidFill>
                <a:cs typeface="Arial" pitchFamily="34" charset="0"/>
              </a:rPr>
              <a:t>th</a:t>
            </a:r>
            <a:r>
              <a:rPr lang="en-GB" sz="800" b="1" dirty="0" smtClean="0">
                <a:solidFill>
                  <a:srgbClr val="0D3E96"/>
                </a:solidFill>
                <a:cs typeface="Arial" pitchFamily="34" charset="0"/>
              </a:rPr>
              <a:t> July 2011 in Thailand </a:t>
            </a:r>
            <a:endParaRPr lang="en-GB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56538" y="6658118"/>
            <a:ext cx="2252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 smtClean="0">
                <a:solidFill>
                  <a:srgbClr val="0D3E96"/>
                </a:solidFill>
                <a:cs typeface="Arial" pitchFamily="34" charset="0"/>
              </a:rPr>
              <a:t>approved by the Advisory Group members</a:t>
            </a:r>
            <a:endParaRPr lang="en-US" sz="8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44560" y="-31899"/>
            <a:ext cx="4105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cs typeface="Arial" pitchFamily="34" charset="0"/>
              </a:rPr>
              <a:t>Mini sessions by participants</a:t>
            </a:r>
            <a:endParaRPr lang="en-GB" sz="24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2" name="Group 19"/>
          <p:cNvGrpSpPr/>
          <p:nvPr userDrawn="1"/>
        </p:nvGrpSpPr>
        <p:grpSpPr>
          <a:xfrm>
            <a:off x="9323748" y="6504292"/>
            <a:ext cx="652363" cy="353156"/>
            <a:chOff x="7262901" y="3956287"/>
            <a:chExt cx="652363" cy="353156"/>
          </a:xfrm>
        </p:grpSpPr>
        <p:pic>
          <p:nvPicPr>
            <p:cNvPr id="18" name="Picture 17" descr="blue triangle.png"/>
            <p:cNvPicPr>
              <a:picLocks noChangeAspect="1"/>
            </p:cNvPicPr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7442736" y="3956287"/>
              <a:ext cx="407887" cy="35315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 userDrawn="1"/>
          </p:nvSpPr>
          <p:spPr>
            <a:xfrm>
              <a:off x="7262901" y="3956826"/>
              <a:ext cx="65236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E9273335-811A-4A40-AA21-6889A5B251EB}" type="slidenum">
                <a:rPr lang="en-US" sz="800" b="1" smtClean="0">
                  <a:solidFill>
                    <a:prstClr val="white"/>
                  </a:solidFill>
                  <a:cs typeface="Arial" pitchFamily="34" charset="0"/>
                </a:rPr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‹#›</a:t>
              </a:fld>
              <a:r>
                <a:rPr lang="en-US" sz="800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 smtClean="0">
                  <a:solidFill>
                    <a:prstClr val="white"/>
                  </a:solidFill>
                  <a:latin typeface="Calibri"/>
                  <a:cs typeface="Arial" pitchFamily="34" charset="0"/>
                </a:rPr>
                <a:t>             </a:t>
              </a:r>
              <a:r>
                <a:rPr lang="en-US" sz="800" b="1" dirty="0" smtClean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69</a:t>
              </a:r>
              <a:endParaRPr lang="en-US" sz="800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6" name="Picture 25" descr="CORE new logo from banner V11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977114" y="6666211"/>
            <a:ext cx="6511685" cy="193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388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5" r:id="rId1"/>
    <p:sldLayoutId id="2147484976" r:id="rId2"/>
    <p:sldLayoutId id="2147484977" r:id="rId3"/>
    <p:sldLayoutId id="2147484978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day 2</a:t>
            </a: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424633" cy="585788"/>
          </a:xfrm>
        </p:spPr>
        <p:txBody>
          <a:bodyPr/>
          <a:lstStyle/>
          <a:p>
            <a:r>
              <a:rPr lang="en-US" b="0" i="1" dirty="0" smtClean="0"/>
              <a:t>Objective 2 </a:t>
            </a:r>
            <a:r>
              <a:rPr lang="en-GB" dirty="0" smtClean="0"/>
              <a:t>Examples of learning techniques</a:t>
            </a:r>
            <a:endParaRPr lang="en-US" dirty="0" smtClean="0"/>
          </a:p>
        </p:txBody>
      </p:sp>
      <p:pic>
        <p:nvPicPr>
          <p:cNvPr id="6" name="Picture 5" descr="TECH3-NOMINAL GROUP TECHNIQU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6059" y="3791712"/>
            <a:ext cx="2629941" cy="2659381"/>
          </a:xfrm>
          <a:prstGeom prst="rect">
            <a:avLst/>
          </a:prstGeom>
        </p:spPr>
      </p:pic>
      <p:sp>
        <p:nvSpPr>
          <p:cNvPr id="9" name="Subtitle 3"/>
          <p:cNvSpPr>
            <a:spLocks noGrp="1"/>
          </p:cNvSpPr>
          <p:nvPr>
            <p:ph type="subTitle" idx="1"/>
          </p:nvPr>
        </p:nvSpPr>
        <p:spPr>
          <a:xfrm>
            <a:off x="1957857" y="1691364"/>
            <a:ext cx="8112780" cy="471368"/>
          </a:xfrm>
        </p:spPr>
        <p:txBody>
          <a:bodyPr/>
          <a:lstStyle/>
          <a:p>
            <a:r>
              <a:rPr lang="en-US" b="1" dirty="0" smtClean="0"/>
              <a:t>Nominal group technique</a:t>
            </a:r>
            <a:endParaRPr lang="en-GB" b="1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659436" y="2314236"/>
            <a:ext cx="9473156" cy="3872106"/>
          </a:xfrm>
        </p:spPr>
        <p:txBody>
          <a:bodyPr/>
          <a:lstStyle/>
          <a:p>
            <a:pPr>
              <a:buNone/>
            </a:pPr>
            <a:r>
              <a:rPr lang="en-GB" sz="1100" dirty="0" smtClean="0"/>
              <a:t>        </a:t>
            </a:r>
            <a:r>
              <a:rPr lang="en-GB" dirty="0" smtClean="0"/>
              <a:t>Used to find answers or identify best practice</a:t>
            </a:r>
          </a:p>
          <a:p>
            <a:pPr>
              <a:buNone/>
            </a:pPr>
            <a:r>
              <a:rPr lang="en-GB" dirty="0" smtClean="0"/>
              <a:t>    Nominal group technique is an activity involving all participants</a:t>
            </a:r>
          </a:p>
          <a:p>
            <a:pPr>
              <a:buNone/>
            </a:pPr>
            <a:endParaRPr lang="en-GB" sz="1100" dirty="0" smtClean="0"/>
          </a:p>
          <a:p>
            <a:r>
              <a:rPr lang="en-GB" dirty="0" smtClean="0"/>
              <a:t>Everyone gets to contribute an idea</a:t>
            </a:r>
          </a:p>
          <a:p>
            <a:endParaRPr lang="en-GB" dirty="0" smtClean="0"/>
          </a:p>
          <a:p>
            <a:r>
              <a:rPr lang="en-GB" dirty="0" smtClean="0"/>
              <a:t>Do not discuss ideas as they are written up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Rank and score ideas considered most useful </a:t>
            </a:r>
          </a:p>
          <a:p>
            <a:endParaRPr lang="en-GB" dirty="0" smtClean="0"/>
          </a:p>
          <a:p>
            <a:r>
              <a:rPr lang="en-GB" dirty="0" smtClean="0"/>
              <a:t>Allow people to clarify ideas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1956034" y="866996"/>
            <a:ext cx="8098583" cy="585788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Examples of learning techniques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945524" y="166959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Conducting a debate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686139" y="2492178"/>
            <a:ext cx="7963011" cy="3872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Used as a structured way to discuss opinion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Debates formed from 2 teams with 2 people each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Prepare an argument before-hand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Stick to the structure, and act as a mediator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TECH4-CONDUCTING DEB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7973" y="3784090"/>
            <a:ext cx="2648027" cy="26776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81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 txBox="1">
            <a:spLocks/>
          </p:cNvSpPr>
          <p:nvPr/>
        </p:nvSpPr>
        <p:spPr>
          <a:xfrm>
            <a:off x="1956526" y="866996"/>
            <a:ext cx="8098583" cy="585788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Examples of learning techniques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7" descr="Debating diagram2 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356" y="1911035"/>
            <a:ext cx="7623958" cy="45372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00985" y="1839271"/>
            <a:ext cx="1318161" cy="8564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Prepare the argument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6514" y="2861969"/>
            <a:ext cx="1318161" cy="8564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Presents</a:t>
            </a:r>
          </a:p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cs typeface="Arial" pitchFamily="34" charset="0"/>
              </a:rPr>
              <a:t>Opinion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4771" y="2873844"/>
            <a:ext cx="1149922" cy="8564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Presents</a:t>
            </a:r>
          </a:p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cs typeface="Arial" pitchFamily="34" charset="0"/>
              </a:rPr>
              <a:t>Opinion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7235" y="3793871"/>
            <a:ext cx="1318161" cy="8564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Questions 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dirty="0" smtClean="0">
                <a:solidFill>
                  <a:prstClr val="white"/>
                </a:solidFill>
                <a:cs typeface="Arial" pitchFamily="34" charset="0"/>
              </a:rPr>
              <a:t>15 </a:t>
            </a:r>
            <a:r>
              <a:rPr lang="en-GB" dirty="0" err="1" smtClean="0">
                <a:solidFill>
                  <a:prstClr val="white"/>
                </a:solidFill>
                <a:cs typeface="Arial" pitchFamily="34" charset="0"/>
              </a:rPr>
              <a:t>mins</a:t>
            </a: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4640" y="4904506"/>
            <a:ext cx="1341910" cy="43938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Respond</a:t>
            </a: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7235" y="5710546"/>
            <a:ext cx="1318161" cy="85644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Audience</a:t>
            </a:r>
          </a:p>
          <a:p>
            <a:pPr algn="ctr"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Vote</a:t>
            </a: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1021" y="4911581"/>
            <a:ext cx="1341910" cy="43938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dirty="0" smtClean="0">
                <a:solidFill>
                  <a:prstClr val="white"/>
                </a:solidFill>
                <a:latin typeface="Calibri"/>
              </a:rPr>
              <a:t>Respond</a:t>
            </a: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724429" y="1370739"/>
            <a:ext cx="8112780" cy="47136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D3E96"/>
                </a:solidFill>
              </a:rPr>
              <a:t>How to conduct a debate</a:t>
            </a:r>
            <a:endParaRPr lang="en-GB" b="1" dirty="0">
              <a:solidFill>
                <a:srgbClr val="0D3E96"/>
              </a:solidFill>
            </a:endParaRPr>
          </a:p>
        </p:txBody>
      </p:sp>
      <p:sp>
        <p:nvSpPr>
          <p:cNvPr id="17" name="Subtitle 3"/>
          <p:cNvSpPr txBox="1">
            <a:spLocks/>
          </p:cNvSpPr>
          <p:nvPr/>
        </p:nvSpPr>
        <p:spPr>
          <a:xfrm>
            <a:off x="1104404" y="3793871"/>
            <a:ext cx="1377539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dirty="0" smtClean="0">
                <a:solidFill>
                  <a:srgbClr val="0D3E96"/>
                </a:solidFill>
                <a:cs typeface="Arial" pitchFamily="34" charset="0"/>
              </a:rPr>
              <a:t>Team 1</a:t>
            </a:r>
            <a:endParaRPr lang="en-GB" sz="2200" b="1" dirty="0">
              <a:solidFill>
                <a:srgbClr val="0D3E96"/>
              </a:solidFill>
              <a:cs typeface="Arial" pitchFamily="34" charset="0"/>
            </a:endParaRPr>
          </a:p>
        </p:txBody>
      </p:sp>
      <p:sp>
        <p:nvSpPr>
          <p:cNvPr id="18" name="Subtitle 3"/>
          <p:cNvSpPr txBox="1">
            <a:spLocks/>
          </p:cNvSpPr>
          <p:nvPr/>
        </p:nvSpPr>
        <p:spPr>
          <a:xfrm>
            <a:off x="7085481" y="3793871"/>
            <a:ext cx="1377539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200" b="1" dirty="0" smtClean="0">
                <a:solidFill>
                  <a:srgbClr val="0D3E96"/>
                </a:solidFill>
                <a:cs typeface="Arial" pitchFamily="34" charset="0"/>
              </a:rPr>
              <a:t>Team 2</a:t>
            </a:r>
            <a:endParaRPr lang="en-GB" sz="2200" b="1" dirty="0">
              <a:solidFill>
                <a:srgbClr val="0D3E9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1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1956526" y="866996"/>
            <a:ext cx="8098583" cy="585788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Examples of learning techniques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1956526" y="1541745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Reviewing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672995" y="2013113"/>
            <a:ext cx="5658708" cy="3872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Used to create memories through repetition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Reviewing is the process of re-visiting key topics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11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Review key topics often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Use creative methods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These learning  techniques can be used to review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Use a different method for each review </a:t>
            </a: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TECH5-REVIEW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0173" y="3840480"/>
            <a:ext cx="2605827" cy="26349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632456" cy="585788"/>
          </a:xfrm>
        </p:spPr>
        <p:txBody>
          <a:bodyPr/>
          <a:lstStyle/>
          <a:p>
            <a:r>
              <a:rPr lang="en-US" b="0" i="1" dirty="0" smtClean="0"/>
              <a:t>Objective 2 </a:t>
            </a:r>
            <a:r>
              <a:rPr lang="en-GB" dirty="0" smtClean="0"/>
              <a:t>Examples of learning techniques</a:t>
            </a:r>
            <a:endParaRPr lang="en-US" dirty="0" smtClean="0"/>
          </a:p>
        </p:txBody>
      </p:sp>
      <p:pic>
        <p:nvPicPr>
          <p:cNvPr id="5" name="Picture 4" descr="TECH6-Multiple ca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3860" y="3791712"/>
            <a:ext cx="2632140" cy="2671573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682900" y="2081536"/>
            <a:ext cx="9473156" cy="3872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Used to understand causes of particular problem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Multiple cause diagramming is a group diagram activity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11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Work with real applicable problems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Ask why until ideas dry up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Look for common themes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Ensure focus on problems you can control </a:t>
            </a: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Subtitle 3"/>
          <p:cNvSpPr>
            <a:spLocks noGrp="1"/>
          </p:cNvSpPr>
          <p:nvPr>
            <p:ph type="subTitle" idx="1"/>
          </p:nvPr>
        </p:nvSpPr>
        <p:spPr>
          <a:xfrm>
            <a:off x="1970624" y="1554734"/>
            <a:ext cx="8112780" cy="471368"/>
          </a:xfrm>
        </p:spPr>
        <p:txBody>
          <a:bodyPr/>
          <a:lstStyle/>
          <a:p>
            <a:r>
              <a:rPr lang="en-US" b="1" dirty="0" smtClean="0"/>
              <a:t>Multiple cause diagramming </a:t>
            </a:r>
            <a:endParaRPr lang="en-GB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 txBox="1">
            <a:spLocks/>
          </p:cNvSpPr>
          <p:nvPr/>
        </p:nvSpPr>
        <p:spPr>
          <a:xfrm>
            <a:off x="1958657" y="866996"/>
            <a:ext cx="8526994" cy="585788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Examples of learning techniques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7" descr="TECH7-QUI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6059" y="3803904"/>
            <a:ext cx="2629941" cy="2659381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658354" y="2103608"/>
            <a:ext cx="5495345" cy="3872106"/>
          </a:xfrm>
        </p:spPr>
        <p:txBody>
          <a:bodyPr/>
          <a:lstStyle/>
          <a:p>
            <a:pPr marL="358775" indent="-358775">
              <a:buNone/>
            </a:pPr>
            <a:r>
              <a:rPr lang="en-GB" dirty="0" smtClean="0"/>
              <a:t>     Used to understand causes of particular problem</a:t>
            </a:r>
          </a:p>
          <a:p>
            <a:pPr marL="360363">
              <a:buNone/>
            </a:pPr>
            <a:r>
              <a:rPr lang="en-GB" dirty="0" smtClean="0"/>
              <a:t>    Multiple cause diagramming is a group diagram activity</a:t>
            </a:r>
          </a:p>
          <a:p>
            <a:pPr>
              <a:buNone/>
            </a:pPr>
            <a:endParaRPr lang="en-GB" sz="1100" dirty="0" smtClean="0"/>
          </a:p>
          <a:p>
            <a:pPr marL="360363" indent="-360363"/>
            <a:r>
              <a:rPr lang="en-GB" dirty="0" smtClean="0"/>
              <a:t>Work with real applicable problems </a:t>
            </a:r>
          </a:p>
          <a:p>
            <a:endParaRPr lang="en-GB" dirty="0" smtClean="0"/>
          </a:p>
          <a:p>
            <a:pPr marL="360363" indent="-360363"/>
            <a:r>
              <a:rPr lang="en-GB" dirty="0" smtClean="0"/>
              <a:t>Ask why until ideas dry up </a:t>
            </a:r>
          </a:p>
          <a:p>
            <a:endParaRPr lang="en-GB" dirty="0" smtClean="0"/>
          </a:p>
          <a:p>
            <a:pPr marL="358775" indent="-358775"/>
            <a:r>
              <a:rPr lang="en-GB" dirty="0" smtClean="0"/>
              <a:t>Look for common themes </a:t>
            </a:r>
          </a:p>
          <a:p>
            <a:endParaRPr lang="en-GB" dirty="0" smtClean="0"/>
          </a:p>
          <a:p>
            <a:pPr marL="358775" indent="-358775"/>
            <a:r>
              <a:rPr lang="en-GB" dirty="0" smtClean="0"/>
              <a:t>Ensure focus on problems you can control </a:t>
            </a:r>
            <a:endParaRPr lang="en-US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11" name="Subtitle 3"/>
          <p:cNvSpPr>
            <a:spLocks noGrp="1"/>
          </p:cNvSpPr>
          <p:nvPr>
            <p:ph type="subTitle" idx="1"/>
          </p:nvPr>
        </p:nvSpPr>
        <p:spPr>
          <a:xfrm>
            <a:off x="1990187" y="1575754"/>
            <a:ext cx="8112780" cy="471368"/>
          </a:xfrm>
        </p:spPr>
        <p:txBody>
          <a:bodyPr/>
          <a:lstStyle/>
          <a:p>
            <a:r>
              <a:rPr lang="en-US" b="1" dirty="0" smtClean="0"/>
              <a:t>Quizzing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1958657" y="866996"/>
            <a:ext cx="8526994" cy="585788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Examples of learning techniques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1979677" y="1547261"/>
            <a:ext cx="5110199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8. Strengths, weaknesses, opportunities and threats  (SWOT analysis)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7" descr="TECH9-SW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1003" y="3803904"/>
            <a:ext cx="2671573" cy="2671573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1717820" y="2364678"/>
            <a:ext cx="6193987" cy="3872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Used to discuss ideas that may be difficult or threatening 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 SWOT analysis is an activity conducting is small teams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Allow sufficient time for group ideas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Look for differing opinions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Allow discussion on differing opinions 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1958657" y="866996"/>
            <a:ext cx="8526994" cy="585788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Examples of learning techniques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Subtitle 3"/>
          <p:cNvSpPr>
            <a:spLocks noGrp="1"/>
          </p:cNvSpPr>
          <p:nvPr>
            <p:ph type="subTitle" idx="1"/>
          </p:nvPr>
        </p:nvSpPr>
        <p:spPr>
          <a:xfrm>
            <a:off x="1990187" y="1554734"/>
            <a:ext cx="9856477" cy="471368"/>
          </a:xfrm>
        </p:spPr>
        <p:txBody>
          <a:bodyPr/>
          <a:lstStyle/>
          <a:p>
            <a:r>
              <a:rPr lang="en-US" b="1" dirty="0" smtClean="0"/>
              <a:t>9. Energizers </a:t>
            </a:r>
            <a:endParaRPr lang="en-GB" b="1" dirty="0"/>
          </a:p>
        </p:txBody>
      </p:sp>
      <p:pic>
        <p:nvPicPr>
          <p:cNvPr id="9" name="Picture 8" descr="TECH8-Energiser dia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6059" y="3816096"/>
            <a:ext cx="2629941" cy="2659381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702511" y="2026102"/>
            <a:ext cx="5916585" cy="3872106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    Used to reengage learners mentally and physically after breaks</a:t>
            </a:r>
          </a:p>
          <a:p>
            <a:pPr>
              <a:buNone/>
            </a:pPr>
            <a:r>
              <a:rPr lang="en-GB" dirty="0" smtClean="0"/>
              <a:t>    Energisers are exercises conducted with the whole group</a:t>
            </a:r>
          </a:p>
          <a:p>
            <a:pPr>
              <a:buNone/>
            </a:pPr>
            <a:endParaRPr lang="en-GB" sz="1100" dirty="0" smtClean="0"/>
          </a:p>
          <a:p>
            <a:pPr>
              <a:buNone/>
            </a:pPr>
            <a:endParaRPr lang="en-GB" dirty="0" smtClean="0"/>
          </a:p>
          <a:p>
            <a:pPr marL="514350" lvl="0" indent="-514350">
              <a:defRPr/>
            </a:pPr>
            <a:r>
              <a:rPr lang="en-GB" dirty="0" smtClean="0"/>
              <a:t>Engage both brain and body</a:t>
            </a:r>
          </a:p>
          <a:p>
            <a:pPr marL="514350" lvl="0" indent="-514350">
              <a:defRPr/>
            </a:pPr>
            <a:endParaRPr lang="en-GB" dirty="0" smtClean="0"/>
          </a:p>
          <a:p>
            <a:pPr marL="514350" lvl="0" indent="-514350">
              <a:defRPr/>
            </a:pPr>
            <a:r>
              <a:rPr lang="en-GB" dirty="0" smtClean="0"/>
              <a:t>Need not be on theme</a:t>
            </a:r>
          </a:p>
          <a:p>
            <a:pPr marL="514350" lvl="0" indent="-514350">
              <a:defRPr/>
            </a:pPr>
            <a:endParaRPr lang="en-GB" dirty="0" smtClean="0"/>
          </a:p>
          <a:p>
            <a:pPr marL="514350" lvl="0" indent="-514350">
              <a:defRPr/>
            </a:pPr>
            <a:r>
              <a:rPr lang="en-GB" dirty="0" smtClean="0"/>
              <a:t>Repeat until everyone is engaged 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 txBox="1">
            <a:spLocks/>
          </p:cNvSpPr>
          <p:nvPr/>
        </p:nvSpPr>
        <p:spPr>
          <a:xfrm>
            <a:off x="1948147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5" descr="tempsheds workers.JPG"/>
          <p:cNvPicPr>
            <a:picLocks noChangeAspect="1"/>
          </p:cNvPicPr>
          <p:nvPr/>
        </p:nvPicPr>
        <p:blipFill>
          <a:blip r:embed="rId2" cstate="print"/>
          <a:srcRect l="6494" t="9706" r="9590"/>
          <a:stretch>
            <a:fillRect/>
          </a:stretch>
        </p:blipFill>
        <p:spPr>
          <a:xfrm>
            <a:off x="0" y="593766"/>
            <a:ext cx="7291449" cy="5884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0816" y="597408"/>
            <a:ext cx="2615184" cy="326440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3000" dirty="0" smtClean="0">
                <a:solidFill>
                  <a:srgbClr val="0D3E96"/>
                </a:solidFill>
                <a:latin typeface="Arial Black" pitchFamily="34" charset="0"/>
                <a:cs typeface="Arial" pitchFamily="34" charset="0"/>
              </a:rPr>
              <a:t>These techniques can also be used in an emergency response situation</a:t>
            </a:r>
          </a:p>
        </p:txBody>
      </p:sp>
      <p:pic>
        <p:nvPicPr>
          <p:cNvPr id="8" name="Picture 7" descr="NEW PAUS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9237" y="4305155"/>
            <a:ext cx="1708298" cy="1746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64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ctrTitle"/>
          </p:nvPr>
        </p:nvSpPr>
        <p:spPr>
          <a:xfrm>
            <a:off x="308141" y="909473"/>
            <a:ext cx="8328939" cy="396303"/>
          </a:xfrm>
          <a:prstGeom prst="rect">
            <a:avLst/>
          </a:prstGeom>
        </p:spPr>
        <p:txBody>
          <a:bodyPr/>
          <a:lstStyle/>
          <a:p>
            <a:r>
              <a:rPr lang="en-US" sz="2400" i="1" dirty="0" smtClean="0"/>
              <a:t>Objective 3</a:t>
            </a:r>
            <a:r>
              <a:rPr lang="en-GB" sz="2400" i="1" dirty="0" smtClean="0"/>
              <a:t>  </a:t>
            </a:r>
            <a:r>
              <a:rPr lang="en-GB" sz="2400" b="1" dirty="0" smtClean="0"/>
              <a:t>Practice using learning techniques</a:t>
            </a:r>
            <a:endParaRPr lang="en-US" sz="2400" b="1" dirty="0" smtClean="0"/>
          </a:p>
        </p:txBody>
      </p:sp>
      <p:sp>
        <p:nvSpPr>
          <p:cNvPr id="7" name="Text Placeholder 26"/>
          <p:cNvSpPr>
            <a:spLocks noGrp="1"/>
          </p:cNvSpPr>
          <p:nvPr>
            <p:ph type="subTitle" idx="1"/>
          </p:nvPr>
        </p:nvSpPr>
        <p:spPr>
          <a:xfrm>
            <a:off x="1974821" y="1763610"/>
            <a:ext cx="4340636" cy="471368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In groups, discuss the following</a:t>
            </a:r>
            <a:endParaRPr lang="en-GB" sz="2000" dirty="0"/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4294967295"/>
          </p:nvPr>
        </p:nvSpPr>
        <p:spPr>
          <a:xfrm>
            <a:off x="123290" y="3027426"/>
            <a:ext cx="8276664" cy="3830574"/>
          </a:xfrm>
          <a:prstGeom prst="rect">
            <a:avLst/>
          </a:prstGeom>
        </p:spPr>
        <p:txBody>
          <a:bodyPr/>
          <a:lstStyle/>
          <a:p>
            <a:pPr marL="1878013" indent="-887413">
              <a:buNone/>
            </a:pP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Task 1 </a:t>
            </a: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Discuss where and when these learning techniques could be useful within an emergency response setting   </a:t>
            </a:r>
          </a:p>
          <a:p>
            <a:endParaRPr lang="en-GB" sz="2000" b="1" dirty="0" smtClean="0">
              <a:latin typeface="Arial" pitchFamily="34" charset="0"/>
              <a:cs typeface="Arial" pitchFamily="34" charset="0"/>
            </a:endParaRPr>
          </a:p>
          <a:p>
            <a:pPr marL="1882775" indent="-1349375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  Example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   Multiple cause diagramming is a useful tool for project management in emergency response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0950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4286725"/>
            <a:ext cx="1578778" cy="218015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 descr="Agenda-vs5.png"/>
          <p:cNvPicPr>
            <a:picLocks noChangeAspect="1"/>
          </p:cNvPicPr>
          <p:nvPr/>
        </p:nvPicPr>
        <p:blipFill>
          <a:blip r:embed="rId3" cstate="print"/>
          <a:srcRect l="3068" t="14323" r="3567" b="5208"/>
          <a:stretch>
            <a:fillRect/>
          </a:stretch>
        </p:blipFill>
        <p:spPr>
          <a:xfrm>
            <a:off x="198120" y="655320"/>
            <a:ext cx="9402044" cy="57302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4278" y="956198"/>
            <a:ext cx="1594380" cy="550914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D3F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000" b="1" dirty="0" smtClean="0"/>
              <a:t>Do you have any comments or experiences you would like to share?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Do you have any questions?</a:t>
            </a:r>
          </a:p>
          <a:p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2206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97126" y="998936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2016176" y="1662232"/>
            <a:ext cx="6807828" cy="471368"/>
          </a:xfrm>
        </p:spPr>
        <p:txBody>
          <a:bodyPr/>
          <a:lstStyle/>
          <a:p>
            <a:pPr eaLnBrk="1" hangingPunct="1"/>
            <a:r>
              <a:rPr lang="en-GB" sz="2000" b="1" dirty="0" smtClean="0"/>
              <a:t>Adult Learning Mechanisms</a:t>
            </a:r>
          </a:p>
          <a:p>
            <a:pPr eaLnBrk="1" hangingPunct="1"/>
            <a:r>
              <a:rPr lang="en-GB" sz="2000" i="1" dirty="0" err="1" smtClean="0"/>
              <a:t>Cegos</a:t>
            </a:r>
            <a:r>
              <a:rPr lang="en-GB" sz="2000" i="1" dirty="0" smtClean="0"/>
              <a:t> 2007</a:t>
            </a:r>
          </a:p>
          <a:p>
            <a:pPr eaLnBrk="1" hangingPunct="1"/>
            <a:endParaRPr lang="en-GB" sz="2000" i="1" dirty="0" smtClean="0"/>
          </a:p>
          <a:p>
            <a:pPr eaLnBrk="1" hangingPunct="1"/>
            <a:r>
              <a:rPr lang="en-GB" sz="2000" b="1" dirty="0" smtClean="0"/>
              <a:t>Delivering great training</a:t>
            </a:r>
          </a:p>
          <a:p>
            <a:pPr eaLnBrk="1" hangingPunct="1"/>
            <a:r>
              <a:rPr lang="en-GB" sz="2000" i="1" dirty="0" smtClean="0"/>
              <a:t>Bryan Hopkins 2008</a:t>
            </a:r>
          </a:p>
          <a:p>
            <a:pPr eaLnBrk="1" hangingPunct="1"/>
            <a:endParaRPr lang="en-GB" sz="2000" i="1" dirty="0" smtClean="0"/>
          </a:p>
          <a:p>
            <a:pPr eaLnBrk="1" hangingPunct="1"/>
            <a:r>
              <a:rPr lang="en-GB" sz="2000" b="1" dirty="0" smtClean="0"/>
              <a:t>Designing Participatory Workshops</a:t>
            </a:r>
          </a:p>
          <a:p>
            <a:pPr eaLnBrk="1" hangingPunct="1"/>
            <a:r>
              <a:rPr lang="en-GB" sz="2000" i="1" dirty="0" smtClean="0"/>
              <a:t>UNHCR 2008</a:t>
            </a:r>
          </a:p>
          <a:p>
            <a:pPr eaLnBrk="1" hangingPunct="1"/>
            <a:endParaRPr lang="en-GB" sz="2000" i="1" dirty="0" smtClean="0"/>
          </a:p>
          <a:p>
            <a:pPr eaLnBrk="1" hangingPunct="1"/>
            <a:r>
              <a:rPr lang="en-GB" sz="2000" b="1" dirty="0" smtClean="0"/>
              <a:t>How to organize and run learning workshops</a:t>
            </a:r>
          </a:p>
          <a:p>
            <a:pPr eaLnBrk="1" hangingPunct="1"/>
            <a:r>
              <a:rPr lang="en-GB" sz="2000" i="1" dirty="0" smtClean="0"/>
              <a:t>UNICEF and UN staff college</a:t>
            </a:r>
          </a:p>
          <a:p>
            <a:pPr eaLnBrk="1" hangingPunct="1"/>
            <a:endParaRPr lang="en-GB" sz="2000" i="1" dirty="0" smtClean="0"/>
          </a:p>
          <a:p>
            <a:pPr eaLnBrk="1" hangingPunct="1"/>
            <a:endParaRPr lang="en-GB" sz="2000" i="1" dirty="0" smtClean="0"/>
          </a:p>
          <a:p>
            <a:pPr eaLnBrk="1" hangingPunct="1"/>
            <a:endParaRPr lang="en-GB" sz="2000" i="1" dirty="0" smtClean="0"/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>
              <a:latin typeface="Arial"/>
              <a:cs typeface="Arial"/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10" name="Picture 9" descr="Adult Learning Mechanisms_summary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5957" y="1858620"/>
            <a:ext cx="677962" cy="959375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UNMIL ToT workshop notes-1.jpg"/>
          <p:cNvPicPr>
            <a:picLocks noChangeAspect="1"/>
          </p:cNvPicPr>
          <p:nvPr/>
        </p:nvPicPr>
        <p:blipFill>
          <a:blip r:embed="rId5" cstate="print"/>
          <a:srcRect t="9171" b="5395"/>
          <a:stretch>
            <a:fillRect/>
          </a:stretch>
        </p:blipFill>
        <p:spPr>
          <a:xfrm>
            <a:off x="1065957" y="2949901"/>
            <a:ext cx="677962" cy="908849"/>
          </a:xfrm>
          <a:prstGeom prst="rect">
            <a:avLst/>
          </a:prstGeom>
          <a:ln w="317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8753" y="3994338"/>
            <a:ext cx="665166" cy="9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6805" y="5084346"/>
            <a:ext cx="678885" cy="95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21142" y="4831025"/>
            <a:ext cx="2184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11:00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0" name="Picture 9" descr="Agenda for Tot Pattaya vs3 01_07_2010.jpg"/>
          <p:cNvPicPr>
            <a:picLocks noChangeAspect="1"/>
          </p:cNvPicPr>
          <p:nvPr/>
        </p:nvPicPr>
        <p:blipFill>
          <a:blip r:embed="rId4" cstate="print"/>
          <a:srcRect l="19200" t="37191" r="65400" b="50667"/>
          <a:stretch>
            <a:fillRect/>
          </a:stretch>
        </p:blipFill>
        <p:spPr>
          <a:xfrm>
            <a:off x="2240280" y="2316480"/>
            <a:ext cx="3291840" cy="183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60322" y="869244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Using Training Aids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endParaRPr lang="en-US" sz="2400" b="1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5" name="Picture 4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10226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enda-vs5.png"/>
          <p:cNvPicPr>
            <a:picLocks noChangeAspect="1"/>
          </p:cNvPicPr>
          <p:nvPr/>
        </p:nvPicPr>
        <p:blipFill>
          <a:blip r:embed="rId3" cstate="print"/>
          <a:srcRect l="3068" t="14323" r="3567" b="5208"/>
          <a:stretch>
            <a:fillRect/>
          </a:stretch>
        </p:blipFill>
        <p:spPr>
          <a:xfrm>
            <a:off x="167640" y="655319"/>
            <a:ext cx="9552078" cy="582168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4889" y="121179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55701" y="1211799"/>
            <a:ext cx="1578778" cy="30706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50950" y="3216537"/>
            <a:ext cx="1578778" cy="32503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3215640"/>
            <a:ext cx="1578778" cy="32512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772762" y="2293837"/>
            <a:ext cx="1627459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Using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training aids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3013" y="2464062"/>
            <a:ext cx="10110976" cy="2948400"/>
          </a:xfr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The need for training aids</a:t>
            </a:r>
          </a:p>
          <a:p>
            <a:endParaRPr lang="en-GB" sz="2000" dirty="0" smtClean="0"/>
          </a:p>
          <a:p>
            <a:r>
              <a:rPr lang="en-US" sz="2000" i="1" dirty="0" smtClean="0"/>
              <a:t>Objective 2   </a:t>
            </a:r>
            <a:r>
              <a:rPr lang="en-GB" sz="2000" b="1" dirty="0" smtClean="0"/>
              <a:t>The different types of training aids</a:t>
            </a:r>
          </a:p>
          <a:p>
            <a:endParaRPr lang="en-GB" sz="2000" dirty="0" smtClean="0"/>
          </a:p>
          <a:p>
            <a:r>
              <a:rPr lang="en-US" sz="2000" i="1" dirty="0" smtClean="0"/>
              <a:t>Objective 3   </a:t>
            </a:r>
            <a:r>
              <a:rPr lang="en-GB" sz="2000" b="1" dirty="0" smtClean="0"/>
              <a:t>Selecting the appropriate training aids</a:t>
            </a:r>
          </a:p>
          <a:p>
            <a:endParaRPr lang="en-GB" sz="2000" dirty="0" smtClean="0"/>
          </a:p>
          <a:p>
            <a:pPr marL="361950" indent="-361950" eaLnBrk="1" hangingPunct="1"/>
            <a:r>
              <a:rPr lang="en-US" sz="2000" i="1" dirty="0" smtClean="0"/>
              <a:t>Objective 4   </a:t>
            </a:r>
            <a:r>
              <a:rPr lang="en-US" sz="2000" b="1" dirty="0" smtClean="0"/>
              <a:t>Practice using training aids</a:t>
            </a:r>
          </a:p>
        </p:txBody>
      </p:sp>
    </p:spTree>
    <p:extLst>
      <p:ext uri="{BB962C8B-B14F-4D97-AF65-F5344CB8AC3E}">
        <p14:creationId xmlns:p14="http://schemas.microsoft.com/office/powerpoint/2010/main" xmlns="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b="0" i="1" dirty="0" smtClean="0"/>
              <a:t>Objective 1 </a:t>
            </a:r>
            <a:r>
              <a:rPr lang="en-US" dirty="0" smtClean="0"/>
              <a:t>The need for training aids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 descr="positive learning outcome.jpg"/>
          <p:cNvPicPr>
            <a:picLocks noChangeAspect="1"/>
          </p:cNvPicPr>
          <p:nvPr/>
        </p:nvPicPr>
        <p:blipFill>
          <a:blip r:embed="rId2" cstate="print"/>
          <a:srcRect t="7963"/>
          <a:stretch>
            <a:fillRect/>
          </a:stretch>
        </p:blipFill>
        <p:spPr>
          <a:xfrm>
            <a:off x="70104" y="1317986"/>
            <a:ext cx="9765792" cy="50635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85526" y="1317986"/>
            <a:ext cx="1754372" cy="5118264"/>
          </a:xfrm>
          <a:prstGeom prst="rect">
            <a:avLst/>
          </a:prstGeom>
          <a:noFill/>
          <a:ln w="38100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ining ai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2431" y="3247526"/>
            <a:ext cx="5133569" cy="3240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2 </a:t>
            </a:r>
            <a:r>
              <a:rPr lang="en-GB" dirty="0" smtClean="0"/>
              <a:t>The different types of training aids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704988" y="2396957"/>
            <a:ext cx="8201011" cy="2948400"/>
          </a:xfrm>
        </p:spPr>
        <p:txBody>
          <a:bodyPr/>
          <a:lstStyle/>
          <a:p>
            <a:r>
              <a:rPr lang="en-GB" dirty="0" smtClean="0"/>
              <a:t>Power point presentations</a:t>
            </a:r>
          </a:p>
          <a:p>
            <a:endParaRPr lang="en-GB" dirty="0" smtClean="0"/>
          </a:p>
          <a:p>
            <a:r>
              <a:rPr lang="en-GB" dirty="0" smtClean="0"/>
              <a:t>Flip charts, white/black boards</a:t>
            </a:r>
          </a:p>
          <a:p>
            <a:endParaRPr lang="en-GB" dirty="0" smtClean="0"/>
          </a:p>
          <a:p>
            <a:r>
              <a:rPr lang="en-GB" dirty="0" smtClean="0"/>
              <a:t>Hand-outs</a:t>
            </a:r>
          </a:p>
          <a:p>
            <a:endParaRPr lang="en-GB" dirty="0" smtClean="0"/>
          </a:p>
          <a:p>
            <a:r>
              <a:rPr lang="en-GB" dirty="0" smtClean="0"/>
              <a:t>Other media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There are several types of training aids, consider the following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ining aids-train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2431" y="3245002"/>
            <a:ext cx="5133569" cy="3240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2 </a:t>
            </a:r>
            <a:r>
              <a:rPr lang="en-GB" dirty="0" smtClean="0"/>
              <a:t>The different types of training aids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1962615"/>
            <a:ext cx="8177861" cy="3240000"/>
          </a:xfrm>
        </p:spPr>
        <p:txBody>
          <a:bodyPr/>
          <a:lstStyle/>
          <a:p>
            <a:endParaRPr lang="en-US" dirty="0" smtClean="0"/>
          </a:p>
          <a:p>
            <a:pPr marL="457200" indent="-457200">
              <a:buAutoNum type="arabicPeriod"/>
            </a:pPr>
            <a:r>
              <a:rPr lang="en-GB" dirty="0" smtClean="0"/>
              <a:t>Title page with subheading</a:t>
            </a:r>
          </a:p>
          <a:p>
            <a:pPr marL="457200" indent="-457200">
              <a:buAutoNum type="arabicPeriod"/>
            </a:pPr>
            <a:endParaRPr lang="en-GB" dirty="0" smtClean="0"/>
          </a:p>
          <a:p>
            <a:pPr marL="457200" indent="-457200">
              <a:buAutoNum type="arabicPeriod"/>
            </a:pPr>
            <a:r>
              <a:rPr lang="en-GB" dirty="0" smtClean="0"/>
              <a:t>Use up to 5 key objectives</a:t>
            </a:r>
          </a:p>
          <a:p>
            <a:pPr marL="457200" indent="-457200">
              <a:buAutoNum type="arabicPeriod"/>
            </a:pPr>
            <a:endParaRPr lang="en-GB" dirty="0" smtClean="0"/>
          </a:p>
          <a:p>
            <a:pPr marL="457200" indent="-457200">
              <a:buAutoNum type="arabicPeriod"/>
            </a:pPr>
            <a:r>
              <a:rPr lang="en-GB" dirty="0" smtClean="0"/>
              <a:t>Use the 5 and 5 rule</a:t>
            </a:r>
          </a:p>
          <a:p>
            <a:pPr marL="457200" indent="-457200">
              <a:buAutoNum type="arabicPeriod"/>
            </a:pPr>
            <a:endParaRPr lang="en-GB" dirty="0" smtClean="0"/>
          </a:p>
          <a:p>
            <a:pPr marL="457200" indent="-457200">
              <a:buAutoNum type="arabicPeriod"/>
            </a:pPr>
            <a:r>
              <a:rPr lang="en-GB" dirty="0" smtClean="0"/>
              <a:t>Use discussion/activity </a:t>
            </a:r>
          </a:p>
          <a:p>
            <a:pPr marL="457200" indent="-457200">
              <a:buNone/>
            </a:pPr>
            <a:r>
              <a:rPr lang="en-GB" dirty="0" smtClean="0"/>
              <a:t>	slides</a:t>
            </a:r>
          </a:p>
          <a:p>
            <a:pPr marL="457200" indent="-457200">
              <a:buAutoNum type="arabicPeriod"/>
            </a:pPr>
            <a:endParaRPr lang="en-GB" dirty="0" smtClean="0"/>
          </a:p>
          <a:p>
            <a:pPr marL="457200" indent="-457200">
              <a:buAutoNum type="arabicPeriod" startAt="5"/>
            </a:pPr>
            <a:r>
              <a:rPr lang="en-GB" dirty="0" smtClean="0"/>
              <a:t>Remember to include </a:t>
            </a:r>
          </a:p>
          <a:p>
            <a:pPr marL="457200" indent="-457200">
              <a:buNone/>
            </a:pPr>
            <a:r>
              <a:rPr lang="en-GB" dirty="0" smtClean="0"/>
              <a:t>	references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CORE power point slides key points: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8109469" cy="585788"/>
          </a:xfrm>
        </p:spPr>
        <p:txBody>
          <a:bodyPr/>
          <a:lstStyle/>
          <a:p>
            <a:r>
              <a:rPr lang="en-US" b="0" i="1" dirty="0" smtClean="0"/>
              <a:t>Objective 2 </a:t>
            </a:r>
            <a:r>
              <a:rPr lang="en-GB" dirty="0" smtClean="0"/>
              <a:t>The different types of training aids</a:t>
            </a:r>
          </a:p>
          <a:p>
            <a:r>
              <a:rPr lang="en-US" b="0" i="1" dirty="0" smtClean="0"/>
              <a:t>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5393" y="1669592"/>
            <a:ext cx="8112780" cy="471368"/>
          </a:xfrm>
        </p:spPr>
        <p:txBody>
          <a:bodyPr/>
          <a:lstStyle/>
          <a:p>
            <a:pPr marL="92075" lvl="1" algn="l"/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CORE power point slides graphics tips</a:t>
            </a:r>
          </a:p>
          <a:p>
            <a:pPr marL="92075" lvl="1" algn="l"/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ToT S31 Adult Learning V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520" y="2222692"/>
            <a:ext cx="6115792" cy="42369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10800000">
            <a:off x="5343896" y="2375065"/>
            <a:ext cx="4562104" cy="1588"/>
          </a:xfrm>
          <a:prstGeom prst="straightConnector1">
            <a:avLst/>
          </a:prstGeom>
          <a:ln w="25400">
            <a:solidFill>
              <a:srgbClr val="F68D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5353792" y="2848099"/>
            <a:ext cx="4552208" cy="1588"/>
          </a:xfrm>
          <a:prstGeom prst="straightConnector1">
            <a:avLst/>
          </a:prstGeom>
          <a:ln w="25400">
            <a:solidFill>
              <a:srgbClr val="F68D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4936176" y="3416136"/>
            <a:ext cx="4969824" cy="1588"/>
          </a:xfrm>
          <a:prstGeom prst="straightConnector1">
            <a:avLst/>
          </a:prstGeom>
          <a:ln w="25400">
            <a:solidFill>
              <a:srgbClr val="F68D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6679870" y="5290458"/>
            <a:ext cx="3226131" cy="1588"/>
          </a:xfrm>
          <a:prstGeom prst="straightConnector1">
            <a:avLst/>
          </a:prstGeom>
          <a:ln w="25400">
            <a:solidFill>
              <a:srgbClr val="F68D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4708568" y="3912920"/>
            <a:ext cx="5197432" cy="1588"/>
          </a:xfrm>
          <a:prstGeom prst="straightConnector1">
            <a:avLst/>
          </a:prstGeom>
          <a:ln w="25400">
            <a:solidFill>
              <a:srgbClr val="F68D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1246912" y="4411293"/>
            <a:ext cx="8659089" cy="1588"/>
          </a:xfrm>
          <a:prstGeom prst="straightConnector1">
            <a:avLst/>
          </a:prstGeom>
          <a:ln w="25400">
            <a:solidFill>
              <a:srgbClr val="F68D3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50826" y="2042561"/>
            <a:ext cx="2555174" cy="26125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dirty="0" smtClean="0">
                <a:solidFill>
                  <a:prstClr val="black"/>
                </a:solidFill>
                <a:cs typeface="Arial" pitchFamily="34" charset="0"/>
              </a:rPr>
              <a:t>Standard Header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86451" y="3584376"/>
            <a:ext cx="2555174" cy="26125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dirty="0" smtClean="0">
                <a:solidFill>
                  <a:prstClr val="black"/>
                </a:solidFill>
                <a:cs typeface="Arial" pitchFamily="34" charset="0"/>
              </a:rPr>
              <a:t>Consistent text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62700" y="3071759"/>
            <a:ext cx="2755075" cy="30083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dirty="0" smtClean="0">
                <a:solidFill>
                  <a:prstClr val="black"/>
                </a:solidFill>
                <a:cs typeface="Arial" pitchFamily="34" charset="0"/>
              </a:rPr>
              <a:t>Minimum size 22 pt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50826" y="2501744"/>
            <a:ext cx="2555174" cy="26125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b="1" dirty="0" smtClean="0">
                <a:solidFill>
                  <a:prstClr val="black"/>
                </a:solidFill>
                <a:cs typeface="Arial" pitchFamily="34" charset="0"/>
              </a:rPr>
              <a:t>Bold</a:t>
            </a:r>
            <a:r>
              <a:rPr lang="en-GB" sz="2200" dirty="0" smtClean="0">
                <a:solidFill>
                  <a:prstClr val="black"/>
                </a:solidFill>
                <a:cs typeface="Arial" pitchFamily="34" charset="0"/>
              </a:rPr>
              <a:t> objective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10201" y="4067309"/>
            <a:ext cx="2555174" cy="26125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dirty="0" smtClean="0">
                <a:solidFill>
                  <a:prstClr val="black"/>
                </a:solidFill>
                <a:cs typeface="Arial" pitchFamily="34" charset="0"/>
              </a:rPr>
              <a:t>Alignment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0826" y="4932230"/>
            <a:ext cx="2555174" cy="26125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2200" dirty="0" smtClean="0">
                <a:solidFill>
                  <a:prstClr val="black"/>
                </a:solidFill>
                <a:cs typeface="Arial" pitchFamily="34" charset="0"/>
              </a:rPr>
              <a:t>Consistent images</a:t>
            </a: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23001" y="959362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Training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r>
              <a:rPr lang="en-US" sz="2200" b="1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200" b="1" i="1" dirty="0" smtClean="0">
                <a:solidFill>
                  <a:prstClr val="white"/>
                </a:solidFill>
                <a:cs typeface="Arial" pitchFamily="34" charset="0"/>
              </a:rPr>
              <a:t>Introduction into training techniques</a:t>
            </a:r>
          </a:p>
        </p:txBody>
      </p:sp>
      <p:pic>
        <p:nvPicPr>
          <p:cNvPr id="3" name="Picture 2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099334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 smtClean="0">
                <a:solidFill>
                  <a:prstClr val="white"/>
                </a:solidFill>
                <a:cs typeface="Arial" pitchFamily="34" charset="0"/>
              </a:rPr>
              <a:t>105</a:t>
            </a:r>
            <a:endParaRPr lang="en-GB" b="1" dirty="0" smtClean="0">
              <a:solidFill>
                <a:prstClr val="white"/>
              </a:solidFill>
              <a:cs typeface="Arial" pitchFamily="34" charset="0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ining aids-flip char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2432" y="3238859"/>
            <a:ext cx="5133568" cy="3240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50877" y="2396957"/>
            <a:ext cx="8372702" cy="3807900"/>
          </a:xfrm>
        </p:spPr>
        <p:txBody>
          <a:bodyPr/>
          <a:lstStyle/>
          <a:p>
            <a:r>
              <a:rPr lang="en-GB" dirty="0" smtClean="0"/>
              <a:t>Useful for training techniques.</a:t>
            </a:r>
          </a:p>
          <a:p>
            <a:endParaRPr lang="en-GB" dirty="0" smtClean="0"/>
          </a:p>
          <a:p>
            <a:r>
              <a:rPr lang="en-GB" dirty="0" smtClean="0"/>
              <a:t>Reinforces group contribution</a:t>
            </a:r>
          </a:p>
          <a:p>
            <a:endParaRPr lang="en-GB" dirty="0" smtClean="0"/>
          </a:p>
          <a:p>
            <a:r>
              <a:rPr lang="en-GB" dirty="0" smtClean="0"/>
              <a:t>Useful to record information</a:t>
            </a:r>
          </a:p>
          <a:p>
            <a:endParaRPr lang="en-GB" dirty="0" smtClean="0"/>
          </a:p>
          <a:p>
            <a:r>
              <a:rPr lang="en-GB" dirty="0" smtClean="0"/>
              <a:t>Useful when electricity is </a:t>
            </a:r>
          </a:p>
          <a:p>
            <a:pPr>
              <a:buNone/>
            </a:pPr>
            <a:r>
              <a:rPr lang="en-GB" dirty="0" smtClean="0"/>
              <a:t>    unavailable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lvl="1" algn="l"/>
            <a:r>
              <a:rPr lang="en-GB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Flip charts key points:</a:t>
            </a:r>
          </a:p>
          <a:p>
            <a:pPr marL="0" lvl="1" algn="l"/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58047" y="864461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The different types of training aids</a:t>
            </a: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ining aids-flip char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2432" y="3237572"/>
            <a:ext cx="5133568" cy="3240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83608" y="2381619"/>
            <a:ext cx="8372702" cy="3807900"/>
          </a:xfrm>
        </p:spPr>
        <p:txBody>
          <a:bodyPr/>
          <a:lstStyle/>
          <a:p>
            <a:r>
              <a:rPr lang="en-GB" dirty="0" smtClean="0"/>
              <a:t>Use 25-40mm high lettering</a:t>
            </a:r>
          </a:p>
          <a:p>
            <a:endParaRPr lang="en-GB" dirty="0" smtClean="0"/>
          </a:p>
          <a:p>
            <a:r>
              <a:rPr lang="en-GB" dirty="0" smtClean="0"/>
              <a:t>Use distinctive titles</a:t>
            </a:r>
          </a:p>
          <a:p>
            <a:endParaRPr lang="en-GB" dirty="0" smtClean="0"/>
          </a:p>
          <a:p>
            <a:r>
              <a:rPr lang="en-GB" dirty="0" smtClean="0"/>
              <a:t>Use different coloured pens</a:t>
            </a:r>
          </a:p>
          <a:p>
            <a:endParaRPr lang="en-GB" dirty="0" smtClean="0"/>
          </a:p>
          <a:p>
            <a:r>
              <a:rPr lang="en-GB" dirty="0" smtClean="0"/>
              <a:t>Draw diagrams in advance</a:t>
            </a:r>
          </a:p>
          <a:p>
            <a:endParaRPr lang="en-GB" dirty="0" smtClean="0"/>
          </a:p>
          <a:p>
            <a:r>
              <a:rPr lang="en-GB" dirty="0" smtClean="0"/>
              <a:t>Stand sideways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GB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496" y="1630499"/>
            <a:ext cx="8112780" cy="471368"/>
          </a:xfrm>
        </p:spPr>
        <p:txBody>
          <a:bodyPr/>
          <a:lstStyle/>
          <a:p>
            <a:r>
              <a:rPr lang="en-US" sz="2000" dirty="0" smtClean="0"/>
              <a:t>Tips for usin</a:t>
            </a:r>
            <a:r>
              <a:rPr lang="en-US" dirty="0" smtClean="0"/>
              <a:t>g a flip chart:</a:t>
            </a:r>
            <a:endParaRPr lang="en-US" sz="2000" dirty="0" smtClean="0"/>
          </a:p>
          <a:p>
            <a:endParaRPr lang="en-GB" sz="2000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959164" y="864461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The different types of training aids</a:t>
            </a:r>
          </a:p>
          <a:p>
            <a:pPr marL="1793875" indent="-1793875" eaLnBrk="0" hangingPunct="0">
              <a:spcBef>
                <a:spcPct val="20000"/>
              </a:spcBef>
            </a:pP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54547" y="2086292"/>
            <a:ext cx="8112780" cy="471368"/>
          </a:xfrm>
        </p:spPr>
        <p:txBody>
          <a:bodyPr/>
          <a:lstStyle/>
          <a:p>
            <a:r>
              <a:rPr lang="en-GB" dirty="0" smtClean="0"/>
              <a:t>We have developed a CORE standard participant manual </a:t>
            </a:r>
            <a:endParaRPr lang="en-GB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959164" y="864461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The different types of training aids</a:t>
            </a:r>
          </a:p>
          <a:p>
            <a:pPr marL="1793875" indent="-1793875" eaLnBrk="0" hangingPunct="0">
              <a:spcBef>
                <a:spcPct val="20000"/>
              </a:spcBef>
            </a:pP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Picture 11" descr="Booklet ToT participants sample pages v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8373" y="3083416"/>
            <a:ext cx="2350539" cy="3324876"/>
          </a:xfrm>
          <a:prstGeom prst="rect">
            <a:avLst/>
          </a:prstGeom>
          <a:ln w="6350">
            <a:solidFill>
              <a:srgbClr val="0D3E96"/>
            </a:solidFill>
          </a:ln>
        </p:spPr>
      </p:pic>
      <p:pic>
        <p:nvPicPr>
          <p:cNvPr id="13" name="Picture 12" descr="Handout ToT participants session pages sam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8912" y="3088834"/>
            <a:ext cx="2340302" cy="3310395"/>
          </a:xfrm>
          <a:prstGeom prst="rect">
            <a:avLst/>
          </a:prstGeom>
          <a:ln w="6350">
            <a:solidFill>
              <a:srgbClr val="0D3E96"/>
            </a:solidFill>
          </a:ln>
        </p:spPr>
      </p:pic>
      <p:pic>
        <p:nvPicPr>
          <p:cNvPr id="14" name="Picture 13" descr="Handout ToT participants session pages sampl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594" y="3092941"/>
            <a:ext cx="2340302" cy="3303142"/>
          </a:xfrm>
          <a:prstGeom prst="rect">
            <a:avLst/>
          </a:prstGeom>
          <a:ln w="6350">
            <a:solidFill>
              <a:srgbClr val="0D3E96"/>
            </a:solidFill>
          </a:ln>
        </p:spPr>
      </p:pic>
      <p:sp>
        <p:nvSpPr>
          <p:cNvPr id="15" name="Subtitle 3"/>
          <p:cNvSpPr txBox="1">
            <a:spLocks/>
          </p:cNvSpPr>
          <p:nvPr/>
        </p:nvSpPr>
        <p:spPr>
          <a:xfrm>
            <a:off x="1954547" y="161492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Hand-outs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raining aids-hand-ou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2432" y="3232778"/>
            <a:ext cx="5133568" cy="3240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94625" y="2621346"/>
            <a:ext cx="8372702" cy="3807900"/>
          </a:xfrm>
        </p:spPr>
        <p:txBody>
          <a:bodyPr/>
          <a:lstStyle/>
          <a:p>
            <a:r>
              <a:rPr lang="en-GB" dirty="0" smtClean="0"/>
              <a:t>Refer to hand-outs during training</a:t>
            </a:r>
          </a:p>
          <a:p>
            <a:endParaRPr lang="en-GB" dirty="0" smtClean="0"/>
          </a:p>
          <a:p>
            <a:r>
              <a:rPr lang="en-GB" dirty="0" smtClean="0"/>
              <a:t>Use to expand on key points</a:t>
            </a:r>
          </a:p>
          <a:p>
            <a:endParaRPr lang="en-GB" dirty="0" smtClean="0"/>
          </a:p>
          <a:p>
            <a:r>
              <a:rPr lang="en-GB" dirty="0" smtClean="0"/>
              <a:t>Leave space for notes</a:t>
            </a:r>
          </a:p>
          <a:p>
            <a:endParaRPr lang="en-GB" dirty="0" smtClean="0"/>
          </a:p>
          <a:p>
            <a:r>
              <a:rPr lang="en-GB" dirty="0" smtClean="0"/>
              <a:t>Use images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54547" y="1745738"/>
            <a:ext cx="8112780" cy="471368"/>
          </a:xfrm>
        </p:spPr>
        <p:txBody>
          <a:bodyPr/>
          <a:lstStyle/>
          <a:p>
            <a:r>
              <a:rPr lang="en-GB" dirty="0" smtClean="0"/>
              <a:t>Tips for using hand-outs:</a:t>
            </a:r>
            <a:endParaRPr lang="en-GB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959164" y="864461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The different types of training aids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67113" y="2532698"/>
            <a:ext cx="5770327" cy="3807900"/>
          </a:xfrm>
        </p:spPr>
        <p:txBody>
          <a:bodyPr/>
          <a:lstStyle/>
          <a:p>
            <a:r>
              <a:rPr lang="en-GB" dirty="0" smtClean="0"/>
              <a:t>Overhead projectors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DVD, tapes, CD</a:t>
            </a:r>
          </a:p>
          <a:p>
            <a:pPr>
              <a:buNone/>
            </a:pPr>
            <a:endParaRPr lang="en-GB" dirty="0" smtClean="0"/>
          </a:p>
          <a:p>
            <a:r>
              <a:rPr lang="en-GB" dirty="0" smtClean="0"/>
              <a:t>Newspapers</a:t>
            </a:r>
          </a:p>
          <a:p>
            <a:endParaRPr lang="en-GB" dirty="0" smtClean="0"/>
          </a:p>
          <a:p>
            <a:r>
              <a:rPr lang="en-GB" dirty="0" smtClean="0"/>
              <a:t>Radio, television</a:t>
            </a:r>
          </a:p>
          <a:p>
            <a:endParaRPr lang="en-GB" dirty="0" smtClean="0"/>
          </a:p>
          <a:p>
            <a:r>
              <a:rPr lang="en-GB" dirty="0" smtClean="0"/>
              <a:t>Posters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980441" y="1745048"/>
            <a:ext cx="7899400" cy="63341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2000" dirty="0" smtClean="0">
                <a:latin typeface="Arial" pitchFamily="34" charset="0"/>
                <a:ea typeface="+mn-ea"/>
                <a:cs typeface="Arial" pitchFamily="34" charset="0"/>
              </a:rPr>
              <a:t>Other media:</a:t>
            </a:r>
            <a:endParaRPr lang="en-US" sz="20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959164" y="864461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The different types of training aids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GB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1793875" indent="-1793875" eaLnBrk="0" hangingPunct="0">
              <a:spcBef>
                <a:spcPct val="20000"/>
              </a:spcBef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6" descr="training aids-med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8306" y="3233606"/>
            <a:ext cx="513356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4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1644676" y="2758572"/>
            <a:ext cx="3975404" cy="3807900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	 For example:</a:t>
            </a:r>
          </a:p>
          <a:p>
            <a:endParaRPr lang="en-GB" dirty="0" smtClean="0"/>
          </a:p>
          <a:p>
            <a:r>
              <a:rPr lang="en-GB" dirty="0" smtClean="0"/>
              <a:t>Get people to wear hard hats when talking about construction </a:t>
            </a:r>
          </a:p>
          <a:p>
            <a:endParaRPr lang="en-GB" dirty="0" smtClean="0"/>
          </a:p>
          <a:p>
            <a:r>
              <a:rPr lang="en-GB" dirty="0" smtClean="0"/>
              <a:t>Hold a mirror when asking participants to reflect back their thoughts </a:t>
            </a: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965564" y="2031207"/>
            <a:ext cx="8112780" cy="471368"/>
          </a:xfrm>
        </p:spPr>
        <p:txBody>
          <a:bodyPr/>
          <a:lstStyle/>
          <a:p>
            <a:r>
              <a:rPr lang="en-GB" dirty="0" smtClean="0"/>
              <a:t>Physical visual aids to enhance teaching point </a:t>
            </a:r>
            <a:endParaRPr lang="en-GB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959164" y="864461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The different types of training aids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 descr="Hardhat-01.png"/>
          <p:cNvPicPr>
            <a:picLocks noChangeAspect="1"/>
          </p:cNvPicPr>
          <p:nvPr/>
        </p:nvPicPr>
        <p:blipFill>
          <a:blip r:embed="rId2" cstate="print"/>
          <a:srcRect l="22610" t="18644" r="21416" b="26736"/>
          <a:stretch>
            <a:fillRect/>
          </a:stretch>
        </p:blipFill>
        <p:spPr>
          <a:xfrm rot="1438934">
            <a:off x="6230594" y="3346640"/>
            <a:ext cx="3072837" cy="2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045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GB" b="0" i="1" dirty="0" smtClean="0"/>
              <a:t>Objective 3 </a:t>
            </a:r>
            <a:r>
              <a:rPr lang="en-GB" dirty="0" smtClean="0"/>
              <a:t>Selecting the appropriate </a:t>
            </a:r>
            <a:r>
              <a:rPr lang="en-GB" smtClean="0"/>
              <a:t>training aids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1644808" y="1940312"/>
            <a:ext cx="6350616" cy="3807900"/>
          </a:xfrm>
        </p:spPr>
        <p:txBody>
          <a:bodyPr/>
          <a:lstStyle/>
          <a:p>
            <a:r>
              <a:rPr lang="en-GB" b="1" dirty="0" smtClean="0"/>
              <a:t>Presentation</a:t>
            </a:r>
          </a:p>
          <a:p>
            <a:pPr>
              <a:buNone/>
            </a:pPr>
            <a:r>
              <a:rPr lang="en-GB" b="1" dirty="0" smtClean="0"/>
              <a:t>    </a:t>
            </a:r>
            <a:r>
              <a:rPr lang="en-GB" dirty="0" smtClean="0"/>
              <a:t>Power point, hand-outs, flip charts </a:t>
            </a:r>
            <a:endParaRPr lang="en-GB" b="1" dirty="0" smtClean="0"/>
          </a:p>
          <a:p>
            <a:endParaRPr lang="en-GB" dirty="0" smtClean="0"/>
          </a:p>
          <a:p>
            <a:r>
              <a:rPr lang="en-GB" b="1" dirty="0" smtClean="0"/>
              <a:t>Exercise</a:t>
            </a:r>
          </a:p>
          <a:p>
            <a:pPr>
              <a:buNone/>
            </a:pPr>
            <a:r>
              <a:rPr lang="en-GB" b="1" dirty="0" smtClean="0"/>
              <a:t>    </a:t>
            </a:r>
            <a:r>
              <a:rPr lang="en-GB" dirty="0" smtClean="0"/>
              <a:t>Hand-outs, flip-charts, video, news paper clippings</a:t>
            </a:r>
            <a:endParaRPr lang="en-GB" b="1" dirty="0" smtClean="0"/>
          </a:p>
          <a:p>
            <a:pPr>
              <a:buNone/>
            </a:pPr>
            <a:endParaRPr lang="en-GB" dirty="0" smtClean="0"/>
          </a:p>
          <a:p>
            <a:r>
              <a:rPr lang="en-GB" b="1" dirty="0" smtClean="0"/>
              <a:t>Group Work</a:t>
            </a:r>
          </a:p>
          <a:p>
            <a:pPr>
              <a:buNone/>
            </a:pPr>
            <a:r>
              <a:rPr lang="en-GB" dirty="0" smtClean="0"/>
              <a:t>    Flip-charts, </a:t>
            </a:r>
          </a:p>
          <a:p>
            <a:endParaRPr lang="en-GB" dirty="0" smtClean="0"/>
          </a:p>
          <a:p>
            <a:r>
              <a:rPr lang="en-GB" b="1" dirty="0" smtClean="0"/>
              <a:t>Case studies</a:t>
            </a:r>
          </a:p>
          <a:p>
            <a:pPr>
              <a:buNone/>
            </a:pPr>
            <a:r>
              <a:rPr lang="en-GB" dirty="0" smtClean="0"/>
              <a:t>    power-point, newspaper clipping, video, hand-outs etc</a:t>
            </a:r>
          </a:p>
          <a:p>
            <a:endParaRPr lang="en-GB" dirty="0"/>
          </a:p>
        </p:txBody>
      </p:sp>
      <p:pic>
        <p:nvPicPr>
          <p:cNvPr id="5" name="Picture 4" descr="NEW STYLE workshop icon- 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91135" y="2683817"/>
            <a:ext cx="1214865" cy="1214865"/>
          </a:xfrm>
          <a:prstGeom prst="rect">
            <a:avLst/>
          </a:prstGeom>
        </p:spPr>
      </p:pic>
      <p:pic>
        <p:nvPicPr>
          <p:cNvPr id="6" name="Picture 5" descr="NEW STYLE Case study- 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04613" y="5211936"/>
            <a:ext cx="1201387" cy="1195440"/>
          </a:xfrm>
          <a:prstGeom prst="rect">
            <a:avLst/>
          </a:prstGeom>
        </p:spPr>
      </p:pic>
      <p:pic>
        <p:nvPicPr>
          <p:cNvPr id="7" name="Picture 6" descr="NEW STYLE Group Discussion - U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04613" y="3960636"/>
            <a:ext cx="1201387" cy="1201387"/>
          </a:xfrm>
          <a:prstGeom prst="rect">
            <a:avLst/>
          </a:prstGeom>
        </p:spPr>
      </p:pic>
      <p:pic>
        <p:nvPicPr>
          <p:cNvPr id="8" name="Picture 7" descr="NEW STYLE Presentation- UN.jpg"/>
          <p:cNvPicPr>
            <a:picLocks noChangeAspect="1"/>
          </p:cNvPicPr>
          <p:nvPr/>
        </p:nvPicPr>
        <p:blipFill>
          <a:blip r:embed="rId5" cstate="print"/>
          <a:srcRect b="12730"/>
          <a:stretch>
            <a:fillRect/>
          </a:stretch>
        </p:blipFill>
        <p:spPr>
          <a:xfrm>
            <a:off x="8704613" y="1419459"/>
            <a:ext cx="1201387" cy="120856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3627" y="2509021"/>
            <a:ext cx="792061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0" indent="-143510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i="1" dirty="0" smtClean="0">
                <a:solidFill>
                  <a:prstClr val="black"/>
                </a:solidFill>
                <a:cs typeface="Arial" pitchFamily="34" charset="0"/>
              </a:rPr>
              <a:t>Exercise 1  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Based on your experiences, put together a 2 		      minute presentation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			Present to the group creatively, using a 				              number of training aids.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			Be as creative as you like!!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Text Placeholder 26"/>
          <p:cNvSpPr>
            <a:spLocks noGrp="1"/>
          </p:cNvSpPr>
          <p:nvPr>
            <p:ph type="subTitle" idx="1"/>
          </p:nvPr>
        </p:nvSpPr>
        <p:spPr>
          <a:xfrm>
            <a:off x="1974820" y="1683223"/>
            <a:ext cx="7943055" cy="471368"/>
          </a:xfrm>
          <a:prstGeom prst="rect">
            <a:avLst/>
          </a:prstGeom>
        </p:spPr>
        <p:txBody>
          <a:bodyPr/>
          <a:lstStyle/>
          <a:p>
            <a:r>
              <a:rPr lang="en-GB" sz="2000" dirty="0" smtClean="0"/>
              <a:t>In groups, complete the following exercises</a:t>
            </a:r>
            <a:endParaRPr lang="en-GB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000" b="1" dirty="0" smtClean="0"/>
              <a:t>Do you have any comments or experiences you would like to share?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Do you have any questions?</a:t>
            </a:r>
          </a:p>
          <a:p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71635" y="998936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967535" y="1662232"/>
            <a:ext cx="5295929" cy="471368"/>
          </a:xfrm>
        </p:spPr>
        <p:txBody>
          <a:bodyPr/>
          <a:lstStyle/>
          <a:p>
            <a:pPr eaLnBrk="1" hangingPunct="1"/>
            <a:r>
              <a:rPr lang="en-GB" sz="2000" b="1" dirty="0" smtClean="0"/>
              <a:t>Adult Learning Mechanisms</a:t>
            </a:r>
          </a:p>
          <a:p>
            <a:pPr eaLnBrk="1" hangingPunct="1"/>
            <a:r>
              <a:rPr lang="en-GB" sz="2000" i="1" dirty="0" err="1" smtClean="0"/>
              <a:t>Cegos</a:t>
            </a:r>
            <a:r>
              <a:rPr lang="en-GB" sz="2000" i="1" dirty="0" smtClean="0"/>
              <a:t>, 2007</a:t>
            </a:r>
          </a:p>
          <a:p>
            <a:endParaRPr lang="en-GB" sz="2000" b="0" dirty="0" smtClean="0">
              <a:latin typeface="Arial"/>
              <a:cs typeface="Arial"/>
            </a:endParaRPr>
          </a:p>
          <a:p>
            <a:pPr eaLnBrk="1" hangingPunct="1"/>
            <a:r>
              <a:rPr lang="en-GB" sz="2000" b="1" dirty="0" smtClean="0"/>
              <a:t>Delivering great training,</a:t>
            </a:r>
          </a:p>
          <a:p>
            <a:pPr eaLnBrk="1" hangingPunct="1"/>
            <a:r>
              <a:rPr lang="en-GB" sz="2000" i="1" dirty="0" smtClean="0"/>
              <a:t>Bryan Hopkins 2008</a:t>
            </a:r>
          </a:p>
          <a:p>
            <a:endParaRPr lang="en-GB" sz="2000" b="0" dirty="0" smtClean="0">
              <a:latin typeface="Arial"/>
              <a:cs typeface="Arial"/>
            </a:endParaRPr>
          </a:p>
          <a:p>
            <a:pPr eaLnBrk="1" hangingPunct="1"/>
            <a:r>
              <a:rPr lang="en-GB" sz="2000" b="1" dirty="0" smtClean="0"/>
              <a:t>Designing Participatory Workshops</a:t>
            </a:r>
          </a:p>
          <a:p>
            <a:pPr eaLnBrk="1" hangingPunct="1"/>
            <a:r>
              <a:rPr lang="en-GB" sz="2000" i="1" dirty="0" smtClean="0"/>
              <a:t>UNHCR 2008</a:t>
            </a:r>
          </a:p>
          <a:p>
            <a:endParaRPr lang="en-GB" sz="2000" b="0" dirty="0" smtClean="0">
              <a:latin typeface="Arial"/>
              <a:cs typeface="Arial"/>
            </a:endParaRPr>
          </a:p>
          <a:p>
            <a:pPr eaLnBrk="1" hangingPunct="1"/>
            <a:r>
              <a:rPr lang="en-GB" sz="2000" b="1" dirty="0" smtClean="0"/>
              <a:t>How to organize and run learning workshops</a:t>
            </a:r>
          </a:p>
          <a:p>
            <a:pPr eaLnBrk="1" hangingPunct="1"/>
            <a:r>
              <a:rPr lang="en-GB" sz="2000" i="1" dirty="0" smtClean="0"/>
              <a:t>UNICEF and UN staff college</a:t>
            </a: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>
              <a:latin typeface="Arial"/>
              <a:cs typeface="Arial"/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9" name="Picture 8" descr="Adult Learning Mechanisms_summary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7664" y="1789922"/>
            <a:ext cx="677962" cy="959375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UNMIL ToT workshop notes-1.jpg"/>
          <p:cNvPicPr>
            <a:picLocks noChangeAspect="1"/>
          </p:cNvPicPr>
          <p:nvPr/>
        </p:nvPicPr>
        <p:blipFill>
          <a:blip r:embed="rId5" cstate="print"/>
          <a:srcRect t="9171" b="5395"/>
          <a:stretch>
            <a:fillRect/>
          </a:stretch>
        </p:blipFill>
        <p:spPr>
          <a:xfrm>
            <a:off x="1077664" y="2901871"/>
            <a:ext cx="677962" cy="908849"/>
          </a:xfrm>
          <a:prstGeom prst="rect">
            <a:avLst/>
          </a:prstGeom>
          <a:ln w="317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0814" y="3884426"/>
            <a:ext cx="643237" cy="83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2122" y="5083940"/>
            <a:ext cx="643504" cy="90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enda-vs5.png"/>
          <p:cNvPicPr>
            <a:picLocks noChangeAspect="1"/>
          </p:cNvPicPr>
          <p:nvPr/>
        </p:nvPicPr>
        <p:blipFill>
          <a:blip r:embed="rId3" cstate="print"/>
          <a:srcRect l="3068" t="14323" r="3567" b="5208"/>
          <a:stretch>
            <a:fillRect/>
          </a:stretch>
        </p:blipFill>
        <p:spPr>
          <a:xfrm>
            <a:off x="167640" y="655319"/>
            <a:ext cx="9552078" cy="582168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4889" y="121179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55701" y="1211799"/>
            <a:ext cx="1578778" cy="30858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50950" y="3216537"/>
            <a:ext cx="1578778" cy="32503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3169920"/>
            <a:ext cx="1578778" cy="32969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772762" y="1211797"/>
            <a:ext cx="1627459" cy="937678"/>
          </a:xfrm>
          <a:prstGeom prst="rect">
            <a:avLst/>
          </a:prstGeom>
          <a:noFill/>
          <a:ln w="63500">
            <a:solidFill>
              <a:srgbClr val="0D3E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Training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spc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nife&amp;for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0003" y="643200"/>
            <a:ext cx="2190540" cy="581904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 smtClean="0"/>
              <a:t>Lunch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720002" y="4831025"/>
            <a:ext cx="2185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14:00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Agenda for Tot Pattaya vs3 01_07_2010.jpg"/>
          <p:cNvPicPr>
            <a:picLocks noChangeAspect="1"/>
          </p:cNvPicPr>
          <p:nvPr/>
        </p:nvPicPr>
        <p:blipFill>
          <a:blip r:embed="rId4" cstate="print"/>
          <a:srcRect l="19200" t="52113" r="65400" b="35587"/>
          <a:stretch>
            <a:fillRect/>
          </a:stretch>
        </p:blipFill>
        <p:spPr>
          <a:xfrm>
            <a:off x="2240280" y="2270760"/>
            <a:ext cx="3291840" cy="185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Energiser icon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6283" y="799383"/>
            <a:ext cx="4801205" cy="5488729"/>
          </a:xfrm>
          <a:prstGeom prst="rect">
            <a:avLst/>
          </a:prstGeom>
        </p:spPr>
      </p:pic>
      <p:sp>
        <p:nvSpPr>
          <p:cNvPr id="8" name="Title 17"/>
          <p:cNvSpPr txBox="1">
            <a:spLocks/>
          </p:cNvSpPr>
          <p:nvPr/>
        </p:nvSpPr>
        <p:spPr>
          <a:xfrm>
            <a:off x="685626" y="909473"/>
            <a:ext cx="6354116" cy="728827"/>
          </a:xfrm>
          <a:prstGeom prst="rect">
            <a:avLst/>
          </a:prstGeom>
        </p:spPr>
        <p:txBody>
          <a:bodyPr/>
          <a:lstStyle/>
          <a:p>
            <a:r>
              <a:rPr lang="en-GB" sz="3600" b="1" dirty="0" smtClean="0">
                <a:solidFill>
                  <a:srgbClr val="0D3E96"/>
                </a:solidFill>
              </a:rPr>
              <a:t>Energiser session</a:t>
            </a:r>
            <a:endParaRPr lang="en-GB" sz="3600" b="1" dirty="0">
              <a:solidFill>
                <a:srgbClr val="0D3E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675" y="754908"/>
            <a:ext cx="8055115" cy="55289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Training Evaluation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9522" y="5569857"/>
            <a:ext cx="322678" cy="4756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133086" y="5759531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7080" y="6043713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genda-vs5.png"/>
          <p:cNvPicPr>
            <a:picLocks noChangeAspect="1"/>
          </p:cNvPicPr>
          <p:nvPr/>
        </p:nvPicPr>
        <p:blipFill>
          <a:blip r:embed="rId3" cstate="print"/>
          <a:srcRect l="3068" t="14323" r="3567" b="5208"/>
          <a:stretch>
            <a:fillRect/>
          </a:stretch>
        </p:blipFill>
        <p:spPr>
          <a:xfrm>
            <a:off x="167640" y="655319"/>
            <a:ext cx="9552078" cy="582168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4889" y="121179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55701" y="1211799"/>
            <a:ext cx="1578778" cy="30858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50950" y="3216537"/>
            <a:ext cx="1578778" cy="32503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8150950" y="1211798"/>
            <a:ext cx="1578778" cy="200384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3200400"/>
            <a:ext cx="1578778" cy="326648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777636" y="3376711"/>
            <a:ext cx="1594380" cy="937678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Training evaluation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956615" y="998936"/>
            <a:ext cx="6807827" cy="633925"/>
          </a:xfr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GB" sz="2400" b="1" dirty="0" smtClean="0"/>
              <a:t>4.4 Training evaluation</a:t>
            </a:r>
            <a:endParaRPr lang="en-GB" sz="2400" b="1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2001967" y="3602394"/>
            <a:ext cx="7958463" cy="3967754"/>
          </a:xfrm>
          <a:prstGeom prst="rect">
            <a:avLst/>
          </a:prstGeom>
        </p:spPr>
        <p:txBody>
          <a:bodyPr/>
          <a:lstStyle>
            <a:lvl1pPr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pPr marL="0" indent="0"/>
            <a:r>
              <a:rPr lang="en-GB" sz="2000" dirty="0" smtClean="0"/>
              <a:t>Learn about different evaluation techniques;</a:t>
            </a:r>
          </a:p>
          <a:p>
            <a:pPr marL="0" indent="0"/>
            <a:endParaRPr lang="en-GB" sz="2000" dirty="0" smtClean="0"/>
          </a:p>
          <a:p>
            <a:pPr marL="0" indent="0"/>
            <a:r>
              <a:rPr lang="en-GB" sz="2000" dirty="0" smtClean="0"/>
              <a:t>Evaluate what you have learnt within this series; and </a:t>
            </a:r>
          </a:p>
          <a:p>
            <a:pPr marL="0" indent="0"/>
            <a:endParaRPr lang="en-GB" sz="2000" dirty="0" smtClean="0"/>
          </a:p>
          <a:p>
            <a:pPr marL="0" indent="0"/>
            <a:r>
              <a:rPr lang="en-GB" sz="2000" dirty="0" smtClean="0"/>
              <a:t>Discuss CORE evaluation methods</a:t>
            </a:r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pPr marL="0" indent="0"/>
            <a:endParaRPr lang="en-GB" dirty="0" smtClean="0"/>
          </a:p>
          <a:p>
            <a:endParaRPr lang="en-GB" dirty="0" smtClean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1980747" y="1698852"/>
            <a:ext cx="7663998" cy="77121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This session is the last in the series of training sciences.  This session will cover how to evaluate training.</a:t>
            </a:r>
          </a:p>
          <a:p>
            <a:pPr marL="0" indent="0"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In this session you will </a:t>
            </a:r>
          </a:p>
          <a:p>
            <a:pPr marL="0" indent="0">
              <a:buNone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4942" y="2464062"/>
            <a:ext cx="10110976" cy="2948400"/>
          </a:xfr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Reviewing learning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2</a:t>
            </a:r>
            <a:r>
              <a:rPr lang="en-US" sz="2000" dirty="0" smtClean="0"/>
              <a:t>   </a:t>
            </a:r>
            <a:r>
              <a:rPr lang="en-US" sz="2000" b="1" dirty="0" smtClean="0"/>
              <a:t>Evaluating CORE training</a:t>
            </a:r>
          </a:p>
          <a:p>
            <a:endParaRPr lang="en-US" sz="2000" dirty="0" smtClean="0"/>
          </a:p>
          <a:p>
            <a:r>
              <a:rPr lang="en-US" sz="2000" i="1" dirty="0" smtClean="0"/>
              <a:t>Objective 3   </a:t>
            </a:r>
            <a:r>
              <a:rPr lang="en-US" sz="2000" b="1" dirty="0" smtClean="0"/>
              <a:t>The Kirkpatrick model </a:t>
            </a:r>
            <a:endParaRPr lang="en-US" sz="2000" b="1" dirty="0"/>
          </a:p>
        </p:txBody>
      </p:sp>
      <p:sp>
        <p:nvSpPr>
          <p:cNvPr id="6" name="Subtitle 4"/>
          <p:cNvSpPr>
            <a:spLocks noGrp="1"/>
          </p:cNvSpPr>
          <p:nvPr>
            <p:ph type="subTitle" idx="1"/>
          </p:nvPr>
        </p:nvSpPr>
        <p:spPr>
          <a:xfrm>
            <a:off x="1995054" y="1691364"/>
            <a:ext cx="8112780" cy="471368"/>
          </a:xfrm>
        </p:spPr>
        <p:txBody>
          <a:bodyPr/>
          <a:lstStyle/>
          <a:p>
            <a:r>
              <a:rPr lang="en-GB" sz="2000" dirty="0" smtClean="0"/>
              <a:t>By the end of this session, you will have an understanding of:</a:t>
            </a:r>
            <a:endParaRPr lang="en-GB" sz="2000" dirty="0"/>
          </a:p>
        </p:txBody>
      </p:sp>
    </p:spTree>
    <p:extLst>
      <p:ext uri="{BB962C8B-B14F-4D97-AF65-F5344CB8AC3E}">
        <p14:creationId xmlns="" xmlns:p14="http://schemas.microsoft.com/office/powerpoint/2010/main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  </a:t>
            </a:r>
            <a:r>
              <a:rPr lang="en-GB" dirty="0" smtClean="0"/>
              <a:t>Reviewing learning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GB" sz="2000" dirty="0" smtClean="0"/>
              <a:t>Why is it important to review learning?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1957857" y="2396957"/>
            <a:ext cx="5165957" cy="3807900"/>
          </a:xfrm>
        </p:spPr>
        <p:txBody>
          <a:bodyPr/>
          <a:lstStyle/>
          <a:p>
            <a:pPr marL="0" lvl="0" indent="0">
              <a:buNone/>
              <a:defRPr/>
            </a:pPr>
            <a:r>
              <a:rPr lang="en-GB" sz="2000" i="1" dirty="0" smtClean="0"/>
              <a:t>“Without review, most information will be lost from memory. </a:t>
            </a: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  <a:p>
            <a:pPr marL="0" lvl="0" indent="0">
              <a:buNone/>
              <a:defRPr/>
            </a:pPr>
            <a:r>
              <a:rPr lang="en-GB" sz="2000" i="1" dirty="0" smtClean="0"/>
              <a:t>The best time to review materials is within a day or two after the material has been read or presented in lecture.”</a:t>
            </a:r>
          </a:p>
          <a:p>
            <a:pPr marL="0" lvl="0" indent="0">
              <a:buNone/>
              <a:defRPr/>
            </a:pPr>
            <a:endParaRPr lang="en-GB" sz="2000" i="1" dirty="0" smtClean="0"/>
          </a:p>
          <a:p>
            <a:pPr marL="0" lvl="0" indent="0">
              <a:buNone/>
              <a:defRPr/>
            </a:pPr>
            <a:r>
              <a:rPr lang="en-GB" sz="2000" i="1" dirty="0" smtClean="0"/>
              <a:t>         </a:t>
            </a:r>
            <a:r>
              <a:rPr lang="en-GB" sz="2000" i="1" dirty="0" smtClean="0">
                <a:solidFill>
                  <a:srgbClr val="0D3E96"/>
                </a:solidFill>
              </a:rPr>
              <a:t>http://www.bucks.edu/~specpop/memory.htm</a:t>
            </a:r>
          </a:p>
          <a:p>
            <a:pPr lvl="0">
              <a:buNone/>
              <a:defRPr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pic>
        <p:nvPicPr>
          <p:cNvPr id="11" name="Picture 10" descr="TECH5-REVIEW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1988" y="3827308"/>
            <a:ext cx="2614011" cy="2643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69575" y="2604977"/>
            <a:ext cx="5324702" cy="2948400"/>
          </a:xfrm>
        </p:spPr>
        <p:txBody>
          <a:bodyPr/>
          <a:lstStyle/>
          <a:p>
            <a:r>
              <a:rPr lang="en-GB" sz="2000" dirty="0" smtClean="0"/>
              <a:t>During sessions, use a number of learning techniques such as quizzing and Margolis wheel in order to check participants progress</a:t>
            </a:r>
          </a:p>
          <a:p>
            <a:endParaRPr lang="en-GB" sz="2000" dirty="0" smtClean="0"/>
          </a:p>
          <a:p>
            <a:r>
              <a:rPr lang="en-GB" sz="2000" dirty="0" smtClean="0"/>
              <a:t>Invite participants to share their own experiences and case studies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54547" y="1669592"/>
            <a:ext cx="5048921" cy="471368"/>
          </a:xfrm>
        </p:spPr>
        <p:txBody>
          <a:bodyPr/>
          <a:lstStyle/>
          <a:p>
            <a:pPr lvl="0">
              <a:defRPr/>
            </a:pPr>
            <a:r>
              <a:rPr lang="en-GB" sz="2000" dirty="0" smtClean="0"/>
              <a:t>During daily feedback and summary, you should review learning</a:t>
            </a:r>
          </a:p>
          <a:p>
            <a:endParaRPr lang="en-GB" dirty="0"/>
          </a:p>
        </p:txBody>
      </p:sp>
      <p:pic>
        <p:nvPicPr>
          <p:cNvPr id="6" name="Picture 5" descr="TECH5-REVIEW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1989" y="3849081"/>
            <a:ext cx="2614011" cy="2643272"/>
          </a:xfrm>
          <a:prstGeom prst="rect">
            <a:avLst/>
          </a:prstGeom>
        </p:spPr>
      </p:pic>
      <p:pic>
        <p:nvPicPr>
          <p:cNvPr id="9" name="Picture 8" descr="TECH2-margolis Whe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0546" y="2521962"/>
            <a:ext cx="1265454" cy="1279619"/>
          </a:xfrm>
          <a:prstGeom prst="rect">
            <a:avLst/>
          </a:prstGeom>
        </p:spPr>
      </p:pic>
      <p:pic>
        <p:nvPicPr>
          <p:cNvPr id="10" name="Picture 9" descr="TECH7-QUI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1180" y="2521962"/>
            <a:ext cx="1265454" cy="1279619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1957858" y="870889"/>
            <a:ext cx="7948142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1  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Reviewing learning</a:t>
            </a:r>
            <a:endParaRPr lang="en-US" sz="24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>
          <a:xfrm>
            <a:off x="202019" y="865190"/>
            <a:ext cx="9388295" cy="585788"/>
          </a:xfrm>
        </p:spPr>
        <p:txBody>
          <a:bodyPr/>
          <a:lstStyle/>
          <a:p>
            <a:r>
              <a:rPr lang="en-GB" dirty="0" smtClean="0"/>
              <a:t>Use a number of learning techniques when reviewing learning</a:t>
            </a:r>
            <a:endParaRPr lang="en-GB" dirty="0"/>
          </a:p>
        </p:txBody>
      </p:sp>
      <p:pic>
        <p:nvPicPr>
          <p:cNvPr id="5" name="Picture 4" descr="positive learning outcome.jpg"/>
          <p:cNvPicPr>
            <a:picLocks noChangeAspect="1"/>
          </p:cNvPicPr>
          <p:nvPr/>
        </p:nvPicPr>
        <p:blipFill>
          <a:blip r:embed="rId2" cstate="print"/>
          <a:srcRect t="8395"/>
          <a:stretch>
            <a:fillRect/>
          </a:stretch>
        </p:blipFill>
        <p:spPr>
          <a:xfrm>
            <a:off x="70104" y="1413164"/>
            <a:ext cx="9765792" cy="50397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69475" y="1413163"/>
            <a:ext cx="2018806" cy="5035131"/>
          </a:xfrm>
          <a:prstGeom prst="rect">
            <a:avLst/>
          </a:prstGeom>
          <a:noFill/>
          <a:ln w="38100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4547" y="865190"/>
            <a:ext cx="8109469" cy="585788"/>
          </a:xfrm>
        </p:spPr>
        <p:txBody>
          <a:bodyPr/>
          <a:lstStyle/>
          <a:p>
            <a:r>
              <a:rPr lang="en-US" b="0" i="1" dirty="0" smtClean="0"/>
              <a:t>Objective 2   </a:t>
            </a:r>
            <a:r>
              <a:rPr lang="en-GB" dirty="0" smtClean="0"/>
              <a:t>Evaluating CORE training</a:t>
            </a:r>
            <a:endParaRPr lang="en-GB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1649739" y="2492178"/>
            <a:ext cx="5308916" cy="3959998"/>
          </a:xfrm>
        </p:spPr>
        <p:txBody>
          <a:bodyPr/>
          <a:lstStyle/>
          <a:p>
            <a:r>
              <a:rPr lang="en-GB" sz="2000" dirty="0" smtClean="0"/>
              <a:t>Get participants to register on </a:t>
            </a:r>
            <a:r>
              <a:rPr lang="en-GB" sz="2000" dirty="0" smtClean="0">
                <a:solidFill>
                  <a:srgbClr val="0D3E96"/>
                </a:solidFill>
              </a:rPr>
              <a:t>coreasia.org</a:t>
            </a:r>
          </a:p>
          <a:p>
            <a:endParaRPr lang="en-GB" sz="2000" dirty="0" smtClean="0">
              <a:solidFill>
                <a:srgbClr val="0D3E96"/>
              </a:solidFill>
            </a:endParaRPr>
          </a:p>
          <a:p>
            <a:r>
              <a:rPr lang="en-GB" sz="2000" dirty="0" smtClean="0"/>
              <a:t>Show participants how to upload their resources, and encourage them to do so</a:t>
            </a:r>
          </a:p>
          <a:p>
            <a:endParaRPr lang="en-GB" sz="2000" dirty="0" smtClean="0"/>
          </a:p>
          <a:p>
            <a:r>
              <a:rPr lang="en-GB" sz="2000" dirty="0" smtClean="0"/>
              <a:t>Show participants how to use the feedback form, and get them to fill it out during the session</a:t>
            </a:r>
          </a:p>
          <a:p>
            <a:endParaRPr lang="en-GB" sz="2000" dirty="0" smtClean="0"/>
          </a:p>
          <a:p>
            <a:r>
              <a:rPr lang="en-GB" sz="2000" dirty="0" smtClean="0"/>
              <a:t>Invite participants to share other websites, resources and literature  that they use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54547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Daily feedback and summary sessions</a:t>
            </a:r>
            <a:endParaRPr lang="en-GB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" name="Picture 6" descr="CORE_Homepage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3464" y="4056728"/>
            <a:ext cx="2649114" cy="2395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40334" y="3613666"/>
            <a:ext cx="23970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0488" defTabSz="457200" eaLnBrk="0" fontAlgn="auto" hangingPunct="0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200" b="1" dirty="0" smtClean="0">
                <a:solidFill>
                  <a:srgbClr val="0D3E96"/>
                </a:solidFill>
                <a:latin typeface="Calibri"/>
                <a:cs typeface="Arial" pitchFamily="34" charset="0"/>
              </a:rPr>
              <a:t>www.coreasia.org</a:t>
            </a: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3590" y="2464062"/>
            <a:ext cx="10110976" cy="2948400"/>
          </a:xfrm>
        </p:spPr>
        <p:txBody>
          <a:bodyPr/>
          <a:lstStyle/>
          <a:p>
            <a:r>
              <a:rPr lang="en-US" sz="2000" i="1" dirty="0" smtClean="0"/>
              <a:t>Objective 1   </a:t>
            </a:r>
            <a:r>
              <a:rPr lang="en-US" sz="2000" b="1" dirty="0" smtClean="0"/>
              <a:t>What are learning techniques and why do we use them</a:t>
            </a:r>
          </a:p>
          <a:p>
            <a:endParaRPr lang="en-US" sz="2000" b="1" dirty="0" smtClean="0"/>
          </a:p>
          <a:p>
            <a:r>
              <a:rPr lang="en-US" sz="2000" i="1" dirty="0" smtClean="0"/>
              <a:t>Objective 2   </a:t>
            </a:r>
            <a:r>
              <a:rPr lang="en-US" sz="2000" b="1" dirty="0" smtClean="0"/>
              <a:t>Examples of different </a:t>
            </a:r>
            <a:r>
              <a:rPr lang="en-GB" sz="2000" b="1" dirty="0" smtClean="0"/>
              <a:t>learning techniques </a:t>
            </a:r>
          </a:p>
          <a:p>
            <a:endParaRPr lang="en-GB" sz="2000" dirty="0" smtClean="0"/>
          </a:p>
          <a:p>
            <a:r>
              <a:rPr lang="en-US" sz="2000" i="1" dirty="0" smtClean="0"/>
              <a:t>Objective 3</a:t>
            </a:r>
            <a:r>
              <a:rPr lang="en-GB" sz="2000" i="1" dirty="0" smtClean="0"/>
              <a:t>   </a:t>
            </a:r>
            <a:r>
              <a:rPr lang="en-GB" sz="2000" b="1" dirty="0" smtClean="0"/>
              <a:t>Practice using learning techniques</a:t>
            </a:r>
            <a:endParaRPr lang="en-US" sz="20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1962948" y="850098"/>
            <a:ext cx="6354116" cy="396303"/>
          </a:xfrm>
        </p:spPr>
        <p:txBody>
          <a:bodyPr/>
          <a:lstStyle/>
          <a:p>
            <a:r>
              <a:rPr lang="en-GB" sz="2400" b="1" dirty="0" smtClean="0"/>
              <a:t>Hubasia.org exercise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US" sz="2400" b="1" dirty="0"/>
          </a:p>
        </p:txBody>
      </p:sp>
      <p:sp>
        <p:nvSpPr>
          <p:cNvPr id="16" name="Subtitle 18"/>
          <p:cNvSpPr>
            <a:spLocks noGrp="1"/>
          </p:cNvSpPr>
          <p:nvPr>
            <p:ph type="subTitle" idx="1"/>
          </p:nvPr>
        </p:nvSpPr>
        <p:spPr>
          <a:xfrm>
            <a:off x="1962945" y="1493223"/>
            <a:ext cx="7943055" cy="471368"/>
          </a:xfrm>
        </p:spPr>
        <p:txBody>
          <a:bodyPr/>
          <a:lstStyle/>
          <a:p>
            <a:r>
              <a:rPr lang="en-GB" sz="2000" dirty="0" smtClean="0"/>
              <a:t>In pairs, complete the following exercise</a:t>
            </a:r>
          </a:p>
          <a:p>
            <a:endParaRPr lang="en-GB" sz="2000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1048609" y="2524331"/>
            <a:ext cx="8350565" cy="3967754"/>
          </a:xfrm>
          <a:prstGeom prst="rect">
            <a:avLst/>
          </a:prstGeom>
        </p:spPr>
        <p:txBody>
          <a:bodyPr/>
          <a:lstStyle/>
          <a:p>
            <a:pPr marL="1524000" lvl="0" indent="-1524000">
              <a:buNone/>
            </a:pP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Task 1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Teach each other how to access and use coreasia.org</a:t>
            </a:r>
          </a:p>
          <a:p>
            <a:pPr marL="1524000" lvl="0" indent="-1524000"/>
            <a:endParaRPr lang="en-GB" sz="2000" spc="-100" dirty="0" smtClean="0">
              <a:latin typeface="Arial" pitchFamily="34" charset="0"/>
              <a:cs typeface="Arial" pitchFamily="34" charset="0"/>
            </a:endParaRPr>
          </a:p>
          <a:p>
            <a:pPr marL="1524000" lvl="0" indent="-1524000">
              <a:buNone/>
            </a:pPr>
            <a:r>
              <a:rPr lang="en-GB" sz="2000" b="1" spc="-100" dirty="0" smtClean="0">
                <a:latin typeface="Arial" pitchFamily="34" charset="0"/>
                <a:cs typeface="Arial" pitchFamily="34" charset="0"/>
              </a:rPr>
              <a:t>Task 2   </a:t>
            </a:r>
            <a:r>
              <a:rPr lang="en-GB" sz="2000" spc="-100" dirty="0" smtClean="0">
                <a:latin typeface="Arial" pitchFamily="34" charset="0"/>
                <a:cs typeface="Arial" pitchFamily="34" charset="0"/>
              </a:rPr>
              <a:t>Show each other how to access the online feedback forms</a:t>
            </a:r>
            <a:endParaRPr lang="en-GB" sz="2000" b="1" spc="-100" dirty="0" smtClean="0">
              <a:latin typeface="Arial" pitchFamily="34" charset="0"/>
              <a:cs typeface="Arial" pitchFamily="34" charset="0"/>
            </a:endParaRPr>
          </a:p>
          <a:p>
            <a:pPr marL="1524000" lvl="0" indent="-1524000"/>
            <a:endParaRPr lang="en-GB" spc="-100" dirty="0" smtClean="0"/>
          </a:p>
          <a:p>
            <a:pPr marL="1614488" lvl="0" indent="-1614488">
              <a:tabLst>
                <a:tab pos="1614488" algn="l"/>
              </a:tabLst>
            </a:pPr>
            <a:endParaRPr lang="en-GB" b="1" spc="-100" dirty="0" smtClean="0"/>
          </a:p>
          <a:p>
            <a:pPr marL="1614488" lvl="0" indent="-1614488">
              <a:tabLst>
                <a:tab pos="1614488" algn="l"/>
              </a:tabLst>
            </a:pPr>
            <a:endParaRPr lang="en-GB" b="1" spc="-100" dirty="0" smtClean="0"/>
          </a:p>
          <a:p>
            <a:pPr marL="0" lvl="2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485900" lvl="2" indent="38100" eaLnBrk="1" hangingPunct="1">
              <a:buNone/>
              <a:defRPr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pPr marL="1524000" lvl="2" indent="-1524000" eaLnBrk="1" hangingPunct="1">
              <a:buNone/>
              <a:defRPr/>
            </a:pPr>
            <a:r>
              <a:rPr lang="en-GB" sz="2200" b="1" dirty="0" smtClean="0">
                <a:latin typeface="Arial" pitchFamily="34" charset="0"/>
                <a:cs typeface="Arial" pitchFamily="34" charset="0"/>
              </a:rPr>
              <a:t>     </a:t>
            </a:r>
            <a:endParaRPr lang="en-GB" dirty="0"/>
          </a:p>
        </p:txBody>
      </p:sp>
      <p:pic>
        <p:nvPicPr>
          <p:cNvPr id="21" name="Picture 20" descr="Discussion in pairs V8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9996" y="2639769"/>
            <a:ext cx="1180800" cy="1896203"/>
          </a:xfrm>
          <a:prstGeom prst="rect">
            <a:avLst/>
          </a:prstGeom>
        </p:spPr>
      </p:pic>
      <p:pic>
        <p:nvPicPr>
          <p:cNvPr id="22" name="Picture 21" descr="Time for discussion v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9330" y="4567583"/>
            <a:ext cx="1176670" cy="18972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718691" y="5762856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15</a:t>
            </a: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Minutes</a:t>
            </a: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4" name="Picture 23" descr="NEW STYLE workshop icon- U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9996" y="1417554"/>
            <a:ext cx="1187310" cy="118731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18690" y="3972016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latin typeface="Calibri"/>
                <a:cs typeface="Arial" pitchFamily="34" charset="0"/>
              </a:rPr>
              <a:t>Discuss in pairs</a:t>
            </a: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33298" y="2651606"/>
            <a:ext cx="7376786" cy="3483379"/>
          </a:xfrm>
        </p:spPr>
        <p:txBody>
          <a:bodyPr/>
          <a:lstStyle/>
          <a:p>
            <a:pPr marL="446088" indent="-446088"/>
            <a:r>
              <a:rPr lang="en-GB" sz="2000" dirty="0" smtClean="0"/>
              <a:t>Training evaluation is the process of finding out how effective CORE training is</a:t>
            </a:r>
          </a:p>
          <a:p>
            <a:endParaRPr lang="en-GB" sz="2000" dirty="0" smtClean="0"/>
          </a:p>
          <a:p>
            <a:pPr marL="446088" indent="-446088"/>
            <a:r>
              <a:rPr lang="en-GB" sz="2000" dirty="0" smtClean="0"/>
              <a:t>It enables you to see if CORE sessions, techniques and styles are effective methods; and</a:t>
            </a:r>
          </a:p>
          <a:p>
            <a:endParaRPr lang="en-GB" sz="2000" dirty="0" smtClean="0"/>
          </a:p>
          <a:p>
            <a:pPr marL="447675" indent="-447675"/>
            <a:r>
              <a:rPr lang="en-GB" sz="2000" dirty="0" smtClean="0"/>
              <a:t>It enables you to check whether CORE goals and objectives are being met</a:t>
            </a:r>
          </a:p>
          <a:p>
            <a:endParaRPr lang="en-US" sz="2000" dirty="0" smtClean="0"/>
          </a:p>
          <a:p>
            <a:endParaRPr lang="en-US" sz="2000" i="1" dirty="0" smtClean="0">
              <a:latin typeface="Arial"/>
              <a:cs typeface="Arial"/>
            </a:endParaRPr>
          </a:p>
          <a:p>
            <a:pPr>
              <a:buAutoNum type="arabicPeriod"/>
            </a:pPr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547" y="1380217"/>
            <a:ext cx="8112780" cy="471368"/>
          </a:xfrm>
        </p:spPr>
        <p:txBody>
          <a:bodyPr/>
          <a:lstStyle/>
          <a:p>
            <a:r>
              <a:rPr lang="en-GB" sz="2000" dirty="0" smtClean="0"/>
              <a:t>The Kirkpatrick model splits training evaluation into 4 steps</a:t>
            </a:r>
          </a:p>
          <a:p>
            <a:endParaRPr lang="en-US" sz="2000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1959721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2 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Evaluating CORE training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818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108546" y="2252270"/>
            <a:ext cx="8372702" cy="3807900"/>
          </a:xfrm>
        </p:spPr>
        <p:txBody>
          <a:bodyPr/>
          <a:lstStyle/>
          <a:p>
            <a:pPr marL="457200" indent="-457200">
              <a:buNone/>
            </a:pPr>
            <a:r>
              <a:rPr lang="en-GB" sz="2000" dirty="0" smtClean="0"/>
              <a:t>Step 1  </a:t>
            </a:r>
            <a:r>
              <a:rPr lang="en-GB" sz="2000" b="1" dirty="0" smtClean="0"/>
              <a:t>Did participants enjoy the training?</a:t>
            </a:r>
          </a:p>
          <a:p>
            <a:pPr marL="457200" indent="-457200">
              <a:buAutoNum type="arabicPeriod"/>
            </a:pPr>
            <a:endParaRPr lang="en-GB" sz="2000" dirty="0" smtClean="0"/>
          </a:p>
          <a:p>
            <a:pPr marL="457200" indent="-457200">
              <a:buNone/>
            </a:pPr>
            <a:r>
              <a:rPr lang="en-GB" sz="2000" dirty="0" smtClean="0"/>
              <a:t>Step 2  </a:t>
            </a:r>
            <a:r>
              <a:rPr lang="en-GB" sz="2000" b="1" dirty="0" smtClean="0"/>
              <a:t>Did they learn anything?</a:t>
            </a:r>
          </a:p>
          <a:p>
            <a:pPr marL="457200" indent="-457200">
              <a:buAutoNum type="arabicPeriod"/>
            </a:pPr>
            <a:endParaRPr lang="en-GB" sz="2000" dirty="0" smtClean="0"/>
          </a:p>
          <a:p>
            <a:pPr marL="457200" indent="-457200">
              <a:buNone/>
            </a:pPr>
            <a:r>
              <a:rPr lang="en-GB" sz="2000" dirty="0" smtClean="0"/>
              <a:t>Step 3  </a:t>
            </a:r>
            <a:r>
              <a:rPr lang="en-GB" sz="2000" b="1" dirty="0" smtClean="0"/>
              <a:t>Do they now do things differently?</a:t>
            </a:r>
          </a:p>
          <a:p>
            <a:pPr marL="457200" indent="-457200">
              <a:buAutoNum type="arabicPeriod"/>
            </a:pPr>
            <a:endParaRPr lang="en-GB" sz="2000" dirty="0" smtClean="0"/>
          </a:p>
          <a:p>
            <a:pPr marL="457200" indent="-457200">
              <a:buNone/>
            </a:pPr>
            <a:r>
              <a:rPr lang="en-GB" sz="2000" dirty="0" smtClean="0"/>
              <a:t>Step 4</a:t>
            </a:r>
            <a:r>
              <a:rPr lang="en-GB" sz="2000" b="1" dirty="0" smtClean="0"/>
              <a:t>  Has it made an overall impact?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8540" y="1669592"/>
            <a:ext cx="8112780" cy="471368"/>
          </a:xfrm>
        </p:spPr>
        <p:txBody>
          <a:bodyPr/>
          <a:lstStyle/>
          <a:p>
            <a:pPr marL="0" lvl="1" algn="l"/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Four basic Protection Principles 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56526" y="919546"/>
            <a:ext cx="8098583" cy="585788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GB" sz="2400" b="1" dirty="0" smtClean="0">
                <a:solidFill>
                  <a:prstClr val="black"/>
                </a:solidFill>
                <a:cs typeface="Arial" pitchFamily="34" charset="0"/>
              </a:rPr>
              <a:t>The Kirkpatrick model</a:t>
            </a:r>
            <a:endParaRPr lang="en-US" sz="2200" b="1" dirty="0" smtClean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89400" y="2535857"/>
            <a:ext cx="6872947" cy="3807900"/>
          </a:xfrm>
        </p:spPr>
        <p:txBody>
          <a:bodyPr/>
          <a:lstStyle/>
          <a:p>
            <a:pPr indent="0">
              <a:buNone/>
            </a:pPr>
            <a:r>
              <a:rPr lang="en-GB" sz="2000" dirty="0" smtClean="0"/>
              <a:t>Training is more effective when participants are enjoying themselves</a:t>
            </a:r>
          </a:p>
          <a:p>
            <a:pPr>
              <a:buNone/>
            </a:pPr>
            <a:endParaRPr lang="en-GB" sz="2000" dirty="0" smtClean="0"/>
          </a:p>
          <a:p>
            <a:r>
              <a:rPr lang="en-GB" sz="2000" dirty="0" smtClean="0"/>
              <a:t>Leave a mood board up so that at the end of each session, participants can place a sticker at the relevant point</a:t>
            </a:r>
          </a:p>
          <a:p>
            <a:pPr marL="457200" indent="-457200">
              <a:buAutoNum type="arabicPeriod"/>
            </a:pPr>
            <a:endParaRPr lang="en-GB" sz="2000" dirty="0" smtClean="0"/>
          </a:p>
          <a:p>
            <a:r>
              <a:rPr lang="en-GB" sz="2000" dirty="0" smtClean="0"/>
              <a:t>Ask participants to fill out feedback forms every day during “daily summary and feedback”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54644" y="1949459"/>
            <a:ext cx="8112780" cy="471368"/>
          </a:xfrm>
        </p:spPr>
        <p:txBody>
          <a:bodyPr/>
          <a:lstStyle/>
          <a:p>
            <a:r>
              <a:rPr lang="en-GB" sz="2000" dirty="0" smtClean="0"/>
              <a:t>Step 1 </a:t>
            </a:r>
            <a:r>
              <a:rPr lang="en-GB" sz="2000" b="1" dirty="0" smtClean="0"/>
              <a:t>Did participants enjoy the training?</a:t>
            </a:r>
            <a:endParaRPr lang="en-GB" sz="2000" b="1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959832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Kirkpatrick model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" name="Picture 5" descr="smile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8540" y="3609946"/>
            <a:ext cx="1917460" cy="284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715645" y="2524422"/>
            <a:ext cx="4456793" cy="3807900"/>
          </a:xfrm>
        </p:spPr>
        <p:txBody>
          <a:bodyPr/>
          <a:lstStyle/>
          <a:p>
            <a:pPr indent="0">
              <a:buNone/>
            </a:pPr>
            <a:r>
              <a:rPr lang="en-GB" sz="2000" dirty="0" smtClean="0"/>
              <a:t>The Map Method</a:t>
            </a:r>
          </a:p>
          <a:p>
            <a:pPr marL="457200" indent="-457200">
              <a:buNone/>
            </a:pPr>
            <a:endParaRPr lang="en-GB" sz="2000" dirty="0" smtClean="0"/>
          </a:p>
          <a:p>
            <a:r>
              <a:rPr lang="en-GB" sz="2000" dirty="0" smtClean="0"/>
              <a:t>Split participants into groups</a:t>
            </a:r>
          </a:p>
          <a:p>
            <a:pPr marL="457200" indent="-457200">
              <a:buAutoNum type="arabicPeriod"/>
            </a:pPr>
            <a:endParaRPr lang="en-GB" sz="2000" dirty="0" smtClean="0"/>
          </a:p>
          <a:p>
            <a:pPr>
              <a:tabLst>
                <a:tab pos="177800" algn="l"/>
              </a:tabLst>
            </a:pPr>
            <a:r>
              <a:rPr lang="en-GB" sz="2000" dirty="0" smtClean="0"/>
              <a:t>Ask groups to draw a map of their journey without using words</a:t>
            </a:r>
          </a:p>
          <a:p>
            <a:pPr marL="457200" indent="-457200">
              <a:buAutoNum type="arabicPeriod"/>
            </a:pPr>
            <a:endParaRPr lang="en-GB" sz="2000" dirty="0" smtClean="0"/>
          </a:p>
          <a:p>
            <a:r>
              <a:rPr lang="en-GB" sz="2000" dirty="0" smtClean="0"/>
              <a:t>Ask them to present and explain their map to the rest of the group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26459" y="1970682"/>
            <a:ext cx="8112780" cy="471368"/>
          </a:xfrm>
        </p:spPr>
        <p:txBody>
          <a:bodyPr/>
          <a:lstStyle/>
          <a:p>
            <a:r>
              <a:rPr lang="en-GB" sz="2000" dirty="0" smtClean="0"/>
              <a:t>Step 2  </a:t>
            </a:r>
            <a:r>
              <a:rPr lang="en-GB" sz="2000" b="1" dirty="0" smtClean="0"/>
              <a:t>Did they learn anything?</a:t>
            </a:r>
            <a:endParaRPr lang="en-GB" sz="2000" b="1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590344" y="4586920"/>
            <a:ext cx="6811104" cy="10242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0850" indent="-450850" eaLnBrk="0" hangingPunct="0">
              <a:spcBef>
                <a:spcPct val="20000"/>
              </a:spcBef>
              <a:buFontTx/>
              <a:buBlip>
                <a:blip r:embed="rId2"/>
              </a:buBlip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959832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Kirkpatrick model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3" name="Picture 12" descr="MAP-01.png"/>
          <p:cNvPicPr>
            <a:picLocks noChangeAspect="1"/>
          </p:cNvPicPr>
          <p:nvPr/>
        </p:nvPicPr>
        <p:blipFill>
          <a:blip r:embed="rId3" cstate="print"/>
          <a:srcRect l="9693" r="12001"/>
          <a:stretch>
            <a:fillRect/>
          </a:stretch>
        </p:blipFill>
        <p:spPr>
          <a:xfrm>
            <a:off x="7125182" y="308760"/>
            <a:ext cx="2707574" cy="6151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orkers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3917" y="1154613"/>
            <a:ext cx="3802083" cy="529746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554318" y="2442050"/>
            <a:ext cx="4570619" cy="3807900"/>
          </a:xfrm>
        </p:spPr>
        <p:txBody>
          <a:bodyPr/>
          <a:lstStyle/>
          <a:p>
            <a:pPr>
              <a:buNone/>
            </a:pPr>
            <a:endParaRPr lang="en-GB" sz="2000" dirty="0" smtClean="0"/>
          </a:p>
          <a:p>
            <a:pPr marL="447675" indent="-447675">
              <a:tabLst>
                <a:tab pos="446088" algn="l"/>
              </a:tabLst>
            </a:pPr>
            <a:r>
              <a:rPr lang="en-GB" sz="2000" dirty="0" smtClean="0"/>
              <a:t>Encourage participants to stay in touch using </a:t>
            </a:r>
            <a:r>
              <a:rPr lang="en-GB" sz="2000" dirty="0" smtClean="0">
                <a:solidFill>
                  <a:srgbClr val="0D3E96"/>
                </a:solidFill>
              </a:rPr>
              <a:t>hubasia.org </a:t>
            </a:r>
          </a:p>
          <a:p>
            <a:endParaRPr lang="en-GB" sz="2000" dirty="0" smtClean="0">
              <a:solidFill>
                <a:srgbClr val="0D3E96"/>
              </a:solidFill>
            </a:endParaRPr>
          </a:p>
          <a:p>
            <a:pPr marL="447675" indent="-447675"/>
            <a:r>
              <a:rPr lang="en-GB" sz="2000" dirty="0" smtClean="0"/>
              <a:t>Encourage them to actively use </a:t>
            </a:r>
            <a:r>
              <a:rPr lang="en-GB" sz="2000" dirty="0" err="1" smtClean="0">
                <a:solidFill>
                  <a:srgbClr val="0D3E96"/>
                </a:solidFill>
              </a:rPr>
              <a:t>hubasia</a:t>
            </a:r>
            <a:endParaRPr lang="en-GB" sz="2000" dirty="0" smtClean="0">
              <a:solidFill>
                <a:srgbClr val="0D3E96"/>
              </a:solidFill>
            </a:endParaRPr>
          </a:p>
          <a:p>
            <a:pPr marL="446088" indent="-184150">
              <a:buNone/>
            </a:pPr>
            <a:r>
              <a:rPr lang="en-GB" sz="2000" dirty="0" smtClean="0"/>
              <a:t>   as a resource within their work</a:t>
            </a:r>
          </a:p>
          <a:p>
            <a:pPr>
              <a:buNone/>
            </a:pPr>
            <a:endParaRPr lang="en-GB" sz="2000" dirty="0" smtClean="0"/>
          </a:p>
          <a:p>
            <a:pPr marL="447675" indent="-447675"/>
            <a:r>
              <a:rPr lang="en-GB" sz="2000" dirty="0" err="1" smtClean="0">
                <a:solidFill>
                  <a:srgbClr val="0D3E96"/>
                </a:solidFill>
              </a:rPr>
              <a:t>Hubasia</a:t>
            </a:r>
            <a:r>
              <a:rPr lang="en-GB" sz="2000" dirty="0" smtClean="0">
                <a:solidFill>
                  <a:srgbClr val="0D3E96"/>
                </a:solidFill>
              </a:rPr>
              <a:t> </a:t>
            </a:r>
            <a:r>
              <a:rPr lang="en-GB" sz="2000" dirty="0" smtClean="0"/>
              <a:t>will be able to track the progress of each user</a:t>
            </a:r>
            <a:endParaRPr lang="en-GB" sz="2000" dirty="0" smtClean="0">
              <a:solidFill>
                <a:srgbClr val="0D3E96"/>
              </a:solidFill>
            </a:endParaRP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2" name="Subtitle 4"/>
          <p:cNvSpPr txBox="1">
            <a:spLocks/>
          </p:cNvSpPr>
          <p:nvPr/>
        </p:nvSpPr>
        <p:spPr>
          <a:xfrm>
            <a:off x="1137345" y="197068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Step 3 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Do they do things differently?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1959832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Kirkpatrick model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66638" y="2804072"/>
            <a:ext cx="7117381" cy="3807900"/>
          </a:xfrm>
        </p:spPr>
        <p:txBody>
          <a:bodyPr/>
          <a:lstStyle/>
          <a:p>
            <a:r>
              <a:rPr lang="en-GB" sz="2000" dirty="0" smtClean="0"/>
              <a:t>This will be evaluated over a number of years</a:t>
            </a:r>
          </a:p>
          <a:p>
            <a:endParaRPr lang="en-GB" sz="2000" dirty="0" smtClean="0"/>
          </a:p>
          <a:p>
            <a:r>
              <a:rPr lang="en-GB" sz="2000" dirty="0" smtClean="0"/>
              <a:t>It is based upon the CORE objectives, and whether these have been achieved.  </a:t>
            </a:r>
          </a:p>
          <a:p>
            <a:endParaRPr lang="en-GB" sz="2000" dirty="0" smtClean="0"/>
          </a:p>
          <a:p>
            <a:r>
              <a:rPr lang="en-GB" sz="2000" dirty="0" smtClean="0"/>
              <a:t> </a:t>
            </a:r>
            <a:r>
              <a:rPr lang="en-GB" sz="2000" dirty="0" smtClean="0">
                <a:solidFill>
                  <a:srgbClr val="0D3E96"/>
                </a:solidFill>
              </a:rPr>
              <a:t>hubworld.org </a:t>
            </a:r>
            <a:r>
              <a:rPr lang="en-GB" sz="2000" dirty="0" smtClean="0"/>
              <a:t>is a tool that will allow us to track this overall progress</a:t>
            </a:r>
            <a:endParaRPr lang="en-GB" sz="2000" dirty="0" smtClean="0">
              <a:solidFill>
                <a:srgbClr val="0D3E96"/>
              </a:solidFill>
            </a:endParaRP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9" name="Subtitle 4"/>
          <p:cNvSpPr txBox="1">
            <a:spLocks/>
          </p:cNvSpPr>
          <p:nvPr/>
        </p:nvSpPr>
        <p:spPr>
          <a:xfrm>
            <a:off x="1137345" y="197068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Step 4 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Did CORE make an overall impact?  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959832" y="919546"/>
            <a:ext cx="8526994" cy="585788"/>
          </a:xfrm>
          <a:prstGeom prst="rect">
            <a:avLst/>
          </a:prstGeom>
        </p:spPr>
        <p:txBody>
          <a:bodyPr/>
          <a:lstStyle/>
          <a:p>
            <a:pPr marL="1793875" indent="-1793875" eaLnBrk="0" hangingPunct="0">
              <a:spcBef>
                <a:spcPct val="20000"/>
              </a:spcBef>
            </a:pPr>
            <a:r>
              <a:rPr lang="en-US" sz="2400" i="1" dirty="0" smtClean="0">
                <a:solidFill>
                  <a:prstClr val="black"/>
                </a:solidFill>
                <a:cs typeface="Arial" pitchFamily="34" charset="0"/>
              </a:rPr>
              <a:t>Objective 3 </a:t>
            </a:r>
            <a:r>
              <a:rPr lang="en-US" sz="2400" b="1" dirty="0" smtClean="0">
                <a:solidFill>
                  <a:prstClr val="black"/>
                </a:solidFill>
                <a:cs typeface="Arial" pitchFamily="34" charset="0"/>
              </a:rPr>
              <a:t>The Kirkpatrick model</a:t>
            </a: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en-GB" sz="24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64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iscussion in groups- ECHO blue v03-02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1737" y="2594906"/>
            <a:ext cx="1180800" cy="18962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Discussion in groups</a:t>
            </a:r>
            <a:endParaRPr lang="en-GB" sz="2400" b="1" dirty="0"/>
          </a:p>
        </p:txBody>
      </p:sp>
      <p:pic>
        <p:nvPicPr>
          <p:cNvPr id="19" name="Picture 18" descr="Pen2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0629" y="648561"/>
            <a:ext cx="1180800" cy="1896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6203" y="3918881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Discussion in groups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9046" y="1974268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Write down key points</a:t>
            </a:r>
          </a:p>
        </p:txBody>
      </p:sp>
      <p:pic>
        <p:nvPicPr>
          <p:cNvPr id="26" name="Picture 25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2933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74431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30 Minutes</a:t>
            </a:r>
          </a:p>
        </p:txBody>
      </p:sp>
      <p:sp>
        <p:nvSpPr>
          <p:cNvPr id="12" name="Text Placeholder 7"/>
          <p:cNvSpPr txBox="1">
            <a:spLocks/>
          </p:cNvSpPr>
          <p:nvPr/>
        </p:nvSpPr>
        <p:spPr>
          <a:xfrm>
            <a:off x="412370" y="2444681"/>
            <a:ext cx="7931530" cy="2948400"/>
          </a:xfrm>
          <a:prstGeom prst="rect">
            <a:avLst/>
          </a:prstGeom>
        </p:spPr>
        <p:txBody>
          <a:bodyPr/>
          <a:lstStyle/>
          <a:p>
            <a:pPr marL="1614488" indent="-1614488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Question 1    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What training evaluation methods do you know of?</a:t>
            </a:r>
          </a:p>
          <a:p>
            <a:pPr marL="1614488" indent="-1614488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1614488" indent="-1614488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Question 2    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Do you agree with the questions on the feedback forms? Do you have any suggestions?</a:t>
            </a:r>
          </a:p>
          <a:p>
            <a:pPr marL="1614488" indent="-1614488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1614488" indent="-1614488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Question 3     </a:t>
            </a: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What other tools can we use to evaluate CORE training in the long term, ensuring that it is sustainably meeting it’s objectives?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IMG_0134.JPG"/>
          <p:cNvPicPr>
            <a:picLocks noChangeAspect="1"/>
          </p:cNvPicPr>
          <p:nvPr/>
        </p:nvPicPr>
        <p:blipFill>
          <a:blip r:embed="rId2" cstate="print"/>
          <a:srcRect l="3787" r="3211"/>
          <a:stretch>
            <a:fillRect/>
          </a:stretch>
        </p:blipFill>
        <p:spPr>
          <a:xfrm>
            <a:off x="0" y="597408"/>
            <a:ext cx="7290816" cy="5879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90816" y="597408"/>
            <a:ext cx="2615184" cy="3264408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3000" dirty="0" smtClean="0">
                <a:solidFill>
                  <a:srgbClr val="0D3E96"/>
                </a:solidFill>
                <a:latin typeface="Arial Black" pitchFamily="34" charset="0"/>
                <a:cs typeface="Arial" pitchFamily="34" charset="0"/>
              </a:rPr>
              <a:t>Reviewing/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3000" dirty="0" smtClean="0">
                <a:solidFill>
                  <a:srgbClr val="0D3E96"/>
                </a:solidFill>
                <a:latin typeface="Arial Black" pitchFamily="34" charset="0"/>
                <a:cs typeface="Arial" pitchFamily="34" charset="0"/>
              </a:rPr>
              <a:t>Evaluation skills are essential in emergency response</a:t>
            </a:r>
          </a:p>
        </p:txBody>
      </p:sp>
      <p:pic>
        <p:nvPicPr>
          <p:cNvPr id="7" name="Picture 6" descr="NEW PAUS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9237" y="4305155"/>
            <a:ext cx="1708298" cy="1746543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971635" y="998936"/>
            <a:ext cx="6807827" cy="633925"/>
          </a:xfrm>
          <a:prstGeom prst="rect">
            <a:avLst/>
          </a:prstGeom>
        </p:spPr>
        <p:txBody>
          <a:bodyPr/>
          <a:lstStyle/>
          <a:p>
            <a:r>
              <a:rPr lang="en-GB" sz="2400" b="1" dirty="0" smtClean="0"/>
              <a:t>Any questions?</a:t>
            </a:r>
            <a:endParaRPr lang="en-GB" sz="24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971635" y="2424562"/>
            <a:ext cx="6304205" cy="29484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000" b="1" dirty="0" smtClean="0"/>
              <a:t>Do you have any comments or experiences you would like to share?</a:t>
            </a:r>
          </a:p>
          <a:p>
            <a:endParaRPr lang="en-GB" sz="2000" b="1" dirty="0" smtClean="0"/>
          </a:p>
          <a:p>
            <a:r>
              <a:rPr lang="en-GB" sz="2000" b="1" dirty="0" smtClean="0"/>
              <a:t>Do you have any questions?</a:t>
            </a:r>
          </a:p>
          <a:p>
            <a:endParaRPr lang="en-GB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8691421" y="1964591"/>
            <a:ext cx="1214579" cy="518846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" name="Picture 9" descr="Any Questions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25200" y="2613312"/>
            <a:ext cx="1180800" cy="1863510"/>
          </a:xfrm>
          <a:prstGeom prst="rect">
            <a:avLst/>
          </a:prstGeom>
        </p:spPr>
      </p:pic>
      <p:pic>
        <p:nvPicPr>
          <p:cNvPr id="17" name="Picture 16" descr="Global experiences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7446" y="659222"/>
            <a:ext cx="1178554" cy="1892596"/>
          </a:xfrm>
          <a:prstGeom prst="rect">
            <a:avLst/>
          </a:prstGeom>
        </p:spPr>
      </p:pic>
      <p:pic>
        <p:nvPicPr>
          <p:cNvPr id="18" name="Picture 17" descr="Time for discussion v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29330" y="4540107"/>
            <a:ext cx="1176670" cy="1897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8691" y="5794755"/>
            <a:ext cx="1180213" cy="79744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1600" i="1" dirty="0" smtClean="0">
              <a:solidFill>
                <a:prstClr val="white"/>
              </a:solidFill>
              <a:cs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15 Minutes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2405" y="1981871"/>
            <a:ext cx="1354095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defTabSz="457200" eaLnBrk="0" fontAlgn="auto" hangingPunct="0">
              <a:spcBef>
                <a:spcPct val="20000"/>
              </a:spcBef>
              <a:spcAft>
                <a:spcPts val="0"/>
              </a:spcAft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Share your experiences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28413" y="3898762"/>
            <a:ext cx="1214579" cy="482244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Any </a:t>
            </a:r>
          </a:p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sz="1600" i="1" dirty="0" smtClean="0">
                <a:solidFill>
                  <a:prstClr val="white"/>
                </a:solidFill>
                <a:cs typeface="Arial" pitchFamily="34" charset="0"/>
              </a:rPr>
              <a:t>questions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6480086" cy="585788"/>
          </a:xfrm>
        </p:spPr>
        <p:txBody>
          <a:bodyPr/>
          <a:lstStyle/>
          <a:p>
            <a:r>
              <a:rPr lang="en-US" dirty="0" smtClean="0"/>
              <a:t>Humanitarian principles</a:t>
            </a: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positive learning outco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" y="678180"/>
            <a:ext cx="9765792" cy="55016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9475" y="1116281"/>
            <a:ext cx="2018806" cy="5118264"/>
          </a:xfrm>
          <a:prstGeom prst="rect">
            <a:avLst/>
          </a:prstGeom>
          <a:noFill/>
          <a:ln w="38100">
            <a:solidFill>
              <a:srgbClr val="F57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6096"/>
            <a:ext cx="1959429" cy="58688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ctrTitle"/>
          </p:nvPr>
        </p:nvSpPr>
        <p:spPr bwMode="auto">
          <a:xfrm>
            <a:off x="1971635" y="998936"/>
            <a:ext cx="6807827" cy="633925"/>
          </a:xfrm>
          <a:noFill/>
          <a:ln>
            <a:miter lim="800000"/>
            <a:headEnd/>
            <a:tailEnd/>
          </a:ln>
        </p:spPr>
        <p:txBody>
          <a:bodyPr vert="horz" wrap="square" lIns="91440" rIns="9144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b="1" dirty="0" smtClean="0"/>
              <a:t>Further reading</a:t>
            </a:r>
            <a:endParaRPr lang="en-GB" sz="2400" b="1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1967535" y="1662232"/>
            <a:ext cx="6272951" cy="471368"/>
          </a:xfrm>
        </p:spPr>
        <p:txBody>
          <a:bodyPr/>
          <a:lstStyle/>
          <a:p>
            <a:pPr eaLnBrk="1" hangingPunct="1"/>
            <a:r>
              <a:rPr lang="en-GB" sz="2000" b="1" dirty="0" smtClean="0"/>
              <a:t>Adult Learning Mechanisms</a:t>
            </a:r>
          </a:p>
          <a:p>
            <a:pPr eaLnBrk="1" hangingPunct="1"/>
            <a:r>
              <a:rPr lang="en-GB" sz="2000" dirty="0" err="1" smtClean="0"/>
              <a:t>Cegos</a:t>
            </a:r>
            <a:r>
              <a:rPr lang="en-GB" sz="2000" dirty="0" smtClean="0"/>
              <a:t>, 2007</a:t>
            </a:r>
          </a:p>
          <a:p>
            <a:endParaRPr lang="en-GB" sz="2000" b="0" dirty="0" smtClean="0">
              <a:latin typeface="Arial"/>
              <a:cs typeface="Arial"/>
            </a:endParaRPr>
          </a:p>
          <a:p>
            <a:pPr eaLnBrk="1" hangingPunct="1"/>
            <a:r>
              <a:rPr lang="en-GB" sz="2000" b="1" dirty="0" smtClean="0"/>
              <a:t>Delivering great training,</a:t>
            </a:r>
          </a:p>
          <a:p>
            <a:pPr eaLnBrk="1" hangingPunct="1"/>
            <a:r>
              <a:rPr lang="en-GB" sz="2000" dirty="0" smtClean="0"/>
              <a:t>Bryan Hopkins, 2008</a:t>
            </a:r>
          </a:p>
          <a:p>
            <a:endParaRPr lang="en-GB" sz="2000" b="0" dirty="0" smtClean="0">
              <a:latin typeface="Arial"/>
              <a:cs typeface="Arial"/>
            </a:endParaRPr>
          </a:p>
          <a:p>
            <a:pPr eaLnBrk="1" hangingPunct="1"/>
            <a:r>
              <a:rPr lang="en-GB" sz="2000" b="1" dirty="0" smtClean="0"/>
              <a:t>Designing Participatory Workshops</a:t>
            </a:r>
          </a:p>
          <a:p>
            <a:pPr eaLnBrk="1" hangingPunct="1"/>
            <a:r>
              <a:rPr lang="en-GB" sz="2000" dirty="0" smtClean="0"/>
              <a:t>UNHCR, 2008</a:t>
            </a:r>
          </a:p>
          <a:p>
            <a:endParaRPr lang="en-GB" sz="2000" b="0" dirty="0" smtClean="0">
              <a:latin typeface="Arial"/>
              <a:cs typeface="Arial"/>
            </a:endParaRPr>
          </a:p>
          <a:p>
            <a:pPr eaLnBrk="1" hangingPunct="1"/>
            <a:r>
              <a:rPr lang="en-GB" sz="2000" b="1" dirty="0" smtClean="0"/>
              <a:t>How to organize and run learning workshops</a:t>
            </a:r>
          </a:p>
          <a:p>
            <a:pPr eaLnBrk="1" hangingPunct="1"/>
            <a:r>
              <a:rPr lang="en-GB" sz="2000" dirty="0" smtClean="0"/>
              <a:t>UNICEF and UN staff college</a:t>
            </a: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 smtClean="0">
              <a:latin typeface="Arial"/>
              <a:cs typeface="Arial"/>
            </a:endParaRPr>
          </a:p>
          <a:p>
            <a:endParaRPr lang="en-GB" b="0" dirty="0">
              <a:latin typeface="Arial"/>
              <a:cs typeface="Arial"/>
            </a:endParaRPr>
          </a:p>
        </p:txBody>
      </p:sp>
      <p:pic>
        <p:nvPicPr>
          <p:cNvPr id="36" name="Picture 35" descr="CORE_Homepage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3464" y="606096"/>
            <a:ext cx="2649114" cy="2395448"/>
          </a:xfrm>
          <a:prstGeom prst="rect">
            <a:avLst/>
          </a:prstGeom>
        </p:spPr>
      </p:pic>
      <p:pic>
        <p:nvPicPr>
          <p:cNvPr id="20" name="Picture 19" descr="Adult Learning Mechanisms_summary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8615" y="1774876"/>
            <a:ext cx="677962" cy="804535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UNMIL ToT workshop notes-1.jpg"/>
          <p:cNvPicPr>
            <a:picLocks noChangeAspect="1"/>
          </p:cNvPicPr>
          <p:nvPr/>
        </p:nvPicPr>
        <p:blipFill>
          <a:blip r:embed="rId5" cstate="print"/>
          <a:srcRect t="9171" b="5395"/>
          <a:stretch>
            <a:fillRect/>
          </a:stretch>
        </p:blipFill>
        <p:spPr>
          <a:xfrm>
            <a:off x="1098615" y="2694386"/>
            <a:ext cx="677962" cy="908849"/>
          </a:xfrm>
          <a:prstGeom prst="rect">
            <a:avLst/>
          </a:prstGeom>
          <a:ln w="3175"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2122" y="5083940"/>
            <a:ext cx="643504" cy="90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0814" y="3884426"/>
            <a:ext cx="643237" cy="83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Coffee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16:00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Agenda for Tot Pattaya vs3 01_07_2010.jpg"/>
          <p:cNvPicPr>
            <a:picLocks noChangeAspect="1"/>
          </p:cNvPicPr>
          <p:nvPr/>
        </p:nvPicPr>
        <p:blipFill>
          <a:blip r:embed="rId4" cstate="print"/>
          <a:srcRect l="19200" t="67135" r="65400" b="20464"/>
          <a:stretch>
            <a:fillRect/>
          </a:stretch>
        </p:blipFill>
        <p:spPr>
          <a:xfrm>
            <a:off x="2240280" y="2225040"/>
            <a:ext cx="3291840" cy="187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59112" y="3981600"/>
            <a:ext cx="7568710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Preparation for mini sessions with mentors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endParaRPr lang="en-US" sz="2400" b="1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7" name="Picture 6" descr="participant_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3388" y="662170"/>
            <a:ext cx="1792612" cy="1792612"/>
          </a:xfrm>
          <a:prstGeom prst="rect">
            <a:avLst/>
          </a:prstGeom>
        </p:spPr>
      </p:pic>
      <p:pic>
        <p:nvPicPr>
          <p:cNvPr id="6" name="Picture 5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6185" y="5652222"/>
            <a:ext cx="322678" cy="475659"/>
          </a:xfrm>
          <a:prstGeom prst="rect">
            <a:avLst/>
          </a:prstGeom>
          <a:noFill/>
        </p:spPr>
      </p:pic>
      <p:sp>
        <p:nvSpPr>
          <p:cNvPr id="8" name="TextBox 11"/>
          <p:cNvSpPr txBox="1"/>
          <p:nvPr/>
        </p:nvSpPr>
        <p:spPr>
          <a:xfrm>
            <a:off x="9083729" y="5841896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8633743" y="6126078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genda-vs5.png"/>
          <p:cNvPicPr>
            <a:picLocks noChangeAspect="1"/>
          </p:cNvPicPr>
          <p:nvPr/>
        </p:nvPicPr>
        <p:blipFill>
          <a:blip r:embed="rId3" cstate="print"/>
          <a:srcRect l="3068" t="14323" r="3567" b="5208"/>
          <a:stretch>
            <a:fillRect/>
          </a:stretch>
        </p:blipFill>
        <p:spPr>
          <a:xfrm>
            <a:off x="167640" y="655319"/>
            <a:ext cx="9552078" cy="582168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984" y="1209911"/>
            <a:ext cx="1578778" cy="416980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794762" y="1211798"/>
            <a:ext cx="1578778" cy="311783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954889" y="1211797"/>
            <a:ext cx="1578778" cy="526314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55701" y="1211799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50950" y="3216537"/>
            <a:ext cx="1578778" cy="32503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8150950" y="1211798"/>
            <a:ext cx="1578778" cy="198860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2148840"/>
            <a:ext cx="1578778" cy="43180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777636" y="4478473"/>
            <a:ext cx="1594380" cy="937678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Preparation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for mini-sessions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26156" y="2796363"/>
            <a:ext cx="10110976" cy="2948400"/>
          </a:xfrm>
        </p:spPr>
        <p:txBody>
          <a:bodyPr/>
          <a:lstStyle/>
          <a:p>
            <a:r>
              <a:rPr lang="en-GB" sz="2200" b="1" dirty="0" smtClean="0"/>
              <a:t>Prepare with help from mentor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Presentations for delivery </a:t>
            </a:r>
            <a:r>
              <a:rPr lang="en-GB" sz="2200" b="1" smtClean="0"/>
              <a:t>in S2.5 and S3.1</a:t>
            </a:r>
            <a:endParaRPr lang="en-GB" sz="2200" b="1" dirty="0" smtClean="0"/>
          </a:p>
          <a:p>
            <a:endParaRPr lang="en-GB" sz="2200" b="1" dirty="0" smtClean="0"/>
          </a:p>
          <a:p>
            <a:r>
              <a:rPr lang="en-GB" sz="2200" b="1" dirty="0" smtClean="0"/>
              <a:t>Sessions will be video recorded </a:t>
            </a:r>
          </a:p>
        </p:txBody>
      </p:sp>
    </p:spTree>
    <p:extLst>
      <p:ext uri="{BB962C8B-B14F-4D97-AF65-F5344CB8AC3E}">
        <p14:creationId xmlns:p14="http://schemas.microsoft.com/office/powerpoint/2010/main" xmlns="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Afternoon break</a:t>
            </a:r>
            <a:endParaRPr lang="en-GB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/>
            <a:r>
              <a:rPr lang="en-GB" sz="2400" kern="0" dirty="0" smtClean="0"/>
              <a:t>Please be back in time for</a:t>
            </a:r>
          </a:p>
          <a:p>
            <a:endParaRPr lang="en-GB" dirty="0"/>
          </a:p>
        </p:txBody>
      </p:sp>
      <p:pic>
        <p:nvPicPr>
          <p:cNvPr id="29" name="Picture 28" descr="coffee-cup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1142" y="652463"/>
            <a:ext cx="2193014" cy="58256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15310" y="4831025"/>
            <a:ext cx="2190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</a:rPr>
              <a:t>Back at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</a:rPr>
              <a:t>19:00</a:t>
            </a:r>
            <a:endParaRPr lang="en-GB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2159" y="2354499"/>
            <a:ext cx="218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90 min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Agenda for Tot Pattaya vs3 01_07_2010.jpg"/>
          <p:cNvPicPr>
            <a:picLocks noChangeAspect="1"/>
          </p:cNvPicPr>
          <p:nvPr/>
        </p:nvPicPr>
        <p:blipFill>
          <a:blip r:embed="rId4" cstate="print"/>
          <a:srcRect l="19200" t="82157" r="65400" b="5744"/>
          <a:stretch>
            <a:fillRect/>
          </a:stretch>
        </p:blipFill>
        <p:spPr>
          <a:xfrm>
            <a:off x="2240280" y="2240280"/>
            <a:ext cx="329184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1980884" y="3085658"/>
            <a:ext cx="9006088" cy="1258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white"/>
                </a:solidFill>
                <a:cs typeface="Arial" pitchFamily="34" charset="0"/>
              </a:rPr>
              <a:t>Mini sessions by participants</a:t>
            </a:r>
            <a: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  <a:t/>
            </a:r>
            <a:br>
              <a:rPr lang="en-US" sz="4800" b="1" dirty="0" smtClean="0">
                <a:solidFill>
                  <a:prstClr val="white"/>
                </a:solidFill>
                <a:cs typeface="Arial" pitchFamily="34" charset="0"/>
              </a:rPr>
            </a:br>
            <a:endParaRPr lang="en-US" sz="2400" b="1" i="1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7" name="Picture 6" descr="participant_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13388" y="662170"/>
            <a:ext cx="1792612" cy="1792612"/>
          </a:xfrm>
          <a:prstGeom prst="rect">
            <a:avLst/>
          </a:prstGeom>
        </p:spPr>
      </p:pic>
      <p:pic>
        <p:nvPicPr>
          <p:cNvPr id="6" name="Picture 5" descr="Z:\SC_Hubbers project\SEA Hub\E. Graphics\Icons\hourglass V4 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8627" y="5572081"/>
            <a:ext cx="322678" cy="475659"/>
          </a:xfrm>
          <a:prstGeom prst="rect">
            <a:avLst/>
          </a:prstGeom>
          <a:noFill/>
        </p:spPr>
      </p:pic>
      <p:sp>
        <p:nvSpPr>
          <p:cNvPr id="8" name="TextBox 11"/>
          <p:cNvSpPr txBox="1"/>
          <p:nvPr/>
        </p:nvSpPr>
        <p:spPr>
          <a:xfrm>
            <a:off x="9176171" y="5761755"/>
            <a:ext cx="729829" cy="3222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  90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sz="2200" dirty="0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8726185" y="6045937"/>
            <a:ext cx="1179815" cy="2702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GB" b="1" dirty="0" smtClean="0">
                <a:solidFill>
                  <a:prstClr val="white"/>
                </a:solidFill>
                <a:cs typeface="Arial" pitchFamily="34" charset="0"/>
              </a:rPr>
              <a:t>Minutes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en-GB" dirty="0" smtClean="0">
              <a:solidFill>
                <a:prstClr val="white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77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genda-vs5.png"/>
          <p:cNvPicPr>
            <a:picLocks noChangeAspect="1"/>
          </p:cNvPicPr>
          <p:nvPr/>
        </p:nvPicPr>
        <p:blipFill>
          <a:blip r:embed="rId3" cstate="print"/>
          <a:srcRect l="3068" t="14323" r="3567" b="5208"/>
          <a:stretch>
            <a:fillRect/>
          </a:stretch>
        </p:blipFill>
        <p:spPr>
          <a:xfrm>
            <a:off x="167640" y="655319"/>
            <a:ext cx="9552078" cy="5821681"/>
          </a:xfrm>
          <a:prstGeom prst="rect">
            <a:avLst/>
          </a:prstGeom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984" y="1209911"/>
            <a:ext cx="1578778" cy="419042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810002" y="1211798"/>
            <a:ext cx="1578778" cy="329924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4954889" y="1249680"/>
            <a:ext cx="1578778" cy="524256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6555701" y="1211799"/>
            <a:ext cx="1578778" cy="417778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8150950" y="2140772"/>
            <a:ext cx="1578778" cy="432610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8150950" y="1211799"/>
            <a:ext cx="1578778" cy="9376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3376111" y="2103120"/>
            <a:ext cx="1578778" cy="437388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777636" y="5561703"/>
            <a:ext cx="1594380" cy="925158"/>
          </a:xfrm>
          <a:prstGeom prst="rect">
            <a:avLst/>
          </a:prstGeom>
          <a:noFill/>
          <a:ln w="63500">
            <a:solidFill>
              <a:srgbClr val="0D3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3"/>
          <p:cNvSpPr txBox="1">
            <a:spLocks/>
          </p:cNvSpPr>
          <p:nvPr/>
        </p:nvSpPr>
        <p:spPr>
          <a:xfrm>
            <a:off x="1983181" y="-35625"/>
            <a:ext cx="5403850" cy="522019"/>
          </a:xfrm>
          <a:prstGeom prst="rect">
            <a:avLst/>
          </a:prstGeom>
        </p:spPr>
        <p:txBody>
          <a:bodyPr/>
          <a:lstStyle>
            <a:lvl1pPr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400">
                <a:latin typeface="Arial" pitchFamily="34" charset="0"/>
                <a:cs typeface="Arial" pitchFamily="34" charset="0"/>
              </a:defRPr>
            </a:lvl2pPr>
            <a:lvl3pPr>
              <a:buNone/>
              <a:defRPr sz="2400">
                <a:latin typeface="Arial" pitchFamily="34" charset="0"/>
                <a:cs typeface="Arial" pitchFamily="34" charset="0"/>
              </a:defRPr>
            </a:lvl3pPr>
            <a:lvl4pPr>
              <a:buNone/>
              <a:defRPr sz="2400">
                <a:latin typeface="Arial" pitchFamily="34" charset="0"/>
                <a:cs typeface="Arial" pitchFamily="34" charset="0"/>
              </a:defRPr>
            </a:lvl4pPr>
            <a:lvl5pPr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Mini-sessions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by participants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716" y="6666211"/>
            <a:ext cx="192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en-US" sz="800" b="1" spc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926156" y="2796363"/>
            <a:ext cx="10110976" cy="2948400"/>
          </a:xfrm>
        </p:spPr>
        <p:txBody>
          <a:bodyPr/>
          <a:lstStyle/>
          <a:p>
            <a:r>
              <a:rPr lang="en-GB" sz="2200" b="1" dirty="0" smtClean="0"/>
              <a:t>Present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Answer questions</a:t>
            </a:r>
          </a:p>
          <a:p>
            <a:endParaRPr lang="en-GB" sz="2200" b="1" dirty="0" smtClean="0"/>
          </a:p>
          <a:p>
            <a:r>
              <a:rPr lang="en-GB" sz="2200" b="1" dirty="0" smtClean="0"/>
              <a:t>Sessions will be video recorded </a:t>
            </a:r>
          </a:p>
          <a:p>
            <a:endParaRPr lang="en-GB" sz="22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6263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 txBox="1">
            <a:spLocks/>
          </p:cNvSpPr>
          <p:nvPr/>
        </p:nvSpPr>
        <p:spPr>
          <a:xfrm>
            <a:off x="368126" y="2507187"/>
            <a:ext cx="6798760" cy="3967754"/>
          </a:xfrm>
          <a:prstGeom prst="rect">
            <a:avLst/>
          </a:prstGeom>
        </p:spPr>
        <p:txBody>
          <a:bodyPr>
            <a:noAutofit/>
          </a:bodyPr>
          <a:lstStyle>
            <a:lvl1pPr marL="1887538" indent="-1887538">
              <a:lnSpc>
                <a:spcPct val="100000"/>
              </a:lnSpc>
              <a:buFont typeface="+mj-lt"/>
              <a:buNone/>
              <a:defRPr sz="2200" u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100">
                <a:latin typeface="Arial" pitchFamily="34" charset="0"/>
                <a:cs typeface="Arial" pitchFamily="34" charset="0"/>
              </a:defRPr>
            </a:lvl2pPr>
          </a:lstStyle>
          <a:p>
            <a:pPr eaLnBrk="0" hangingPunct="0">
              <a:spcBef>
                <a:spcPct val="20000"/>
              </a:spcBef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000" b="0" dirty="0" smtClean="0"/>
              <a:t>Don’t forget to fill in your feedback form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1026" name="Picture 2" descr="Z:\GSC_Training\Shelter Training Toolkit\A Project management\A1 Training development\A1.4 Photos\A1.4.1 Used Pictures\Thailand 2007 D1.02a-.jpg"/>
          <p:cNvPicPr>
            <a:picLocks noChangeAspect="1" noChangeArrowheads="1"/>
          </p:cNvPicPr>
          <p:nvPr/>
        </p:nvPicPr>
        <p:blipFill>
          <a:blip r:embed="rId3" cstate="print"/>
          <a:srcRect r="18685"/>
          <a:stretch>
            <a:fillRect/>
          </a:stretch>
        </p:blipFill>
        <p:spPr bwMode="auto">
          <a:xfrm flipH="1">
            <a:off x="1974823" y="3517429"/>
            <a:ext cx="7931177" cy="2957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1957857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1 </a:t>
            </a:r>
            <a:r>
              <a:rPr lang="en-GB" dirty="0" smtClean="0"/>
              <a:t>Why do we use learning techniques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56586" y="2396957"/>
            <a:ext cx="8201011" cy="2948400"/>
          </a:xfrm>
        </p:spPr>
        <p:txBody>
          <a:bodyPr/>
          <a:lstStyle/>
          <a:p>
            <a:r>
              <a:rPr lang="en-GB" dirty="0" smtClean="0"/>
              <a:t>To appeal to different learning styles</a:t>
            </a:r>
          </a:p>
          <a:p>
            <a:endParaRPr lang="en-GB" dirty="0" smtClean="0"/>
          </a:p>
          <a:p>
            <a:r>
              <a:rPr lang="en-GB" dirty="0" smtClean="0"/>
              <a:t>To change the rhythm or pace of your session</a:t>
            </a:r>
          </a:p>
          <a:p>
            <a:endParaRPr lang="en-GB" dirty="0" smtClean="0"/>
          </a:p>
          <a:p>
            <a:r>
              <a:rPr lang="en-GB" dirty="0" smtClean="0"/>
              <a:t>To offer a different learning experience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Branches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1957858" y="865190"/>
            <a:ext cx="7948142" cy="585788"/>
          </a:xfrm>
        </p:spPr>
        <p:txBody>
          <a:bodyPr/>
          <a:lstStyle/>
          <a:p>
            <a:r>
              <a:rPr lang="en-US" b="0" i="1" dirty="0" smtClean="0"/>
              <a:t>Objective 2 </a:t>
            </a:r>
            <a:r>
              <a:rPr lang="en-GB" dirty="0" smtClean="0"/>
              <a:t>Examples of learning techniques</a:t>
            </a:r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687408" y="1931542"/>
            <a:ext cx="5987385" cy="2948400"/>
          </a:xfrm>
        </p:spPr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GB" dirty="0" smtClean="0"/>
              <a:t> 	Used to find different viewpoints on a topic.  </a:t>
            </a:r>
          </a:p>
          <a:p>
            <a:pPr>
              <a:buNone/>
            </a:pPr>
            <a:r>
              <a:rPr lang="en-GB" dirty="0" smtClean="0"/>
              <a:t>    Brainstorming is a radial diagram that expands one central point</a:t>
            </a:r>
          </a:p>
          <a:p>
            <a:pPr>
              <a:buNone/>
            </a:pPr>
            <a:endParaRPr lang="en-GB" sz="1050" dirty="0" smtClean="0"/>
          </a:p>
          <a:p>
            <a:r>
              <a:rPr lang="en-GB" dirty="0" smtClean="0"/>
              <a:t>Do not criticise ideas until evaluation at end </a:t>
            </a:r>
          </a:p>
          <a:p>
            <a:endParaRPr lang="en-GB" dirty="0" smtClean="0"/>
          </a:p>
          <a:p>
            <a:r>
              <a:rPr lang="en-GB" dirty="0" smtClean="0"/>
              <a:t>Wild ideas stimulate debate </a:t>
            </a:r>
          </a:p>
          <a:p>
            <a:endParaRPr lang="en-GB" dirty="0" smtClean="0"/>
          </a:p>
          <a:p>
            <a:r>
              <a:rPr lang="en-GB" dirty="0" smtClean="0"/>
              <a:t>Quantity is important </a:t>
            </a:r>
          </a:p>
          <a:p>
            <a:endParaRPr lang="en-GB" dirty="0" smtClean="0"/>
          </a:p>
          <a:p>
            <a:r>
              <a:rPr lang="en-GB" dirty="0" smtClean="0"/>
              <a:t>Adapt and build on others ideas</a:t>
            </a:r>
            <a:endParaRPr lang="en-US" sz="2000" dirty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957858" y="1691364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2000" b="1" dirty="0" smtClean="0">
                <a:solidFill>
                  <a:prstClr val="black"/>
                </a:solidFill>
                <a:cs typeface="Arial" pitchFamily="34" charset="0"/>
              </a:rPr>
              <a:t>Brainstorming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" name="Picture 7" descr="TECH1-Brain storm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6432" y="3791711"/>
            <a:ext cx="2639568" cy="26691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1953133" y="865190"/>
            <a:ext cx="8109469" cy="585788"/>
          </a:xfrm>
        </p:spPr>
        <p:txBody>
          <a:bodyPr/>
          <a:lstStyle/>
          <a:p>
            <a:r>
              <a:rPr lang="en-US" b="0" i="1" dirty="0" smtClean="0"/>
              <a:t>Objective 2 </a:t>
            </a:r>
            <a:r>
              <a:rPr lang="en-GB" dirty="0" smtClean="0"/>
              <a:t>Examples of learning techniques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1491032" y="2302661"/>
            <a:ext cx="10401063" cy="41784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730250" lvl="1" indent="-273050" eaLnBrk="0" hangingPunct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Used to generate a wide range of ideas. </a:t>
            </a:r>
          </a:p>
          <a:p>
            <a:pPr marL="730250" lvl="1" indent="-273050" eaLnBrk="0" hangingPunct="0">
              <a:spcBef>
                <a:spcPct val="20000"/>
              </a:spcBef>
              <a:defRPr/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Margolis’ Wheel is an activity using two circles of chairs.</a:t>
            </a:r>
          </a:p>
          <a:p>
            <a:pPr marL="273050" indent="-273050" eaLnBrk="0" hangingPunct="0">
              <a:spcBef>
                <a:spcPct val="20000"/>
              </a:spcBef>
              <a:defRPr/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  Everyone gets to individually discuss a topic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  Learn to vocalize problems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Allows for creation of solutions </a:t>
            </a: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endParaRPr lang="en-GB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GB" sz="2000" dirty="0" smtClean="0">
                <a:solidFill>
                  <a:prstClr val="black"/>
                </a:solidFill>
                <a:cs typeface="Arial" pitchFamily="34" charset="0"/>
              </a:rPr>
              <a:t>   Allows quieter members to participate</a:t>
            </a: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endParaRPr lang="en-GB" sz="2000" dirty="0" smtClean="0">
              <a:solidFill>
                <a:prstClr val="black"/>
              </a:solidFill>
              <a:latin typeface="Calibri"/>
            </a:endParaRPr>
          </a:p>
          <a:p>
            <a:pPr marL="273050" indent="-273050" eaLnBrk="0" hangingPunct="0">
              <a:spcBef>
                <a:spcPct val="20000"/>
              </a:spcBef>
              <a:buFontTx/>
              <a:buBlip>
                <a:blip r:embed="rId2"/>
              </a:buBlip>
            </a:pP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 descr="TECH2-margolis Whe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65510" y="3779520"/>
            <a:ext cx="2640490" cy="2670048"/>
          </a:xfrm>
          <a:prstGeom prst="rect">
            <a:avLst/>
          </a:prstGeom>
        </p:spPr>
      </p:pic>
      <p:sp>
        <p:nvSpPr>
          <p:cNvPr id="7" name="Subtitle 3"/>
          <p:cNvSpPr txBox="1">
            <a:spLocks/>
          </p:cNvSpPr>
          <p:nvPr/>
        </p:nvSpPr>
        <p:spPr>
          <a:xfrm>
            <a:off x="1963643" y="1693122"/>
            <a:ext cx="8112780" cy="47136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cs typeface="Arial" pitchFamily="34" charset="0"/>
              </a:rPr>
              <a:t>Margolis’ Wheel</a:t>
            </a:r>
            <a:endParaRPr lang="en-GB" sz="2000" b="1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8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helter Training Toolkit Template A1.2.5 ver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Shelter Training Toolkit Template A1.2.5 ver9</Template>
  <TotalTime>12981</TotalTime>
  <Words>2601</Words>
  <Application>Microsoft Office PowerPoint</Application>
  <PresentationFormat>A4 Paper (210x297 mm)</PresentationFormat>
  <Paragraphs>619</Paragraphs>
  <Slides>69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2_Shelter Training Toolkit Template A1.2.5 ver9</vt:lpstr>
      <vt:lpstr>Shelter Training Toolkit Template A1.2.5 ver9</vt:lpstr>
      <vt:lpstr>1_Shelter Training Toolkit Template A1.2.5 ver9</vt:lpstr>
      <vt:lpstr>3_Shelter Training Toolkit Template A1.2.5 ver9</vt:lpstr>
      <vt:lpstr>4_Shelter Training Toolkit Template A1.2.5 ver9</vt:lpstr>
      <vt:lpstr>5_Shelter Training Toolkit Template A1.2.5 ver9</vt:lpstr>
      <vt:lpstr>Welcome to day 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Objective 3  Practice using learning techniques</vt:lpstr>
      <vt:lpstr>Any questions?</vt:lpstr>
      <vt:lpstr>Further reading</vt:lpstr>
      <vt:lpstr>Coffee break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Other media:</vt:lpstr>
      <vt:lpstr>Slide 35</vt:lpstr>
      <vt:lpstr>Slide 36</vt:lpstr>
      <vt:lpstr>Discussion in groups</vt:lpstr>
      <vt:lpstr>Any questions?</vt:lpstr>
      <vt:lpstr>Further reading</vt:lpstr>
      <vt:lpstr>Lunch break</vt:lpstr>
      <vt:lpstr>Slide 41</vt:lpstr>
      <vt:lpstr>Training Evaluation</vt:lpstr>
      <vt:lpstr>Slide 43</vt:lpstr>
      <vt:lpstr>4.4 Training evaluation</vt:lpstr>
      <vt:lpstr>Slide 45</vt:lpstr>
      <vt:lpstr>Slide 46</vt:lpstr>
      <vt:lpstr>Slide 47</vt:lpstr>
      <vt:lpstr>Slide 48</vt:lpstr>
      <vt:lpstr>Slide 49</vt:lpstr>
      <vt:lpstr>Hubasia.org exercise </vt:lpstr>
      <vt:lpstr>Slide 51</vt:lpstr>
      <vt:lpstr>Slide 52</vt:lpstr>
      <vt:lpstr>Slide 53</vt:lpstr>
      <vt:lpstr>Slide 54</vt:lpstr>
      <vt:lpstr>Slide 55</vt:lpstr>
      <vt:lpstr>Slide 56</vt:lpstr>
      <vt:lpstr>Discussion in groups</vt:lpstr>
      <vt:lpstr>Slide 58</vt:lpstr>
      <vt:lpstr>Any questions?</vt:lpstr>
      <vt:lpstr>Further reading</vt:lpstr>
      <vt:lpstr>Coffee break</vt:lpstr>
      <vt:lpstr>Slide 62</vt:lpstr>
      <vt:lpstr>Slide 63</vt:lpstr>
      <vt:lpstr>Slide 64</vt:lpstr>
      <vt:lpstr>Afternoon break</vt:lpstr>
      <vt:lpstr>Slide 66</vt:lpstr>
      <vt:lpstr>Slide 67</vt:lpstr>
      <vt:lpstr>Slide 68</vt:lpstr>
      <vt:lpstr>Thank you   Don’t forget to fill in your feedback form </vt:lpstr>
    </vt:vector>
  </TitlesOfParts>
  <Company>Shelter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Ciaran Malik</dc:creator>
  <cp:lastModifiedBy>Phil Barritt</cp:lastModifiedBy>
  <cp:revision>704</cp:revision>
  <dcterms:created xsi:type="dcterms:W3CDTF">2010-04-26T10:45:30Z</dcterms:created>
  <dcterms:modified xsi:type="dcterms:W3CDTF">2011-07-01T16:06:53Z</dcterms:modified>
</cp:coreProperties>
</file>