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0" r:id="rId1"/>
  </p:sldMasterIdLst>
  <p:notesMasterIdLst>
    <p:notesMasterId r:id="rId47"/>
  </p:notesMasterIdLst>
  <p:sldIdLst>
    <p:sldId id="381" r:id="rId2"/>
    <p:sldId id="373" r:id="rId3"/>
    <p:sldId id="374" r:id="rId4"/>
    <p:sldId id="382" r:id="rId5"/>
    <p:sldId id="360" r:id="rId6"/>
    <p:sldId id="274" r:id="rId7"/>
    <p:sldId id="361" r:id="rId8"/>
    <p:sldId id="308" r:id="rId9"/>
    <p:sldId id="376" r:id="rId10"/>
    <p:sldId id="378" r:id="rId11"/>
    <p:sldId id="377" r:id="rId12"/>
    <p:sldId id="275" r:id="rId13"/>
    <p:sldId id="309" r:id="rId14"/>
    <p:sldId id="371" r:id="rId15"/>
    <p:sldId id="312" r:id="rId16"/>
    <p:sldId id="313" r:id="rId17"/>
    <p:sldId id="385" r:id="rId18"/>
    <p:sldId id="363" r:id="rId19"/>
    <p:sldId id="362" r:id="rId20"/>
    <p:sldId id="386" r:id="rId21"/>
    <p:sldId id="317" r:id="rId22"/>
    <p:sldId id="314" r:id="rId23"/>
    <p:sldId id="259" r:id="rId24"/>
    <p:sldId id="366" r:id="rId25"/>
    <p:sldId id="387" r:id="rId26"/>
    <p:sldId id="368" r:id="rId27"/>
    <p:sldId id="315" r:id="rId28"/>
    <p:sldId id="316" r:id="rId29"/>
    <p:sldId id="367" r:id="rId30"/>
    <p:sldId id="389" r:id="rId31"/>
    <p:sldId id="392" r:id="rId32"/>
    <p:sldId id="319" r:id="rId33"/>
    <p:sldId id="320" r:id="rId34"/>
    <p:sldId id="321" r:id="rId35"/>
    <p:sldId id="379" r:id="rId36"/>
    <p:sldId id="324" r:id="rId37"/>
    <p:sldId id="369" r:id="rId38"/>
    <p:sldId id="383" r:id="rId39"/>
    <p:sldId id="384" r:id="rId40"/>
    <p:sldId id="358" r:id="rId41"/>
    <p:sldId id="330" r:id="rId42"/>
    <p:sldId id="272" r:id="rId43"/>
    <p:sldId id="338" r:id="rId44"/>
    <p:sldId id="351" r:id="rId45"/>
    <p:sldId id="340"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9" d="100"/>
          <a:sy n="59" d="100"/>
        </p:scale>
        <p:origin x="-774" y="156"/>
      </p:cViewPr>
      <p:guideLst>
        <p:guide orient="horz" pos="2160"/>
        <p:guide pos="2880"/>
      </p:guideLst>
    </p:cSldViewPr>
  </p:slideViewPr>
  <p:notesTextViewPr>
    <p:cViewPr>
      <p:scale>
        <a:sx n="1" d="1"/>
        <a:sy n="1" d="1"/>
      </p:scale>
      <p:origin x="0" y="0"/>
    </p:cViewPr>
  </p:notesTextViewPr>
  <p:sorterViewPr>
    <p:cViewPr>
      <p:scale>
        <a:sx n="66" d="100"/>
        <a:sy n="66" d="100"/>
      </p:scale>
      <p:origin x="0" y="1976"/>
    </p:cViewPr>
  </p:sorterViewPr>
  <p:notesViewPr>
    <p:cSldViewPr>
      <p:cViewPr varScale="1">
        <p:scale>
          <a:sx n="78" d="100"/>
          <a:sy n="78" d="100"/>
        </p:scale>
        <p:origin x="-2712"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33CA49D2-FA9E-4246-99A8-49C2B045D9AF}" type="datetimeFigureOut">
              <a:rPr lang="en-US"/>
              <a:pPr/>
              <a:t>11/14/2012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3845766D-7853-4448-A75C-591BB5A33A0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marL="0" lvl="1"/>
            <a:r>
              <a:rPr lang="en-US" smtClean="0"/>
              <a:t>By 2050, some 9.3 billion people would inhabit the planet, more than two thirds of them in urban areas. </a:t>
            </a:r>
            <a:r>
              <a:rPr lang="en-US" sz="2200" smtClean="0">
                <a:solidFill>
                  <a:srgbClr val="6C6C6C"/>
                </a:solidFill>
                <a:latin typeface="Arial Rounded MT Bold" pitchFamily="34" charset="0"/>
              </a:rPr>
              <a:t>Africa and Asia would lead urban population growth over the next four decades - 4.5 billion urban residents by 2050</a:t>
            </a:r>
            <a:br>
              <a:rPr lang="en-US" sz="2200" smtClean="0">
                <a:solidFill>
                  <a:srgbClr val="6C6C6C"/>
                </a:solidFill>
                <a:latin typeface="Arial Rounded MT Bold" pitchFamily="34" charset="0"/>
              </a:rPr>
            </a:br>
            <a:endParaRPr lang="en-US" smtClean="0">
              <a:solidFill>
                <a:srgbClr val="6C6C6C"/>
              </a:solidFill>
              <a:latin typeface="Arial Rounded MT Bold" pitchFamily="34" charset="0"/>
            </a:endParaRPr>
          </a:p>
          <a:p>
            <a:r>
              <a:rPr lang="en-US" smtClean="0"/>
              <a:t>http://esa.un.org/unup/pdf/FINAL-FINAL_REPORT%20WUP2011_Annextables_01Aug2012_Final.pdf</a:t>
            </a:r>
          </a:p>
          <a:p>
            <a:endParaRPr lang="en-US" smtClean="0"/>
          </a:p>
        </p:txBody>
      </p:sp>
      <p:sp>
        <p:nvSpPr>
          <p:cNvPr id="14339" name="Slide Number Placeholder 3"/>
          <p:cNvSpPr>
            <a:spLocks noGrp="1"/>
          </p:cNvSpPr>
          <p:nvPr>
            <p:ph type="sldNum" sz="quarter" idx="5"/>
          </p:nvPr>
        </p:nvSpPr>
        <p:spPr bwMode="auto">
          <a:noFill/>
          <a:ln>
            <a:miter lim="800000"/>
            <a:headEnd/>
            <a:tailEnd/>
          </a:ln>
        </p:spPr>
        <p:txBody>
          <a:bodyPr/>
          <a:lstStyle/>
          <a:p>
            <a:fld id="{7F6516D8-7110-4465-B615-8CA4BBF6FDF1}" type="slidenum">
              <a:rPr lang="en-US"/>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rental culture helped introduce the two-story transitional shelter design</a:t>
            </a:r>
          </a:p>
        </p:txBody>
      </p:sp>
      <p:sp>
        <p:nvSpPr>
          <p:cNvPr id="34819" name="Slide Number Placeholder 3"/>
          <p:cNvSpPr>
            <a:spLocks noGrp="1"/>
          </p:cNvSpPr>
          <p:nvPr>
            <p:ph type="sldNum" sz="quarter" idx="5"/>
          </p:nvPr>
        </p:nvSpPr>
        <p:spPr bwMode="auto">
          <a:noFill/>
          <a:ln>
            <a:miter lim="800000"/>
            <a:headEnd/>
            <a:tailEnd/>
          </a:ln>
        </p:spPr>
        <p:txBody>
          <a:bodyPr/>
          <a:lstStyle/>
          <a:p>
            <a:fld id="{BAA87DEC-EF45-46CC-9437-8F3F00BB44F2}" type="slidenum">
              <a:rPr lang="en-US">
                <a:solidFill>
                  <a:srgbClr val="000000"/>
                </a:solidFill>
              </a:rPr>
              <a:pPr/>
              <a:t>13</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marL="342900" lvl="1" indent="-342900">
              <a:buFontTx/>
              <a:buChar char="•"/>
            </a:pPr>
            <a:r>
              <a:rPr lang="en-US" sz="3200" smtClean="0">
                <a:solidFill>
                  <a:srgbClr val="6C6C6C"/>
                </a:solidFill>
                <a:latin typeface="Arial Rounded MT Bold" pitchFamily="34" charset="0"/>
              </a:rPr>
              <a:t>Population Drops</a:t>
            </a:r>
          </a:p>
          <a:p>
            <a:pPr marL="742950" lvl="2" indent="-342900"/>
            <a:r>
              <a:rPr lang="en-US" smtClean="0">
                <a:solidFill>
                  <a:srgbClr val="6C6C6C"/>
                </a:solidFill>
                <a:latin typeface="Arial Rounded MT Bold" pitchFamily="34" charset="0"/>
              </a:rPr>
              <a:t>Deaths</a:t>
            </a:r>
          </a:p>
          <a:p>
            <a:pPr marL="742950" lvl="2" indent="-342900"/>
            <a:r>
              <a:rPr lang="en-US" smtClean="0">
                <a:solidFill>
                  <a:srgbClr val="6C6C6C"/>
                </a:solidFill>
                <a:latin typeface="Arial Rounded MT Bold" pitchFamily="34" charset="0"/>
              </a:rPr>
              <a:t>Departure of informal renters and other recent arrivals</a:t>
            </a:r>
          </a:p>
          <a:p>
            <a:pPr marL="742950" lvl="2" indent="-342900"/>
            <a:r>
              <a:rPr lang="en-US" smtClean="0">
                <a:solidFill>
                  <a:srgbClr val="6C6C6C"/>
                </a:solidFill>
                <a:latin typeface="Arial Rounded MT Bold" pitchFamily="34" charset="0"/>
              </a:rPr>
              <a:t>Even undamaged homes become unlivable</a:t>
            </a:r>
          </a:p>
          <a:p>
            <a:pPr marL="1200150" lvl="3" indent="-342900">
              <a:buFontTx/>
              <a:buChar char="•"/>
            </a:pPr>
            <a:r>
              <a:rPr lang="en-US" smtClean="0">
                <a:solidFill>
                  <a:srgbClr val="6C6C6C"/>
                </a:solidFill>
                <a:latin typeface="Arial Rounded MT Bold" pitchFamily="34" charset="0"/>
              </a:rPr>
              <a:t>Stench of decaying bodies</a:t>
            </a:r>
          </a:p>
          <a:p>
            <a:pPr marL="1200150" lvl="3" indent="-342900">
              <a:buFontTx/>
              <a:buChar char="•"/>
            </a:pPr>
            <a:r>
              <a:rPr lang="en-US" smtClean="0">
                <a:solidFill>
                  <a:srgbClr val="6C6C6C"/>
                </a:solidFill>
                <a:latin typeface="Arial Rounded MT Bold" pitchFamily="34" charset="0"/>
              </a:rPr>
              <a:t>Inaccessibility due to rubble</a:t>
            </a:r>
          </a:p>
          <a:p>
            <a:pPr marL="1200150" lvl="3" indent="-342900">
              <a:buFontTx/>
              <a:buChar char="•"/>
            </a:pPr>
            <a:r>
              <a:rPr lang="en-US" smtClean="0">
                <a:solidFill>
                  <a:srgbClr val="6C6C6C"/>
                </a:solidFill>
                <a:latin typeface="Arial Rounded MT Bold" pitchFamily="34" charset="0"/>
              </a:rPr>
              <a:t>Dangers from surrounding structures</a:t>
            </a:r>
          </a:p>
          <a:p>
            <a:pPr marL="1200150" lvl="3" indent="-342900">
              <a:buFontTx/>
              <a:buChar char="•"/>
            </a:pPr>
            <a:r>
              <a:rPr lang="en-US" smtClean="0">
                <a:solidFill>
                  <a:srgbClr val="6C6C6C"/>
                </a:solidFill>
                <a:latin typeface="Arial Rounded MT Bold" pitchFamily="34" charset="0"/>
              </a:rPr>
              <a:t>Water and sanitation Issues</a:t>
            </a:r>
          </a:p>
          <a:p>
            <a:pPr eaLnBrk="1" hangingPunct="1">
              <a:spcBef>
                <a:spcPct val="0"/>
              </a:spcBef>
            </a:pPr>
            <a:endParaRPr lang="en-US" smtClean="0"/>
          </a:p>
        </p:txBody>
      </p:sp>
      <p:sp>
        <p:nvSpPr>
          <p:cNvPr id="37891" name="Slide Number Placeholder 3"/>
          <p:cNvSpPr>
            <a:spLocks noGrp="1"/>
          </p:cNvSpPr>
          <p:nvPr>
            <p:ph type="sldNum" sz="quarter" idx="5"/>
          </p:nvPr>
        </p:nvSpPr>
        <p:spPr bwMode="auto">
          <a:noFill/>
          <a:ln>
            <a:miter lim="800000"/>
            <a:headEnd/>
            <a:tailEnd/>
          </a:ln>
        </p:spPr>
        <p:txBody>
          <a:bodyPr/>
          <a:lstStyle/>
          <a:p>
            <a:fld id="{EDD67E1B-BEDF-4B23-9906-6943BC51E140}" type="slidenum">
              <a:rPr lang="en-US">
                <a:solidFill>
                  <a:srgbClr val="000000"/>
                </a:solidFill>
              </a:rPr>
              <a:pPr/>
              <a:t>15</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39939" name="Slide Number Placeholder 3"/>
          <p:cNvSpPr>
            <a:spLocks noGrp="1"/>
          </p:cNvSpPr>
          <p:nvPr>
            <p:ph type="sldNum" sz="quarter" idx="5"/>
          </p:nvPr>
        </p:nvSpPr>
        <p:spPr bwMode="auto">
          <a:noFill/>
          <a:ln>
            <a:miter lim="800000"/>
            <a:headEnd/>
            <a:tailEnd/>
          </a:ln>
        </p:spPr>
        <p:txBody>
          <a:bodyPr/>
          <a:lstStyle/>
          <a:p>
            <a:fld id="{9A0AD573-55C4-4DFE-986D-03B0F272363A}" type="slidenum">
              <a:rPr lang="en-US">
                <a:solidFill>
                  <a:srgbClr val="000000"/>
                </a:solidFill>
              </a:rPr>
              <a:pPr/>
              <a:t>16</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Ravine Pintade has over 1,000 households in close to 800 structures. It was one of the worst hit neighborhoods with 70% of the housing structures damaged or destroyed and 10% of the population killed. Many were killed between buildings trying to escape due to lack of access roads. </a:t>
            </a:r>
          </a:p>
          <a:p>
            <a:endParaRPr lang="en-US" smtClean="0"/>
          </a:p>
        </p:txBody>
      </p:sp>
      <p:sp>
        <p:nvSpPr>
          <p:cNvPr id="4" name="Slide Number Placeholder 3"/>
          <p:cNvSpPr>
            <a:spLocks noGrp="1"/>
          </p:cNvSpPr>
          <p:nvPr>
            <p:ph type="sldNum" sz="quarter" idx="5"/>
          </p:nvPr>
        </p:nvSpPr>
        <p:spPr/>
        <p:txBody>
          <a:bodyPr/>
          <a:lstStyle/>
          <a:p>
            <a:fld id="{3E489319-45CA-4280-8C08-3F8F339A4E5C}" type="slidenum">
              <a:rPr lang="en-US"/>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We will talk more about it in the later slides; But it is important to underscore the distinction between mobilization and participatory planning since there are often used interchangeably</a:t>
            </a:r>
          </a:p>
        </p:txBody>
      </p:sp>
      <p:sp>
        <p:nvSpPr>
          <p:cNvPr id="44035" name="Slide Number Placeholder 3"/>
          <p:cNvSpPr>
            <a:spLocks noGrp="1"/>
          </p:cNvSpPr>
          <p:nvPr>
            <p:ph type="sldNum" sz="quarter" idx="5"/>
          </p:nvPr>
        </p:nvSpPr>
        <p:spPr bwMode="auto">
          <a:noFill/>
          <a:ln>
            <a:miter lim="800000"/>
            <a:headEnd/>
            <a:tailEnd/>
          </a:ln>
        </p:spPr>
        <p:txBody>
          <a:bodyPr/>
          <a:lstStyle/>
          <a:p>
            <a:fld id="{1D626D46-4D89-4670-97BD-CB555B1D04A8}" type="slidenum">
              <a:rPr lang="en-US"/>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6083" name="Slide Number Placeholder 3"/>
          <p:cNvSpPr>
            <a:spLocks noGrp="1"/>
          </p:cNvSpPr>
          <p:nvPr>
            <p:ph type="sldNum" sz="quarter" idx="5"/>
          </p:nvPr>
        </p:nvSpPr>
        <p:spPr bwMode="auto">
          <a:noFill/>
          <a:ln>
            <a:miter lim="800000"/>
            <a:headEnd/>
            <a:tailEnd/>
          </a:ln>
        </p:spPr>
        <p:txBody>
          <a:bodyPr/>
          <a:lstStyle/>
          <a:p>
            <a:fld id="{1403A005-77FF-47BD-8014-423D631CEB30}" type="slidenum">
              <a:rPr lang="en-US"/>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 typeface="Calibri" pitchFamily="34" charset="0"/>
              <a:buAutoNum type="arabicPeriod"/>
            </a:pPr>
            <a:r>
              <a:rPr lang="en-US" smtClean="0"/>
              <a:t>Temporary shelters were needed for relocation of families while new shelters were built.</a:t>
            </a:r>
          </a:p>
        </p:txBody>
      </p:sp>
      <p:sp>
        <p:nvSpPr>
          <p:cNvPr id="49155" name="Slide Number Placeholder 3"/>
          <p:cNvSpPr>
            <a:spLocks noGrp="1"/>
          </p:cNvSpPr>
          <p:nvPr>
            <p:ph type="sldNum" sz="quarter" idx="5"/>
          </p:nvPr>
        </p:nvSpPr>
        <p:spPr bwMode="auto">
          <a:noFill/>
          <a:ln>
            <a:miter lim="800000"/>
            <a:headEnd/>
            <a:tailEnd/>
          </a:ln>
        </p:spPr>
        <p:txBody>
          <a:bodyPr/>
          <a:lstStyle/>
          <a:p>
            <a:fld id="{93D816E4-864F-454B-8B06-817F2964C89D}" type="slidenum">
              <a:rPr lang="en-US">
                <a:solidFill>
                  <a:srgbClr val="000000"/>
                </a:solidFill>
              </a:rPr>
              <a:pPr/>
              <a:t>21</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Outreach to Surrounding Areas – Recognizing the potential for problems and threats by</a:t>
            </a:r>
          </a:p>
          <a:p>
            <a:r>
              <a:rPr lang="en-US" smtClean="0"/>
              <a:t>residents of communities outside Ravine Pintade whose issues the program could not</a:t>
            </a:r>
          </a:p>
          <a:p>
            <a:r>
              <a:rPr lang="en-US" smtClean="0"/>
              <a:t>address, KATYE carefully monitored the frustration level of surrounding areas and planned</a:t>
            </a:r>
          </a:p>
          <a:p>
            <a:r>
              <a:rPr lang="en-US" smtClean="0"/>
              <a:t>deliberate outreach. These efforts were largely successful in preserving the peaceful</a:t>
            </a:r>
          </a:p>
          <a:p>
            <a:r>
              <a:rPr lang="en-US" smtClean="0"/>
              <a:t>conditions necessary for the project</a:t>
            </a:r>
            <a:r>
              <a:rPr lang="ja-JP" altLang="en-US" smtClean="0"/>
              <a:t>’</a:t>
            </a:r>
            <a:r>
              <a:rPr lang="en-US" altLang="ja-JP" smtClean="0"/>
              <a:t>s implementation.</a:t>
            </a:r>
            <a:endParaRPr lang="en-US" smtClean="0"/>
          </a:p>
        </p:txBody>
      </p:sp>
      <p:sp>
        <p:nvSpPr>
          <p:cNvPr id="51203" name="Slide Number Placeholder 3"/>
          <p:cNvSpPr>
            <a:spLocks noGrp="1"/>
          </p:cNvSpPr>
          <p:nvPr>
            <p:ph type="sldNum" sz="quarter" idx="5"/>
          </p:nvPr>
        </p:nvSpPr>
        <p:spPr bwMode="auto">
          <a:noFill/>
          <a:ln>
            <a:miter lim="800000"/>
            <a:headEnd/>
            <a:tailEnd/>
          </a:ln>
        </p:spPr>
        <p:txBody>
          <a:bodyPr/>
          <a:lstStyle/>
          <a:p>
            <a:fld id="{E9AED528-1913-48CD-92B2-D2EB738CCC80}" type="slidenum">
              <a:rPr lang="en-US">
                <a:solidFill>
                  <a:srgbClr val="000000"/>
                </a:solidFill>
              </a:rPr>
              <a:pPr/>
              <a:t>22</a:t>
            </a:fld>
            <a:endParaRPr 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53251" name="Slide Number Placeholder 3"/>
          <p:cNvSpPr>
            <a:spLocks noGrp="1"/>
          </p:cNvSpPr>
          <p:nvPr>
            <p:ph type="sldNum" sz="quarter" idx="5"/>
          </p:nvPr>
        </p:nvSpPr>
        <p:spPr bwMode="auto">
          <a:noFill/>
          <a:ln>
            <a:miter lim="800000"/>
            <a:headEnd/>
            <a:tailEnd/>
          </a:ln>
        </p:spPr>
        <p:txBody>
          <a:bodyPr/>
          <a:lstStyle/>
          <a:p>
            <a:fld id="{B8F686B4-1196-48A1-91B8-D55649CDC5E2}" type="slidenum">
              <a:rPr lang="en-US">
                <a:solidFill>
                  <a:srgbClr val="000000"/>
                </a:solidFill>
              </a:rPr>
              <a:pPr/>
              <a:t>23</a:t>
            </a:fld>
            <a:endParaRPr 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marL="0" lvl="3" eaLnBrk="1" hangingPunct="1">
              <a:spcBef>
                <a:spcPct val="0"/>
              </a:spcBef>
            </a:pPr>
            <a:r>
              <a:rPr lang="en-US" smtClean="0"/>
              <a:t>Neighbors cooperate to share two-story shelters</a:t>
            </a:r>
          </a:p>
          <a:p>
            <a:pPr eaLnBrk="1" hangingPunct="1">
              <a:spcBef>
                <a:spcPct val="0"/>
              </a:spcBef>
            </a:pPr>
            <a:endParaRPr lang="en-US" smtClean="0"/>
          </a:p>
          <a:p>
            <a:endParaRPr lang="en-US" smtClean="0"/>
          </a:p>
        </p:txBody>
      </p:sp>
      <p:sp>
        <p:nvSpPr>
          <p:cNvPr id="55299" name="Slide Number Placeholder 3"/>
          <p:cNvSpPr>
            <a:spLocks noGrp="1"/>
          </p:cNvSpPr>
          <p:nvPr>
            <p:ph type="sldNum" sz="quarter" idx="5"/>
          </p:nvPr>
        </p:nvSpPr>
        <p:spPr bwMode="auto">
          <a:noFill/>
          <a:ln>
            <a:miter lim="800000"/>
            <a:headEnd/>
            <a:tailEnd/>
          </a:ln>
        </p:spPr>
        <p:txBody>
          <a:bodyPr/>
          <a:lstStyle/>
          <a:p>
            <a:fld id="{64DB72AA-3E26-401B-9B1B-7D3727D7E716}" type="slidenum">
              <a:rPr lang="en-US"/>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http://www.eshelter-cccmhaiti.info/jl/images/pdf/final_dtm_v2_report_aug_2012_english.pdf</a:t>
            </a:r>
          </a:p>
          <a:p>
            <a:pPr marL="0" lvl="1"/>
            <a:r>
              <a:rPr lang="en-US" smtClean="0"/>
              <a:t>- </a:t>
            </a:r>
            <a:r>
              <a:rPr lang="en-US" sz="2000" smtClean="0"/>
              <a:t>In August 2012, approximately 369,000 disaster-affected Haitians (or 94,000 households) remained displaced in 541 sites for the IDPs with poor shelters, limited access to basic services, and exposed to hazards </a:t>
            </a:r>
          </a:p>
          <a:p>
            <a:r>
              <a:rPr lang="en-US" smtClean="0">
                <a:solidFill>
                  <a:srgbClr val="6C6C6C"/>
                </a:solidFill>
                <a:latin typeface="Arial Rounded MT Bold" pitchFamily="34" charset="0"/>
              </a:rPr>
              <a:t>In developing/ transitional contexts - Weak policy and regulatory frameworks, weak enforcement/governance that shapes housing supply for the urban poor in regular times gets even more strained during disasters </a:t>
            </a:r>
          </a:p>
          <a:p>
            <a:endParaRPr lang="en-US" smtClean="0"/>
          </a:p>
        </p:txBody>
      </p:sp>
      <p:sp>
        <p:nvSpPr>
          <p:cNvPr id="16387" name="Slide Number Placeholder 3"/>
          <p:cNvSpPr>
            <a:spLocks noGrp="1"/>
          </p:cNvSpPr>
          <p:nvPr>
            <p:ph type="sldNum" sz="quarter" idx="5"/>
          </p:nvPr>
        </p:nvSpPr>
        <p:spPr bwMode="auto">
          <a:noFill/>
          <a:ln>
            <a:miter lim="800000"/>
            <a:headEnd/>
            <a:tailEnd/>
          </a:ln>
        </p:spPr>
        <p:txBody>
          <a:bodyPr/>
          <a:lstStyle/>
          <a:p>
            <a:fld id="{002D0DF2-267F-4924-B909-0E6D4E52B61D}" type="slidenum">
              <a:rPr lang="en-US"/>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We relied heavily on the community to map out their parcels or home sites. This was a feat in and of itself as only 3 of 32 buildings were standing. One lesson we learned quickly was how impossible the work would be without the community. We hired a local Haitian firm for the topographic survey and to map out each home site. It was a disaster. Neither the firm nor the KATYE team could differentiate between structures, dwelling units, parcels as so much damage had occurred, and identifying one pile of rubble between another was impossible. </a:t>
            </a:r>
          </a:p>
        </p:txBody>
      </p:sp>
      <p:sp>
        <p:nvSpPr>
          <p:cNvPr id="4" name="Slide Number Placeholder 3"/>
          <p:cNvSpPr>
            <a:spLocks noGrp="1"/>
          </p:cNvSpPr>
          <p:nvPr>
            <p:ph type="sldNum" sz="quarter" idx="5"/>
          </p:nvPr>
        </p:nvSpPr>
        <p:spPr/>
        <p:txBody>
          <a:bodyPr/>
          <a:lstStyle/>
          <a:p>
            <a:fld id="{DDA08041-C2A5-48D5-9336-0772D3D703A8}" type="slidenum">
              <a:rPr lang="en-US"/>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rapid startup produced early and visible progress that built people</a:t>
            </a:r>
            <a:r>
              <a:rPr lang="ja-JP" altLang="en-US" smtClean="0"/>
              <a:t>’</a:t>
            </a:r>
            <a:r>
              <a:rPr lang="en-US" altLang="ja-JP" smtClean="0"/>
              <a:t>s trust in the implementing partners and stimulated community engagement and mobilization.</a:t>
            </a:r>
          </a:p>
          <a:p>
            <a:endParaRPr lang="en-US" smtClean="0"/>
          </a:p>
        </p:txBody>
      </p:sp>
      <p:sp>
        <p:nvSpPr>
          <p:cNvPr id="59395" name="Slide Number Placeholder 3"/>
          <p:cNvSpPr>
            <a:spLocks noGrp="1"/>
          </p:cNvSpPr>
          <p:nvPr>
            <p:ph type="sldNum" sz="quarter" idx="5"/>
          </p:nvPr>
        </p:nvSpPr>
        <p:spPr bwMode="auto">
          <a:noFill/>
          <a:ln>
            <a:miter lim="800000"/>
            <a:headEnd/>
            <a:tailEnd/>
          </a:ln>
        </p:spPr>
        <p:txBody>
          <a:bodyPr/>
          <a:lstStyle/>
          <a:p>
            <a:fld id="{BA2016B9-51C4-4309-AE04-B06378B5CA60}" type="slidenum">
              <a:rPr lang="en-US"/>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61443" name="Slide Number Placeholder 3"/>
          <p:cNvSpPr>
            <a:spLocks noGrp="1"/>
          </p:cNvSpPr>
          <p:nvPr>
            <p:ph type="sldNum" sz="quarter" idx="5"/>
          </p:nvPr>
        </p:nvSpPr>
        <p:spPr bwMode="auto">
          <a:noFill/>
          <a:ln>
            <a:miter lim="800000"/>
            <a:headEnd/>
            <a:tailEnd/>
          </a:ln>
        </p:spPr>
        <p:txBody>
          <a:bodyPr/>
          <a:lstStyle/>
          <a:p>
            <a:fld id="{21D6EF89-4C87-4218-8187-3F11A5F2F970}" type="slidenum">
              <a:rPr lang="en-US">
                <a:solidFill>
                  <a:srgbClr val="000000"/>
                </a:solidFill>
              </a:rPr>
              <a:pPr/>
              <a:t>27</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63491" name="Slide Number Placeholder 3"/>
          <p:cNvSpPr>
            <a:spLocks noGrp="1"/>
          </p:cNvSpPr>
          <p:nvPr>
            <p:ph type="sldNum" sz="quarter" idx="5"/>
          </p:nvPr>
        </p:nvSpPr>
        <p:spPr bwMode="auto">
          <a:noFill/>
          <a:ln>
            <a:miter lim="800000"/>
            <a:headEnd/>
            <a:tailEnd/>
          </a:ln>
        </p:spPr>
        <p:txBody>
          <a:bodyPr/>
          <a:lstStyle/>
          <a:p>
            <a:fld id="{C2310B64-1619-423D-9B48-A2EF2BA45176}" type="slidenum">
              <a:rPr lang="en-US">
                <a:solidFill>
                  <a:srgbClr val="000000"/>
                </a:solidFill>
              </a:rPr>
              <a:pPr/>
              <a:t>28</a:t>
            </a:fld>
            <a:endParaRPr 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r>
              <a:rPr lang="en-US" sz="2800" smtClean="0"/>
              <a:t>Designed to address the disproportionate impact of urban disasters on the urban poor living in densely packed urban spaces - slums/informal settlements, vulnerable land</a:t>
            </a:r>
          </a:p>
          <a:p>
            <a:pPr lvl="1" eaLnBrk="1" hangingPunct="1"/>
            <a:r>
              <a:rPr lang="en-US" sz="2800" smtClean="0"/>
              <a:t>Building Back Better - Using Vertical Density</a:t>
            </a:r>
          </a:p>
          <a:p>
            <a:endParaRPr lang="en-US" smtClean="0"/>
          </a:p>
        </p:txBody>
      </p:sp>
      <p:sp>
        <p:nvSpPr>
          <p:cNvPr id="4" name="Slide Number Placeholder 3"/>
          <p:cNvSpPr>
            <a:spLocks noGrp="1"/>
          </p:cNvSpPr>
          <p:nvPr>
            <p:ph type="sldNum" sz="quarter" idx="5"/>
          </p:nvPr>
        </p:nvSpPr>
        <p:spPr/>
        <p:txBody>
          <a:bodyPr/>
          <a:lstStyle/>
          <a:p>
            <a:fld id="{B822BBE8-7F74-454C-A6F7-184457A63567}" type="slidenum">
              <a:rPr lang="en-US"/>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67587" name="Slide Number Placeholder 3"/>
          <p:cNvSpPr>
            <a:spLocks noGrp="1"/>
          </p:cNvSpPr>
          <p:nvPr>
            <p:ph type="sldNum" sz="quarter" idx="5"/>
          </p:nvPr>
        </p:nvSpPr>
        <p:spPr bwMode="auto">
          <a:noFill/>
          <a:ln>
            <a:miter lim="800000"/>
            <a:headEnd/>
            <a:tailEnd/>
          </a:ln>
        </p:spPr>
        <p:txBody>
          <a:bodyPr/>
          <a:lstStyle/>
          <a:p>
            <a:fld id="{BFF78ACD-8F89-4E1C-B60F-BE4D4962BE9D}" type="slidenum">
              <a:rPr lang="en-US">
                <a:solidFill>
                  <a:srgbClr val="000000"/>
                </a:solidFill>
              </a:rPr>
              <a:pPr/>
              <a:t>30</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While CHF provided the hardware and physical improvements, PCI provided the necessary software. One example is the water point. The water point was built while PCI ensured a water committee would properly manage testing, treating and selling the water to the community. Similarly, latrines were built while the training on usage, maintenance was also equally important. Improved water quality, reducing the percent of households reliant on contaminated water from 37% to 1%Improved water quality, reducing the percent of households reliant on contaminated water from 37% to 1%</a:t>
            </a:r>
          </a:p>
          <a:p>
            <a:endParaRPr lang="en-US" smtClean="0"/>
          </a:p>
        </p:txBody>
      </p:sp>
      <p:sp>
        <p:nvSpPr>
          <p:cNvPr id="4" name="Slide Number Placeholder 3"/>
          <p:cNvSpPr>
            <a:spLocks noGrp="1"/>
          </p:cNvSpPr>
          <p:nvPr>
            <p:ph type="sldNum" sz="quarter" idx="5"/>
          </p:nvPr>
        </p:nvSpPr>
        <p:spPr/>
        <p:txBody>
          <a:bodyPr/>
          <a:lstStyle/>
          <a:p>
            <a:fld id="{71CB1300-27B7-4AB3-963B-8D747C98D2A0}" type="slidenum">
              <a:rPr lang="en-US"/>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PCI Reintegrated children into the school system, with school enrollment rates increasing from 46% to 87%</a:t>
            </a:r>
          </a:p>
        </p:txBody>
      </p:sp>
      <p:sp>
        <p:nvSpPr>
          <p:cNvPr id="71683" name="Slide Number Placeholder 3"/>
          <p:cNvSpPr>
            <a:spLocks noGrp="1"/>
          </p:cNvSpPr>
          <p:nvPr>
            <p:ph type="sldNum" sz="quarter" idx="5"/>
          </p:nvPr>
        </p:nvSpPr>
        <p:spPr bwMode="auto">
          <a:noFill/>
          <a:ln>
            <a:miter lim="800000"/>
            <a:headEnd/>
            <a:tailEnd/>
          </a:ln>
        </p:spPr>
        <p:txBody>
          <a:bodyPr/>
          <a:lstStyle/>
          <a:p>
            <a:fld id="{C78C26BB-5327-4083-BE90-CF2361D80E71}" type="slidenum">
              <a:rPr lang="en-US">
                <a:solidFill>
                  <a:srgbClr val="000000"/>
                </a:solidFill>
              </a:rPr>
              <a:pPr/>
              <a:t>32</a:t>
            </a:fld>
            <a:endParaRPr 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73731" name="Slide Number Placeholder 3"/>
          <p:cNvSpPr>
            <a:spLocks noGrp="1"/>
          </p:cNvSpPr>
          <p:nvPr>
            <p:ph type="sldNum" sz="quarter" idx="5"/>
          </p:nvPr>
        </p:nvSpPr>
        <p:spPr bwMode="auto">
          <a:noFill/>
          <a:ln>
            <a:miter lim="800000"/>
            <a:headEnd/>
            <a:tailEnd/>
          </a:ln>
        </p:spPr>
        <p:txBody>
          <a:bodyPr/>
          <a:lstStyle/>
          <a:p>
            <a:fld id="{7D5E2C13-35F5-404F-9316-315467B55CFF}" type="slidenum">
              <a:rPr lang="en-US">
                <a:solidFill>
                  <a:srgbClr val="000000"/>
                </a:solidFill>
              </a:rPr>
              <a:pPr/>
              <a:t>33</a:t>
            </a:fld>
            <a:endParaRPr 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marL="514350" lvl="1" eaLnBrk="1" hangingPunct="1">
              <a:buFontTx/>
              <a:buChar char="•"/>
            </a:pPr>
            <a:r>
              <a:rPr lang="en-US" smtClean="0">
                <a:solidFill>
                  <a:srgbClr val="6C6C6C"/>
                </a:solidFill>
                <a:latin typeface="Arial Rounded MT Bold" pitchFamily="34" charset="0"/>
              </a:rPr>
              <a:t>Self – management/governance (e.g., water committees); </a:t>
            </a:r>
          </a:p>
          <a:p>
            <a:pPr marL="514350" lvl="1" eaLnBrk="1" hangingPunct="1">
              <a:buFontTx/>
              <a:buChar char="•"/>
            </a:pPr>
            <a:r>
              <a:rPr lang="en-US" smtClean="0">
                <a:solidFill>
                  <a:srgbClr val="6C6C6C"/>
                </a:solidFill>
                <a:latin typeface="Arial Rounded MT Bold" pitchFamily="34" charset="0"/>
              </a:rPr>
              <a:t>Better advocates vis-à-vis donor community and public authorities; </a:t>
            </a:r>
          </a:p>
          <a:p>
            <a:pPr marL="514350" lvl="1" eaLnBrk="1" hangingPunct="1">
              <a:buFontTx/>
              <a:buChar char="•"/>
            </a:pPr>
            <a:r>
              <a:rPr lang="en-US" smtClean="0">
                <a:solidFill>
                  <a:srgbClr val="6C6C6C"/>
                </a:solidFill>
                <a:latin typeface="Arial Rounded MT Bold" pitchFamily="34" charset="0"/>
              </a:rPr>
              <a:t>Community consensus on ownership/tenure</a:t>
            </a:r>
          </a:p>
          <a:p>
            <a:pPr marL="514350" lvl="1" eaLnBrk="1" hangingPunct="1">
              <a:buFontTx/>
              <a:buChar char="•"/>
            </a:pPr>
            <a:endParaRPr lang="en-US" smtClean="0">
              <a:solidFill>
                <a:srgbClr val="6C6C6C"/>
              </a:solidFill>
              <a:latin typeface="Arial Rounded MT Bold" pitchFamily="34" charset="0"/>
            </a:endParaRPr>
          </a:p>
          <a:p>
            <a:pPr eaLnBrk="1" hangingPunct="1">
              <a:spcBef>
                <a:spcPct val="0"/>
              </a:spcBef>
            </a:pPr>
            <a:r>
              <a:rPr lang="en-US" smtClean="0"/>
              <a:t>. </a:t>
            </a:r>
          </a:p>
        </p:txBody>
      </p:sp>
      <p:sp>
        <p:nvSpPr>
          <p:cNvPr id="75779" name="Slide Number Placeholder 3"/>
          <p:cNvSpPr>
            <a:spLocks noGrp="1"/>
          </p:cNvSpPr>
          <p:nvPr>
            <p:ph type="sldNum" sz="quarter" idx="5"/>
          </p:nvPr>
        </p:nvSpPr>
        <p:spPr bwMode="auto">
          <a:noFill/>
          <a:ln>
            <a:miter lim="800000"/>
            <a:headEnd/>
            <a:tailEnd/>
          </a:ln>
        </p:spPr>
        <p:txBody>
          <a:bodyPr/>
          <a:lstStyle/>
          <a:p>
            <a:fld id="{FDB6D7BD-8423-4629-811A-11CDE4C4B322}" type="slidenum">
              <a:rPr lang="en-US">
                <a:solidFill>
                  <a:srgbClr val="000000"/>
                </a:solidFill>
              </a:rPr>
              <a:pPr/>
              <a:t>34</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Thousands of slum dwellers displaced by the 6 September rockslide at Dweiqa and Ezbat Bekhiet </a:t>
            </a:r>
            <a:r>
              <a:rPr lang="en-US" smtClean="0"/>
              <a:t>face an uncertain fate as they camp out on the streets of Cairo's oldest slum, Manshiet Nasser. Between 30 and 50 homes collapsed, and up to 250 people have died.  The Association for the Development and Emancipation of Women (ADEW), an NGO working in Manshiet Nasser, has put the number of missing at 500. ‬‪However, the head of the emergency unit of the Ministry of Health and Housing, Muhammad Sultan, has said that according to the official count, 75 people died and 58 were injured. ‪The governor of Cairo, Abdel Azim Wazir, said on 12 September that 2,000 apartments would be given to the Dweiqa survivors. ‪Residents of Dweiqa and Ezbet Bekhiet remain unconvinced, however. ‬</a:t>
            </a:r>
            <a:endParaRPr lang="en-US" sz="900" smtClean="0"/>
          </a:p>
        </p:txBody>
      </p:sp>
      <p:sp>
        <p:nvSpPr>
          <p:cNvPr id="4" name="Slide Number Placeholder 3"/>
          <p:cNvSpPr>
            <a:spLocks noGrp="1"/>
          </p:cNvSpPr>
          <p:nvPr>
            <p:ph type="sldNum" sz="quarter" idx="5"/>
          </p:nvPr>
        </p:nvSpPr>
        <p:spPr/>
        <p:txBody>
          <a:bodyPr/>
          <a:lstStyle/>
          <a:p>
            <a:fld id="{E4AFE7A4-FBAE-416B-8B8D-6779712BA4A0}" type="slidenum">
              <a:rPr lang="en-US"/>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Good </a:t>
            </a:r>
          </a:p>
        </p:txBody>
      </p:sp>
      <p:sp>
        <p:nvSpPr>
          <p:cNvPr id="78851" name="Slide Number Placeholder 3"/>
          <p:cNvSpPr>
            <a:spLocks noGrp="1"/>
          </p:cNvSpPr>
          <p:nvPr>
            <p:ph type="sldNum" sz="quarter" idx="5"/>
          </p:nvPr>
        </p:nvSpPr>
        <p:spPr bwMode="auto">
          <a:noFill/>
          <a:ln>
            <a:miter lim="800000"/>
            <a:headEnd/>
            <a:tailEnd/>
          </a:ln>
        </p:spPr>
        <p:txBody>
          <a:bodyPr/>
          <a:lstStyle/>
          <a:p>
            <a:fld id="{1FE65A33-3C02-4A42-B010-7578A120AF48}" type="slidenum">
              <a:rPr lang="en-US"/>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fontAlgn="auto">
              <a:spcBef>
                <a:spcPts val="0"/>
              </a:spcBef>
              <a:spcAft>
                <a:spcPts val="0"/>
              </a:spcAft>
              <a:defRPr/>
            </a:pPr>
            <a:r>
              <a:rPr lang="en-US" sz="1000" dirty="0" smtClean="0">
                <a:ea typeface="ＭＳ Ｐゴシック" charset="0"/>
              </a:rPr>
              <a:t>Including 75 2-Story Shelters</a:t>
            </a:r>
          </a:p>
          <a:p>
            <a:pPr fontAlgn="auto">
              <a:spcBef>
                <a:spcPts val="0"/>
              </a:spcBef>
              <a:spcAft>
                <a:spcPts val="0"/>
              </a:spcAft>
              <a:defRPr/>
            </a:pPr>
            <a:r>
              <a:rPr lang="en-US" sz="1000" baseline="30000" dirty="0" smtClean="0">
                <a:ea typeface="ＭＳ Ｐゴシック" charset="0"/>
              </a:rPr>
              <a:t>+</a:t>
            </a:r>
            <a:r>
              <a:rPr lang="en-US" sz="1000" dirty="0" smtClean="0">
                <a:ea typeface="ＭＳ Ｐゴシック" charset="0"/>
              </a:rPr>
              <a:t>Including 38 families doubling up in 2-Story Shelters and 100 families doubling up in solid structures</a:t>
            </a:r>
          </a:p>
          <a:p>
            <a:pPr marL="342900" lvl="1" indent="-342900" eaLnBrk="1" fontAlgn="auto" hangingPunct="1">
              <a:spcAft>
                <a:spcPts val="0"/>
              </a:spcAft>
              <a:defRPr/>
            </a:pPr>
            <a:endParaRPr lang="en-US" dirty="0" smtClean="0">
              <a:ea typeface="ＭＳ Ｐゴシック" charset="0"/>
            </a:endParaRPr>
          </a:p>
          <a:p>
            <a:pPr marL="342900" lvl="1" indent="-342900" eaLnBrk="1" fontAlgn="auto" hangingPunct="1">
              <a:spcAft>
                <a:spcPts val="0"/>
              </a:spcAft>
              <a:defRPr/>
            </a:pPr>
            <a:r>
              <a:rPr lang="en-US" dirty="0" smtClean="0">
                <a:ea typeface="ＭＳ Ｐゴシック" charset="0"/>
              </a:rPr>
              <a:t>Growth in rental housing - Anecdotal evidence that families with houses have been taking in tenants from other areas/camps as livability improves</a:t>
            </a:r>
            <a:br>
              <a:rPr lang="en-US" dirty="0" smtClean="0">
                <a:ea typeface="ＭＳ Ｐゴシック" charset="0"/>
              </a:rPr>
            </a:br>
            <a:r>
              <a:rPr lang="en-US" dirty="0" smtClean="0">
                <a:ea typeface="ＭＳ Ｐゴシック" charset="0"/>
              </a:rPr>
              <a:t>Strong interest by property owners in receiving shelters for rental housing</a:t>
            </a:r>
          </a:p>
          <a:p>
            <a:pPr marL="0" lvl="1" eaLnBrk="1" fontAlgn="auto" hangingPunct="1">
              <a:lnSpc>
                <a:spcPct val="80000"/>
              </a:lnSpc>
              <a:spcAft>
                <a:spcPts val="0"/>
              </a:spcAft>
              <a:buFont typeface="Arial" pitchFamily="34" charset="0"/>
              <a:buNone/>
              <a:defRPr/>
            </a:pPr>
            <a:endParaRPr lang="en-US" sz="2200" dirty="0" smtClean="0">
              <a:ea typeface="ＭＳ Ｐゴシック" charset="0"/>
            </a:endParaRPr>
          </a:p>
        </p:txBody>
      </p:sp>
      <p:sp>
        <p:nvSpPr>
          <p:cNvPr id="83971" name="Slide Number Placeholder 3"/>
          <p:cNvSpPr>
            <a:spLocks noGrp="1"/>
          </p:cNvSpPr>
          <p:nvPr>
            <p:ph type="sldNum" sz="quarter" idx="5"/>
          </p:nvPr>
        </p:nvSpPr>
        <p:spPr bwMode="auto">
          <a:noFill/>
          <a:ln>
            <a:miter lim="800000"/>
            <a:headEnd/>
            <a:tailEnd/>
          </a:ln>
        </p:spPr>
        <p:txBody>
          <a:bodyPr/>
          <a:lstStyle/>
          <a:p>
            <a:fld id="{07DE6EF7-6963-4031-9A49-973DB6F183D6}" type="slidenum">
              <a:rPr lang="en-US">
                <a:solidFill>
                  <a:srgbClr val="000000"/>
                </a:solidFill>
              </a:rPr>
              <a:pPr/>
              <a:t>40</a:t>
            </a:fld>
            <a:endParaRPr 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buFont typeface="Arial" pitchFamily="34" charset="0"/>
              <a:buChar char="–"/>
            </a:pPr>
            <a:r>
              <a:rPr lang="en-US" smtClean="0"/>
              <a:t>HR issues - Higher level computer aided design skills hard to find locally;  Weak local governance eg - Near total lack  of official statistics , cadastral information, etc.; contestation of interests eg - Sub-zones reluctant to collaborate toward overall site-wide goals</a:t>
            </a:r>
          </a:p>
          <a:p>
            <a:pPr lvl="1" eaLnBrk="1" hangingPunct="1">
              <a:buFont typeface="Arial" pitchFamily="34" charset="0"/>
              <a:buChar char="–"/>
            </a:pPr>
            <a:r>
              <a:rPr lang="en-US" smtClean="0"/>
              <a:t>Rules of thumb, e.g. rubble volume per structure, individuals per household, etc. not applicable in chaotic post-EQ environment</a:t>
            </a:r>
          </a:p>
          <a:p>
            <a:pPr lvl="1" eaLnBrk="1" hangingPunct="1"/>
            <a:r>
              <a:rPr lang="en-US" smtClean="0"/>
              <a:t>Plus, Full land survey and enumeration of pre-Katye situation impossible</a:t>
            </a:r>
          </a:p>
          <a:p>
            <a:pPr lvl="2" eaLnBrk="1" hangingPunct="1"/>
            <a:r>
              <a:rPr lang="en-US" smtClean="0"/>
              <a:t>What is a family? Every family has a different definition</a:t>
            </a:r>
          </a:p>
          <a:p>
            <a:pPr lvl="2" eaLnBrk="1" hangingPunct="1"/>
            <a:r>
              <a:rPr lang="en-US" smtClean="0"/>
              <a:t>What is a structure? Is it one building or a warren of smaller structures</a:t>
            </a:r>
          </a:p>
          <a:p>
            <a:pPr lvl="2" eaLnBrk="1" hangingPunct="1"/>
            <a:r>
              <a:rPr lang="en-US" smtClean="0"/>
              <a:t>What is a parcel?</a:t>
            </a:r>
          </a:p>
          <a:p>
            <a:pPr eaLnBrk="1" hangingPunct="1">
              <a:spcBef>
                <a:spcPct val="0"/>
              </a:spcBef>
            </a:pPr>
            <a:endParaRPr lang="en-US" smtClean="0"/>
          </a:p>
        </p:txBody>
      </p:sp>
      <p:sp>
        <p:nvSpPr>
          <p:cNvPr id="86019" name="Slide Number Placeholder 3"/>
          <p:cNvSpPr>
            <a:spLocks noGrp="1"/>
          </p:cNvSpPr>
          <p:nvPr>
            <p:ph type="sldNum" sz="quarter" idx="5"/>
          </p:nvPr>
        </p:nvSpPr>
        <p:spPr bwMode="auto">
          <a:noFill/>
          <a:ln>
            <a:miter lim="800000"/>
            <a:headEnd/>
            <a:tailEnd/>
          </a:ln>
        </p:spPr>
        <p:txBody>
          <a:bodyPr/>
          <a:lstStyle/>
          <a:p>
            <a:fld id="{DABF0175-EB47-4623-B159-8C950FAD142A}" type="slidenum">
              <a:rPr lang="en-US">
                <a:solidFill>
                  <a:srgbClr val="000000"/>
                </a:solidFill>
              </a:rPr>
              <a:pPr/>
              <a:t>41</a:t>
            </a:fld>
            <a:endParaRPr 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88067" name="Slide Number Placeholder 3"/>
          <p:cNvSpPr>
            <a:spLocks noGrp="1"/>
          </p:cNvSpPr>
          <p:nvPr>
            <p:ph type="sldNum" sz="quarter" idx="5"/>
          </p:nvPr>
        </p:nvSpPr>
        <p:spPr bwMode="auto">
          <a:noFill/>
          <a:ln>
            <a:miter lim="800000"/>
            <a:headEnd/>
            <a:tailEnd/>
          </a:ln>
        </p:spPr>
        <p:txBody>
          <a:bodyPr/>
          <a:lstStyle/>
          <a:p>
            <a:fld id="{A8C0F904-BC83-49D5-8C10-668BE02623CA}" type="slidenum">
              <a:rPr lang="en-US">
                <a:solidFill>
                  <a:srgbClr val="000000"/>
                </a:solidFill>
              </a:rPr>
              <a:pPr/>
              <a:t>42</a:t>
            </a:fld>
            <a:endParaRPr 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E.g. of sharp boundaries and resultant issues Rivalry/Envy over resource distribution  and (Cash for Production/Work etc); </a:t>
            </a:r>
          </a:p>
        </p:txBody>
      </p:sp>
      <p:sp>
        <p:nvSpPr>
          <p:cNvPr id="90115" name="Slide Number Placeholder 3"/>
          <p:cNvSpPr>
            <a:spLocks noGrp="1"/>
          </p:cNvSpPr>
          <p:nvPr>
            <p:ph type="sldNum" sz="quarter" idx="5"/>
          </p:nvPr>
        </p:nvSpPr>
        <p:spPr bwMode="auto">
          <a:noFill/>
          <a:ln>
            <a:miter lim="800000"/>
            <a:headEnd/>
            <a:tailEnd/>
          </a:ln>
        </p:spPr>
        <p:txBody>
          <a:bodyPr/>
          <a:lstStyle/>
          <a:p>
            <a:fld id="{D6C166C2-CE27-47F5-970A-D6D8E3ED32C9}" type="slidenum">
              <a:rPr lang="en-US">
                <a:solidFill>
                  <a:srgbClr val="000000"/>
                </a:solidFill>
              </a:rPr>
              <a:pPr/>
              <a:t>43</a:t>
            </a:fld>
            <a:endParaRPr 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marL="0" lvl="1" eaLnBrk="1" hangingPunct="1">
              <a:spcBef>
                <a:spcPct val="0"/>
              </a:spcBef>
            </a:pPr>
            <a:r>
              <a:rPr lang="en-US" sz="2200" smtClean="0">
                <a:solidFill>
                  <a:srgbClr val="6C6C6C"/>
                </a:solidFill>
                <a:latin typeface="Arial Rounded MT Bold" pitchFamily="34" charset="0"/>
              </a:rPr>
              <a:t>Beyond cash for work/production – (for e.g. job training, access to credit, etc. –timing and resource allocation constraints need to be addressed )</a:t>
            </a:r>
          </a:p>
          <a:p>
            <a:pPr eaLnBrk="1" hangingPunct="1">
              <a:spcBef>
                <a:spcPct val="0"/>
              </a:spcBef>
            </a:pPr>
            <a:endParaRPr lang="en-US" smtClean="0"/>
          </a:p>
        </p:txBody>
      </p:sp>
      <p:sp>
        <p:nvSpPr>
          <p:cNvPr id="92163" name="Slide Number Placeholder 3"/>
          <p:cNvSpPr>
            <a:spLocks noGrp="1"/>
          </p:cNvSpPr>
          <p:nvPr>
            <p:ph type="sldNum" sz="quarter" idx="5"/>
          </p:nvPr>
        </p:nvSpPr>
        <p:spPr bwMode="auto">
          <a:noFill/>
          <a:ln>
            <a:miter lim="800000"/>
            <a:headEnd/>
            <a:tailEnd/>
          </a:ln>
        </p:spPr>
        <p:txBody>
          <a:bodyPr/>
          <a:lstStyle/>
          <a:p>
            <a:fld id="{9B67CF3C-E3CA-4EB8-8383-04F7D728A96C}" type="slidenum">
              <a:rPr lang="en-US">
                <a:solidFill>
                  <a:srgbClr val="000000"/>
                </a:solidFill>
              </a:rPr>
              <a:pPr/>
              <a:t>44</a:t>
            </a:fld>
            <a:endParaRPr 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marL="342900" lvl="1" indent="-342900">
              <a:buFontTx/>
              <a:buChar char="•"/>
            </a:pPr>
            <a:r>
              <a:rPr lang="en-US" smtClean="0"/>
              <a:t>Enumeration - </a:t>
            </a:r>
            <a:r>
              <a:rPr lang="en-US" sz="3400" smtClean="0"/>
              <a:t>Rapid estimates prone to large margins of error</a:t>
            </a:r>
          </a:p>
          <a:p>
            <a:pPr marL="342900" lvl="1" indent="-342900">
              <a:buFontTx/>
              <a:buChar char="•"/>
            </a:pPr>
            <a:r>
              <a:rPr lang="en-US" sz="3400" smtClean="0"/>
              <a:t>Informal settlers wary of providing too much information</a:t>
            </a:r>
          </a:p>
          <a:p>
            <a:pPr marL="342900" lvl="1" indent="-342900">
              <a:buFontTx/>
              <a:buChar char="•"/>
            </a:pPr>
            <a:r>
              <a:rPr lang="en-US" sz="3400" smtClean="0"/>
              <a:t>Best results through ongoing close engagement with community</a:t>
            </a:r>
          </a:p>
          <a:p>
            <a:pPr marL="342900" lvl="1" indent="-342900">
              <a:buFontTx/>
              <a:buChar char="•"/>
            </a:pPr>
            <a:r>
              <a:rPr lang="en-US" sz="3400" smtClean="0"/>
              <a:t>Always in flux</a:t>
            </a:r>
          </a:p>
          <a:p>
            <a:pPr eaLnBrk="1" hangingPunct="1">
              <a:spcBef>
                <a:spcPct val="0"/>
              </a:spcBef>
            </a:pPr>
            <a:endParaRPr lang="en-US" smtClean="0"/>
          </a:p>
        </p:txBody>
      </p:sp>
      <p:sp>
        <p:nvSpPr>
          <p:cNvPr id="94211" name="Slide Number Placeholder 3"/>
          <p:cNvSpPr>
            <a:spLocks noGrp="1"/>
          </p:cNvSpPr>
          <p:nvPr>
            <p:ph type="sldNum" sz="quarter" idx="5"/>
          </p:nvPr>
        </p:nvSpPr>
        <p:spPr bwMode="auto">
          <a:noFill/>
          <a:ln>
            <a:miter lim="800000"/>
            <a:headEnd/>
            <a:tailEnd/>
          </a:ln>
        </p:spPr>
        <p:txBody>
          <a:bodyPr/>
          <a:lstStyle/>
          <a:p>
            <a:fld id="{5ADC0EF7-8459-49CF-8BB3-9D385001AF8F}" type="slidenum">
              <a:rPr lang="en-US">
                <a:solidFill>
                  <a:srgbClr val="000000"/>
                </a:solidFill>
              </a:rPr>
              <a:pPr/>
              <a:t>45</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solidFill>
                  <a:srgbClr val="6C6C6C"/>
                </a:solidFill>
                <a:latin typeface="Arial Rounded MT Bold" charset="0"/>
                <a:ea typeface="ＭＳ Ｐゴシック" charset="0"/>
              </a:rPr>
              <a:t>Poorest country in the hemisphere, about 149th of 182 countries listed in the UN's Human Development Index, just below PNG</a:t>
            </a:r>
            <a:br>
              <a:rPr lang="en-US" dirty="0">
                <a:solidFill>
                  <a:srgbClr val="6C6C6C"/>
                </a:solidFill>
                <a:latin typeface="Arial Rounded MT Bold" charset="0"/>
                <a:ea typeface="ＭＳ Ｐゴシック" charset="0"/>
              </a:rPr>
            </a:br>
            <a:endParaRPr lang="en-US" sz="800" dirty="0">
              <a:solidFill>
                <a:srgbClr val="6C6C6C"/>
              </a:solidFill>
              <a:latin typeface="Arial Rounded MT Bold" charset="0"/>
              <a:ea typeface="ＭＳ Ｐゴシック" charset="0"/>
            </a:endParaRPr>
          </a:p>
          <a:p>
            <a:pPr marL="171450" indent="-171450">
              <a:buFontTx/>
              <a:buChar char="-"/>
              <a:defRPr/>
            </a:pPr>
            <a:r>
              <a:rPr lang="en-US" dirty="0" smtClean="0">
                <a:ea typeface="ＭＳ Ｐゴシック" charset="0"/>
              </a:rPr>
              <a:t>80</a:t>
            </a:r>
            <a:r>
              <a:rPr lang="en-US" dirty="0">
                <a:ea typeface="ＭＳ Ｐゴシック" charset="0"/>
              </a:rPr>
              <a:t>% unemployed or underemployed; 60% below the poverty line, making less than $2/day per </a:t>
            </a:r>
            <a:r>
              <a:rPr lang="en-US" dirty="0" smtClean="0">
                <a:ea typeface="ＭＳ Ｐゴシック" charset="0"/>
              </a:rPr>
              <a:t>capita</a:t>
            </a:r>
          </a:p>
          <a:p>
            <a:pPr marL="171450" indent="-171450">
              <a:buFontTx/>
              <a:buChar char="-"/>
              <a:defRPr/>
            </a:pPr>
            <a:r>
              <a:rPr lang="en-US" dirty="0" smtClean="0">
                <a:ea typeface="ＭＳ Ｐゴシック" charset="0"/>
              </a:rPr>
              <a:t>They lease, rent, squat, share accommodations! </a:t>
            </a:r>
            <a:endParaRPr lang="en-US" dirty="0">
              <a:ea typeface="ＭＳ Ｐゴシック" charset="0"/>
            </a:endParaRPr>
          </a:p>
          <a:p>
            <a:pPr>
              <a:defRPr/>
            </a:pPr>
            <a:endParaRPr lang="en-US" dirty="0">
              <a:ea typeface="ＭＳ Ｐゴシック" charset="0"/>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A4F99A05-BAA3-4794-9E86-194D7FE0C725}" type="slidenum">
              <a:rPr lang="en-US"/>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22531" name="Slide Number Placeholder 3"/>
          <p:cNvSpPr>
            <a:spLocks noGrp="1"/>
          </p:cNvSpPr>
          <p:nvPr>
            <p:ph type="sldNum" sz="quarter" idx="5"/>
          </p:nvPr>
        </p:nvSpPr>
        <p:spPr bwMode="auto">
          <a:noFill/>
          <a:ln>
            <a:miter lim="800000"/>
            <a:headEnd/>
            <a:tailEnd/>
          </a:ln>
        </p:spPr>
        <p:txBody>
          <a:bodyPr/>
          <a:lstStyle/>
          <a:p>
            <a:fld id="{9F99159A-36D4-402C-B05B-B11974316A2A}" type="slidenum">
              <a:rPr lang="en-US">
                <a:solidFill>
                  <a:srgbClr val="000000"/>
                </a:solidFill>
              </a:rPr>
              <a:pPr/>
              <a:t>6</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buFont typeface="Calibri" pitchFamily="34" charset="0"/>
              <a:buAutoNum type="arabicPeriod"/>
            </a:pPr>
            <a:r>
              <a:rPr lang="en-US" smtClean="0"/>
              <a:t>Community Livelihoods and Economic Assistance through Rubble Removal</a:t>
            </a:r>
          </a:p>
          <a:p>
            <a:pPr marL="228600" indent="-228600"/>
            <a:r>
              <a:rPr lang="en-US" smtClean="0"/>
              <a:t>and Shelter (CLEARS) </a:t>
            </a:r>
          </a:p>
          <a:p>
            <a:pPr marL="228600" indent="-228600"/>
            <a:r>
              <a:rPr lang="en-US" smtClean="0"/>
              <a:t>2. USAID/OTI, Cordaid (private European funds) PADF (USAID/OFDA) and Johnson &amp; Johnson</a:t>
            </a:r>
          </a:p>
          <a:p>
            <a:pPr marL="228600" indent="-228600"/>
            <a:r>
              <a:rPr lang="en-US" smtClean="0"/>
              <a:t>3. OFDA support was critical to program flexibility, allowing CHF and PCI to modify implementation and identify additional opportunities to effectively invest the contract</a:t>
            </a:r>
            <a:r>
              <a:rPr lang="ja-JP" altLang="en-US" smtClean="0"/>
              <a:t>’</a:t>
            </a:r>
            <a:r>
              <a:rPr lang="en-US" altLang="ja-JP" smtClean="0"/>
              <a:t>s resources.</a:t>
            </a:r>
          </a:p>
          <a:p>
            <a:pPr marL="228600" indent="-228600">
              <a:buFont typeface="Calibri" pitchFamily="34" charset="0"/>
              <a:buAutoNum type="arabicPeriod"/>
            </a:pPr>
            <a:endParaRPr lang="en-US" smtClean="0"/>
          </a:p>
        </p:txBody>
      </p:sp>
      <p:sp>
        <p:nvSpPr>
          <p:cNvPr id="24579" name="Slide Number Placeholder 3"/>
          <p:cNvSpPr>
            <a:spLocks noGrp="1"/>
          </p:cNvSpPr>
          <p:nvPr>
            <p:ph type="sldNum" sz="quarter" idx="5"/>
          </p:nvPr>
        </p:nvSpPr>
        <p:spPr bwMode="auto">
          <a:noFill/>
          <a:ln>
            <a:miter lim="800000"/>
            <a:headEnd/>
            <a:tailEnd/>
          </a:ln>
        </p:spPr>
        <p:txBody>
          <a:bodyPr/>
          <a:lstStyle/>
          <a:p>
            <a:fld id="{E9C5ADF0-43A8-4F63-8496-C44034ABC75E}" type="slidenum">
              <a:rPr lang="en-US"/>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marL="0" lvl="3" eaLnBrk="1" hangingPunct="1">
              <a:spcBef>
                <a:spcPct val="0"/>
              </a:spcBef>
            </a:pPr>
            <a:r>
              <a:rPr lang="en-US" sz="2300" smtClean="0"/>
              <a:t>Bound by Rue Nord Alexis (west), Avenue Martin Luther King (east) and Avenue Poupelard (north), series of interconnected footpaths &amp; small streets extending from Ave. Martin Luther King to Rue Nord Alexis along the top of the southern flank of the Ravine</a:t>
            </a:r>
          </a:p>
          <a:p>
            <a:pPr eaLnBrk="1" hangingPunct="1">
              <a:spcBef>
                <a:spcPct val="0"/>
              </a:spcBef>
            </a:pPr>
            <a:endParaRPr lang="en-US" smtClean="0"/>
          </a:p>
        </p:txBody>
      </p:sp>
      <p:sp>
        <p:nvSpPr>
          <p:cNvPr id="26627" name="Slide Number Placeholder 3"/>
          <p:cNvSpPr>
            <a:spLocks noGrp="1"/>
          </p:cNvSpPr>
          <p:nvPr>
            <p:ph type="sldNum" sz="quarter" idx="5"/>
          </p:nvPr>
        </p:nvSpPr>
        <p:spPr bwMode="auto">
          <a:noFill/>
          <a:ln>
            <a:miter lim="800000"/>
            <a:headEnd/>
            <a:tailEnd/>
          </a:ln>
        </p:spPr>
        <p:txBody>
          <a:bodyPr/>
          <a:lstStyle/>
          <a:p>
            <a:fld id="{101BA3DE-94D7-4640-89F3-090FF549ACF2}" type="slidenum">
              <a:rPr lang="en-US">
                <a:solidFill>
                  <a:srgbClr val="000000"/>
                </a:solidFill>
              </a:rPr>
              <a:pPr/>
              <a:t>8</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While UN called it a Red Zone- it was comparatively stable </a:t>
            </a:r>
          </a:p>
        </p:txBody>
      </p:sp>
      <p:sp>
        <p:nvSpPr>
          <p:cNvPr id="29699" name="Slide Number Placeholder 3"/>
          <p:cNvSpPr>
            <a:spLocks noGrp="1"/>
          </p:cNvSpPr>
          <p:nvPr>
            <p:ph type="sldNum" sz="quarter" idx="5"/>
          </p:nvPr>
        </p:nvSpPr>
        <p:spPr bwMode="auto">
          <a:noFill/>
          <a:ln>
            <a:miter lim="800000"/>
            <a:headEnd/>
            <a:tailEnd/>
          </a:ln>
        </p:spPr>
        <p:txBody>
          <a:bodyPr/>
          <a:lstStyle/>
          <a:p>
            <a:fld id="{9CD34D86-C01C-4B85-B1E4-C6CEA2E49BF4}" type="slidenum">
              <a:rPr lang="en-US"/>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Robinson, Caravelle- Houblon, Corvington, Impasse 138/Poupelard and Ravine Pintade</a:t>
            </a:r>
          </a:p>
        </p:txBody>
      </p:sp>
      <p:sp>
        <p:nvSpPr>
          <p:cNvPr id="32771" name="Slide Number Placeholder 3"/>
          <p:cNvSpPr>
            <a:spLocks noGrp="1"/>
          </p:cNvSpPr>
          <p:nvPr>
            <p:ph type="sldNum" sz="quarter" idx="5"/>
          </p:nvPr>
        </p:nvSpPr>
        <p:spPr bwMode="auto">
          <a:noFill/>
          <a:ln>
            <a:miter lim="800000"/>
            <a:headEnd/>
            <a:tailEnd/>
          </a:ln>
        </p:spPr>
        <p:txBody>
          <a:bodyPr/>
          <a:lstStyle/>
          <a:p>
            <a:fld id="{FD6BB93B-4E68-4EB7-8AC6-E16099F6095C}" type="slidenum">
              <a:rPr lang="en-US">
                <a:solidFill>
                  <a:srgbClr val="000000"/>
                </a:solidFill>
              </a:rPr>
              <a:pPr/>
              <a:t>12</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ppt-background1-faded.jpg"/>
          <p:cNvPicPr>
            <a:picLocks noChangeAspect="1"/>
          </p:cNvPicPr>
          <p:nvPr/>
        </p:nvPicPr>
        <p:blipFill>
          <a:blip r:embed="rId2" cstate="print"/>
          <a:srcRect/>
          <a:stretch>
            <a:fillRect/>
          </a:stretch>
        </p:blipFill>
        <p:spPr bwMode="auto">
          <a:xfrm>
            <a:off x="0" y="0"/>
            <a:ext cx="9144000" cy="7772400"/>
          </a:xfrm>
          <a:prstGeom prst="rect">
            <a:avLst/>
          </a:prstGeom>
          <a:noFill/>
          <a:ln w="9525">
            <a:noFill/>
            <a:miter lim="800000"/>
            <a:headEnd/>
            <a:tailEnd/>
          </a:ln>
        </p:spPr>
      </p:pic>
      <p:sp>
        <p:nvSpPr>
          <p:cNvPr id="2" name="Title 1"/>
          <p:cNvSpPr>
            <a:spLocks noGrp="1"/>
          </p:cNvSpPr>
          <p:nvPr>
            <p:ph type="ctrTitle"/>
          </p:nvPr>
        </p:nvSpPr>
        <p:spPr>
          <a:xfrm>
            <a:off x="685800" y="457200"/>
            <a:ext cx="7772400" cy="1470025"/>
          </a:xfrm>
        </p:spPr>
        <p:txBody>
          <a:bodyPr/>
          <a:lstStyle>
            <a:lvl1pPr algn="l">
              <a:defRPr>
                <a:solidFill>
                  <a:srgbClr val="13422D"/>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1905000"/>
            <a:ext cx="6400800" cy="835025"/>
          </a:xfrm>
        </p:spPr>
        <p:txBody>
          <a:bodyPr/>
          <a:lstStyle>
            <a:lvl1pPr marL="0" indent="0" algn="l">
              <a:buNone/>
              <a:defRPr>
                <a:solidFill>
                  <a:srgbClr val="0066A1"/>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a:xfrm>
            <a:off x="685800" y="2743200"/>
            <a:ext cx="6400800" cy="609600"/>
          </a:xfrm>
        </p:spPr>
        <p:txBody>
          <a:bodyPr/>
          <a:lstStyle>
            <a:lvl1pPr>
              <a:defRPr sz="2000">
                <a:solidFill>
                  <a:schemeClr val="tx1"/>
                </a:solidFill>
                <a:latin typeface="Arial Rounded MT Bold" pitchFamily="34" charset="0"/>
              </a:defRPr>
            </a:lvl1pPr>
          </a:lstStyle>
          <a:p>
            <a:fld id="{4607EEBF-C8B3-4B18-ABFA-3EDE2613E497}" type="datetimeFigureOut">
              <a:rPr lang="en-US"/>
              <a:pPr/>
              <a:t>11/14/2012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B1418F4-CC8F-458B-8052-B02323F9B40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logo.jpg"/>
          <p:cNvPicPr>
            <a:picLocks noChangeAspect="1"/>
          </p:cNvPicPr>
          <p:nvPr/>
        </p:nvPicPr>
        <p:blipFill>
          <a:blip r:embed="rId2" cstate="print"/>
          <a:srcRect/>
          <a:stretch>
            <a:fillRect/>
          </a:stretch>
        </p:blipFill>
        <p:spPr bwMode="auto">
          <a:xfrm>
            <a:off x="7086600" y="6019800"/>
            <a:ext cx="1828800" cy="669925"/>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lgn="l">
              <a:defRPr sz="4200">
                <a:solidFill>
                  <a:srgbClr val="0066A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baseline="0">
                <a:solidFill>
                  <a:schemeClr val="bg2">
                    <a:lumMod val="50000"/>
                  </a:schemeClr>
                </a:solidFill>
                <a:latin typeface="Arial Rounded MT Bold" pitchFamily="34" charset="0"/>
              </a:defRPr>
            </a:lvl1pPr>
            <a:lvl2pPr>
              <a:buFont typeface="Arial" pitchFamily="34" charset="0"/>
              <a:buChar char="•"/>
              <a:defRPr>
                <a:solidFill>
                  <a:schemeClr val="bg2">
                    <a:lumMod val="50000"/>
                  </a:schemeClr>
                </a:solidFill>
                <a:latin typeface="Arial Rounded MT Bold" pitchFamily="34" charset="0"/>
              </a:defRPr>
            </a:lvl2pPr>
            <a:lvl3pPr>
              <a:defRPr>
                <a:solidFill>
                  <a:schemeClr val="bg2">
                    <a:lumMod val="50000"/>
                  </a:schemeClr>
                </a:solidFill>
                <a:latin typeface="Arial Rounded MT Bold" pitchFamily="34" charset="0"/>
              </a:defRPr>
            </a:lvl3pPr>
            <a:lvl4pPr>
              <a:buFont typeface="Arial" pitchFamily="34" charset="0"/>
              <a:buChar char="•"/>
              <a:defRPr>
                <a:solidFill>
                  <a:schemeClr val="bg2">
                    <a:lumMod val="50000"/>
                  </a:schemeClr>
                </a:solidFill>
                <a:latin typeface="Arial Rounded MT Bold" pitchFamily="34" charset="0"/>
              </a:defRPr>
            </a:lvl4pPr>
            <a:lvl5pPr>
              <a:buFont typeface="Arial" pitchFamily="34" charset="0"/>
              <a:buChar char="•"/>
              <a:defRPr>
                <a:solidFill>
                  <a:schemeClr val="bg2">
                    <a:lumMod val="50000"/>
                  </a:schemeClr>
                </a:solidFill>
                <a:latin typeface="Arial Rounded MT Bold"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018D920C-E1EA-4476-B7A9-116B19AA97BD}" type="datetimeFigureOut">
              <a:rPr lang="en-US"/>
              <a:pPr/>
              <a:t>11/14/2012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4861E07-F36B-48E1-99EB-CFDB2102C4A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logo.jpg"/>
          <p:cNvPicPr>
            <a:picLocks noChangeAspect="1"/>
          </p:cNvPicPr>
          <p:nvPr/>
        </p:nvPicPr>
        <p:blipFill>
          <a:blip r:embed="rId2" cstate="print"/>
          <a:srcRect/>
          <a:stretch>
            <a:fillRect/>
          </a:stretch>
        </p:blipFill>
        <p:spPr bwMode="auto">
          <a:xfrm>
            <a:off x="7086600" y="6019800"/>
            <a:ext cx="1828800" cy="669925"/>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0" cap="all">
                <a:solidFill>
                  <a:srgbClr val="13422D"/>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0C1B5EE-C081-4D0F-BA14-5E3A22781A91}" type="datetimeFigureOut">
              <a:rPr lang="en-US"/>
              <a:pPr/>
              <a:t>11/14/2012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90674BE-BCC2-42AD-B980-B02E364294E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logo.jpg"/>
          <p:cNvPicPr>
            <a:picLocks noChangeAspect="1"/>
          </p:cNvPicPr>
          <p:nvPr/>
        </p:nvPicPr>
        <p:blipFill>
          <a:blip r:embed="rId2" cstate="print"/>
          <a:srcRect/>
          <a:stretch>
            <a:fillRect/>
          </a:stretch>
        </p:blipFill>
        <p:spPr bwMode="auto">
          <a:xfrm>
            <a:off x="7086600" y="6019800"/>
            <a:ext cx="1828800" cy="669925"/>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lgn="l">
              <a:defRPr sz="4200">
                <a:solidFill>
                  <a:srgbClr val="0066A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13422D"/>
                </a:solidFill>
                <a:latin typeface="Arial Rounded MT Bold" pitchFamily="34" charset="0"/>
              </a:defRPr>
            </a:lvl1pPr>
            <a:lvl2pPr>
              <a:buFont typeface="Arial" pitchFamily="34" charset="0"/>
              <a:buChar char="•"/>
              <a:defRPr sz="2400">
                <a:solidFill>
                  <a:schemeClr val="bg2">
                    <a:lumMod val="50000"/>
                  </a:schemeClr>
                </a:solidFill>
                <a:latin typeface="Arial Rounded MT Bold" pitchFamily="34" charset="0"/>
              </a:defRPr>
            </a:lvl2pPr>
            <a:lvl3pPr>
              <a:defRPr sz="2000">
                <a:solidFill>
                  <a:schemeClr val="bg2">
                    <a:lumMod val="50000"/>
                  </a:schemeClr>
                </a:solidFill>
                <a:latin typeface="Arial Rounded MT Bold" pitchFamily="34" charset="0"/>
              </a:defRPr>
            </a:lvl3pPr>
            <a:lvl4pPr>
              <a:buFont typeface="Arial" pitchFamily="34" charset="0"/>
              <a:buChar char="•"/>
              <a:defRPr sz="1800">
                <a:solidFill>
                  <a:schemeClr val="bg2">
                    <a:lumMod val="50000"/>
                  </a:schemeClr>
                </a:solidFill>
                <a:latin typeface="Arial Rounded MT Bold" pitchFamily="34" charset="0"/>
              </a:defRPr>
            </a:lvl4pPr>
            <a:lvl5pPr>
              <a:buFont typeface="Arial" pitchFamily="34" charset="0"/>
              <a:buChar char="•"/>
              <a:defRPr sz="1800">
                <a:solidFill>
                  <a:schemeClr val="bg2">
                    <a:lumMod val="50000"/>
                  </a:schemeClr>
                </a:solidFill>
                <a:latin typeface="Arial Rounded MT Bold"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13422D"/>
                </a:solidFill>
                <a:latin typeface="Arial Rounded MT Bold" pitchFamily="34" charset="0"/>
              </a:defRPr>
            </a:lvl1pPr>
            <a:lvl2pPr>
              <a:buFont typeface="Arial" pitchFamily="34" charset="0"/>
              <a:buChar char="•"/>
              <a:defRPr sz="2400">
                <a:solidFill>
                  <a:schemeClr val="bg2">
                    <a:lumMod val="50000"/>
                  </a:schemeClr>
                </a:solidFill>
                <a:latin typeface="Arial Rounded MT Bold" pitchFamily="34" charset="0"/>
              </a:defRPr>
            </a:lvl2pPr>
            <a:lvl3pPr>
              <a:defRPr sz="2000">
                <a:solidFill>
                  <a:schemeClr val="bg2">
                    <a:lumMod val="50000"/>
                  </a:schemeClr>
                </a:solidFill>
                <a:latin typeface="Arial Rounded MT Bold" pitchFamily="34" charset="0"/>
              </a:defRPr>
            </a:lvl3pPr>
            <a:lvl4pPr>
              <a:buFont typeface="Arial" pitchFamily="34" charset="0"/>
              <a:buChar char="•"/>
              <a:defRPr sz="1800">
                <a:solidFill>
                  <a:schemeClr val="bg2">
                    <a:lumMod val="50000"/>
                  </a:schemeClr>
                </a:solidFill>
                <a:latin typeface="Arial Rounded MT Bold" pitchFamily="34" charset="0"/>
              </a:defRPr>
            </a:lvl4pPr>
            <a:lvl5pPr>
              <a:buFont typeface="Arial" pitchFamily="34" charset="0"/>
              <a:buChar char="•"/>
              <a:defRPr sz="1800">
                <a:solidFill>
                  <a:schemeClr val="bg2">
                    <a:lumMod val="50000"/>
                  </a:schemeClr>
                </a:solidFill>
                <a:latin typeface="Arial Rounded MT Bold"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vl1pPr>
          </a:lstStyle>
          <a:p>
            <a:fld id="{10558C77-59EF-4CF2-967D-5B8FB28F3C77}" type="datetimeFigureOut">
              <a:rPr lang="en-US"/>
              <a:pPr/>
              <a:t>11/14/2012</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09CA8BC4-D3EE-469D-8561-3A5AF6D8B2D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logo.jpg"/>
          <p:cNvPicPr>
            <a:picLocks noChangeAspect="1"/>
          </p:cNvPicPr>
          <p:nvPr/>
        </p:nvPicPr>
        <p:blipFill>
          <a:blip r:embed="rId2" cstate="print"/>
          <a:srcRect/>
          <a:stretch>
            <a:fillRect/>
          </a:stretch>
        </p:blipFill>
        <p:spPr bwMode="auto">
          <a:xfrm>
            <a:off x="7086600" y="6019800"/>
            <a:ext cx="1828800" cy="669925"/>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lgn="l">
              <a:defRPr sz="4200">
                <a:solidFill>
                  <a:srgbClr val="0066A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solidFill>
                  <a:srgbClr val="13422D"/>
                </a:solidFill>
                <a:latin typeface="Arial Rounded MT Bol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50000"/>
                  </a:schemeClr>
                </a:solidFill>
                <a:latin typeface="Arial Rounded MT Bold" pitchFamily="34" charset="0"/>
              </a:defRPr>
            </a:lvl1pPr>
            <a:lvl2pPr>
              <a:buFont typeface="Arial" pitchFamily="34" charset="0"/>
              <a:buChar char="•"/>
              <a:defRPr sz="2000">
                <a:solidFill>
                  <a:schemeClr val="bg2">
                    <a:lumMod val="50000"/>
                  </a:schemeClr>
                </a:solidFill>
                <a:latin typeface="Arial Rounded MT Bold" pitchFamily="34" charset="0"/>
              </a:defRPr>
            </a:lvl2pPr>
            <a:lvl3pPr>
              <a:defRPr sz="1800">
                <a:solidFill>
                  <a:schemeClr val="bg2">
                    <a:lumMod val="50000"/>
                  </a:schemeClr>
                </a:solidFill>
                <a:latin typeface="Arial Rounded MT Bold" pitchFamily="34" charset="0"/>
              </a:defRPr>
            </a:lvl3pPr>
            <a:lvl4pPr>
              <a:buFont typeface="Arial" pitchFamily="34" charset="0"/>
              <a:buChar char="•"/>
              <a:defRPr sz="1600">
                <a:solidFill>
                  <a:schemeClr val="bg2">
                    <a:lumMod val="50000"/>
                  </a:schemeClr>
                </a:solidFill>
                <a:latin typeface="Arial Rounded MT Bold" pitchFamily="34" charset="0"/>
              </a:defRPr>
            </a:lvl4pPr>
            <a:lvl5pPr>
              <a:buFont typeface="Arial" pitchFamily="34" charset="0"/>
              <a:buChar char="•"/>
              <a:defRPr sz="1600">
                <a:solidFill>
                  <a:schemeClr val="bg2">
                    <a:lumMod val="50000"/>
                  </a:schemeClr>
                </a:solidFill>
                <a:latin typeface="Arial Rounded MT Bold"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solidFill>
                  <a:srgbClr val="13422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bg2">
                    <a:lumMod val="50000"/>
                  </a:schemeClr>
                </a:solidFill>
              </a:defRPr>
            </a:lvl1pPr>
            <a:lvl2pPr>
              <a:buFont typeface="Arial" pitchFamily="34" charset="0"/>
              <a:buChar char="•"/>
              <a:defRPr sz="2000">
                <a:solidFill>
                  <a:schemeClr val="bg2">
                    <a:lumMod val="50000"/>
                  </a:schemeClr>
                </a:solidFill>
              </a:defRPr>
            </a:lvl2pPr>
            <a:lvl3pPr>
              <a:buFont typeface="Arial" pitchFamily="34" charset="0"/>
              <a:buChar char="•"/>
              <a:defRPr sz="1800">
                <a:solidFill>
                  <a:schemeClr val="bg2">
                    <a:lumMod val="50000"/>
                  </a:schemeClr>
                </a:solidFill>
              </a:defRPr>
            </a:lvl3pPr>
            <a:lvl4pPr>
              <a:buFont typeface="Arial" pitchFamily="34" charset="0"/>
              <a:buChar char="•"/>
              <a:defRPr sz="1600">
                <a:solidFill>
                  <a:schemeClr val="bg2">
                    <a:lumMod val="50000"/>
                  </a:schemeClr>
                </a:solidFill>
              </a:defRPr>
            </a:lvl4pPr>
            <a:lvl5pPr>
              <a:buFont typeface="Arial" pitchFamily="34" charset="0"/>
              <a:buChar char="•"/>
              <a:defRPr sz="1600">
                <a:solidFill>
                  <a:schemeClr val="bg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fld id="{A85FD84E-D360-406A-B744-F32AAB32ECAB}" type="datetimeFigureOut">
              <a:rPr lang="en-US"/>
              <a:pPr/>
              <a:t>11/14/2012</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fld id="{C5101AD3-29A5-4350-98B5-8EA0E0ED4F1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logo.jpg"/>
          <p:cNvPicPr>
            <a:picLocks noChangeAspect="1"/>
          </p:cNvPicPr>
          <p:nvPr/>
        </p:nvPicPr>
        <p:blipFill>
          <a:blip r:embed="rId2" cstate="print"/>
          <a:srcRect/>
          <a:stretch>
            <a:fillRect/>
          </a:stretch>
        </p:blipFill>
        <p:spPr bwMode="auto">
          <a:xfrm>
            <a:off x="7086600" y="6019800"/>
            <a:ext cx="1828800" cy="669925"/>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lgn="l">
              <a:defRPr sz="4200">
                <a:solidFill>
                  <a:srgbClr val="0066A1"/>
                </a:solidFill>
              </a:defRPr>
            </a:lvl1p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fld id="{B9787491-9003-4C25-87CF-34CD7090830E}" type="datetimeFigureOut">
              <a:rPr lang="en-US"/>
              <a:pPr/>
              <a:t>11/14/2012</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D32450F5-127B-4863-951D-16AF8CEA453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logo.jpg"/>
          <p:cNvPicPr>
            <a:picLocks noChangeAspect="1"/>
          </p:cNvPicPr>
          <p:nvPr/>
        </p:nvPicPr>
        <p:blipFill>
          <a:blip r:embed="rId2" cstate="print"/>
          <a:srcRect/>
          <a:stretch>
            <a:fillRect/>
          </a:stretch>
        </p:blipFill>
        <p:spPr bwMode="auto">
          <a:xfrm>
            <a:off x="7086600" y="6019800"/>
            <a:ext cx="1828800" cy="669925"/>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fld id="{219333B4-135F-4E5D-B2A5-6FCA3E0C07B3}" type="datetimeFigureOut">
              <a:rPr lang="en-US"/>
              <a:pPr/>
              <a:t>11/14/2012</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fld id="{5FF94E77-B589-4DC9-B9A4-C0331932460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logo.jpg"/>
          <p:cNvPicPr>
            <a:picLocks noChangeAspect="1"/>
          </p:cNvPicPr>
          <p:nvPr/>
        </p:nvPicPr>
        <p:blipFill>
          <a:blip r:embed="rId2" cstate="print"/>
          <a:srcRect/>
          <a:stretch>
            <a:fillRect/>
          </a:stretch>
        </p:blipFill>
        <p:spPr bwMode="auto">
          <a:xfrm>
            <a:off x="7086600" y="6019800"/>
            <a:ext cx="1828800" cy="669925"/>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fld id="{FC0FD64F-B197-437F-BDE4-8A8A4583EF93}" type="datetimeFigureOut">
              <a:rPr lang="en-US"/>
              <a:pPr/>
              <a:t>11/14/2012</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0B132E47-1851-47E7-84DB-978FFFDBF40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2" descr="C:\Documents and Settings\E. Lynch\Desktop\Communications\CHF color bar_full_bleed.jpg"/>
          <p:cNvPicPr>
            <a:picLocks noChangeAspect="1" noChangeArrowheads="1"/>
          </p:cNvPicPr>
          <p:nvPr userDrawn="1"/>
        </p:nvPicPr>
        <p:blipFill>
          <a:blip r:embed="rId2" cstate="print"/>
          <a:srcRect/>
          <a:stretch>
            <a:fillRect/>
          </a:stretch>
        </p:blipFill>
        <p:spPr bwMode="auto">
          <a:xfrm>
            <a:off x="228600" y="6477000"/>
            <a:ext cx="8728075" cy="228600"/>
          </a:xfrm>
          <a:prstGeom prst="rect">
            <a:avLst/>
          </a:prstGeom>
          <a:noFill/>
          <a:ln w="9525">
            <a:noFill/>
            <a:miter lim="800000"/>
            <a:headEnd/>
            <a:tailEnd/>
          </a:ln>
        </p:spPr>
      </p:pic>
      <p:pic>
        <p:nvPicPr>
          <p:cNvPr id="5" name="Picture 6" descr="C:\Documents and Settings\E. Lynch\Desktop\Communications\Logos\Logos\CHF_logo_Ayiti ai.jpg"/>
          <p:cNvPicPr>
            <a:picLocks noChangeAspect="1" noChangeArrowheads="1"/>
          </p:cNvPicPr>
          <p:nvPr userDrawn="1"/>
        </p:nvPicPr>
        <p:blipFill>
          <a:blip r:embed="rId3" cstate="print"/>
          <a:srcRect/>
          <a:stretch>
            <a:fillRect/>
          </a:stretch>
        </p:blipFill>
        <p:spPr bwMode="auto">
          <a:xfrm>
            <a:off x="457200" y="249238"/>
            <a:ext cx="1185863" cy="969962"/>
          </a:xfrm>
          <a:prstGeom prst="rect">
            <a:avLst/>
          </a:prstGeom>
          <a:noFill/>
          <a:ln w="9525">
            <a:noFill/>
            <a:miter lim="800000"/>
            <a:headEnd/>
            <a:tailEnd/>
          </a:ln>
        </p:spPr>
      </p:pic>
      <p:pic>
        <p:nvPicPr>
          <p:cNvPr id="6" name="Picture 2"/>
          <p:cNvPicPr>
            <a:picLocks noChangeAspect="1" noChangeArrowheads="1"/>
          </p:cNvPicPr>
          <p:nvPr userDrawn="1"/>
        </p:nvPicPr>
        <p:blipFill>
          <a:blip r:embed="rId4" cstate="print"/>
          <a:srcRect/>
          <a:stretch>
            <a:fillRect/>
          </a:stretch>
        </p:blipFill>
        <p:spPr bwMode="auto">
          <a:xfrm>
            <a:off x="7543800" y="304800"/>
            <a:ext cx="1209675" cy="990600"/>
          </a:xfrm>
          <a:prstGeom prst="rect">
            <a:avLst/>
          </a:prstGeom>
          <a:noFill/>
          <a:ln w="9525">
            <a:noFill/>
            <a:miter lim="800000"/>
            <a:headEnd/>
            <a:tailEnd/>
          </a:ln>
        </p:spPr>
      </p:pic>
      <p:pic>
        <p:nvPicPr>
          <p:cNvPr id="7" name="Picture 7"/>
          <p:cNvPicPr>
            <a:picLocks noChangeAspect="1" noChangeArrowheads="1"/>
          </p:cNvPicPr>
          <p:nvPr userDrawn="1"/>
        </p:nvPicPr>
        <p:blipFill>
          <a:blip r:embed="rId5" cstate="print"/>
          <a:srcRect/>
          <a:stretch>
            <a:fillRect/>
          </a:stretch>
        </p:blipFill>
        <p:spPr bwMode="auto">
          <a:xfrm>
            <a:off x="3352800" y="273050"/>
            <a:ext cx="2514600" cy="946150"/>
          </a:xfrm>
          <a:prstGeom prst="rect">
            <a:avLst/>
          </a:prstGeom>
          <a:noFill/>
          <a:ln w="9525">
            <a:noFill/>
            <a:miter lim="800000"/>
            <a:headEnd/>
            <a:tailEnd/>
          </a:ln>
        </p:spPr>
      </p:pic>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Footer Placeholder 4"/>
          <p:cNvSpPr>
            <a:spLocks noGrp="1"/>
          </p:cNvSpPr>
          <p:nvPr>
            <p:ph type="ftr" sz="quarter" idx="10"/>
          </p:nvPr>
        </p:nvSpPr>
        <p:spPr>
          <a:xfrm>
            <a:off x="457200" y="6172200"/>
            <a:ext cx="7848600" cy="549275"/>
          </a:xfrm>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EE8317D-0BCB-4813-B51D-99C9E9373FB1}" type="datetimeFigureOut">
              <a:rPr lang="en-US"/>
              <a:pPr/>
              <a:t>11/14/2012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336B869-92BC-4524-8F68-25D6139D71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Lst>
  <p:txStyles>
    <p:titleStyle>
      <a:lvl1pPr algn="l" rtl="0" eaLnBrk="0" fontAlgn="base" hangingPunct="0">
        <a:spcBef>
          <a:spcPct val="0"/>
        </a:spcBef>
        <a:spcAft>
          <a:spcPct val="0"/>
        </a:spcAft>
        <a:defRPr sz="4200" kern="1200">
          <a:solidFill>
            <a:srgbClr val="0066A1"/>
          </a:solidFill>
          <a:latin typeface="+mj-lt"/>
          <a:ea typeface="MS PGothic" pitchFamily="34" charset="-128"/>
          <a:cs typeface="ＭＳ Ｐゴシック" charset="0"/>
        </a:defRPr>
      </a:lvl1pPr>
      <a:lvl2pPr algn="l" rtl="0" eaLnBrk="0" fontAlgn="base" hangingPunct="0">
        <a:spcBef>
          <a:spcPct val="0"/>
        </a:spcBef>
        <a:spcAft>
          <a:spcPct val="0"/>
        </a:spcAft>
        <a:defRPr sz="4200">
          <a:solidFill>
            <a:srgbClr val="0066A1"/>
          </a:solidFill>
          <a:latin typeface="Arial Rounded MT Bold" charset="0"/>
          <a:ea typeface="MS PGothic" pitchFamily="34" charset="-128"/>
          <a:cs typeface="ＭＳ Ｐゴシック" charset="0"/>
        </a:defRPr>
      </a:lvl2pPr>
      <a:lvl3pPr algn="l" rtl="0" eaLnBrk="0" fontAlgn="base" hangingPunct="0">
        <a:spcBef>
          <a:spcPct val="0"/>
        </a:spcBef>
        <a:spcAft>
          <a:spcPct val="0"/>
        </a:spcAft>
        <a:defRPr sz="4200">
          <a:solidFill>
            <a:srgbClr val="0066A1"/>
          </a:solidFill>
          <a:latin typeface="Arial Rounded MT Bold" charset="0"/>
          <a:ea typeface="MS PGothic" pitchFamily="34" charset="-128"/>
          <a:cs typeface="ＭＳ Ｐゴシック" charset="0"/>
        </a:defRPr>
      </a:lvl3pPr>
      <a:lvl4pPr algn="l" rtl="0" eaLnBrk="0" fontAlgn="base" hangingPunct="0">
        <a:spcBef>
          <a:spcPct val="0"/>
        </a:spcBef>
        <a:spcAft>
          <a:spcPct val="0"/>
        </a:spcAft>
        <a:defRPr sz="4200">
          <a:solidFill>
            <a:srgbClr val="0066A1"/>
          </a:solidFill>
          <a:latin typeface="Arial Rounded MT Bold" charset="0"/>
          <a:ea typeface="MS PGothic" pitchFamily="34" charset="-128"/>
          <a:cs typeface="ＭＳ Ｐゴシック" charset="0"/>
        </a:defRPr>
      </a:lvl4pPr>
      <a:lvl5pPr algn="l" rtl="0" eaLnBrk="0" fontAlgn="base" hangingPunct="0">
        <a:spcBef>
          <a:spcPct val="0"/>
        </a:spcBef>
        <a:spcAft>
          <a:spcPct val="0"/>
        </a:spcAft>
        <a:defRPr sz="4200">
          <a:solidFill>
            <a:srgbClr val="0066A1"/>
          </a:solidFill>
          <a:latin typeface="Arial Rounded MT Bold" charset="0"/>
          <a:ea typeface="MS PGothic" pitchFamily="34" charset="-128"/>
          <a:cs typeface="ＭＳ Ｐゴシック" charset="0"/>
        </a:defRPr>
      </a:lvl5pPr>
      <a:lvl6pPr marL="457200" algn="l" rtl="0" fontAlgn="base">
        <a:spcBef>
          <a:spcPct val="0"/>
        </a:spcBef>
        <a:spcAft>
          <a:spcPct val="0"/>
        </a:spcAft>
        <a:defRPr sz="4200">
          <a:solidFill>
            <a:srgbClr val="0066A1"/>
          </a:solidFill>
          <a:latin typeface="Arial Rounded MT Bold" charset="0"/>
          <a:ea typeface="ＭＳ Ｐゴシック" charset="0"/>
        </a:defRPr>
      </a:lvl6pPr>
      <a:lvl7pPr marL="914400" algn="l" rtl="0" fontAlgn="base">
        <a:spcBef>
          <a:spcPct val="0"/>
        </a:spcBef>
        <a:spcAft>
          <a:spcPct val="0"/>
        </a:spcAft>
        <a:defRPr sz="4200">
          <a:solidFill>
            <a:srgbClr val="0066A1"/>
          </a:solidFill>
          <a:latin typeface="Arial Rounded MT Bold" charset="0"/>
          <a:ea typeface="ＭＳ Ｐゴシック" charset="0"/>
        </a:defRPr>
      </a:lvl7pPr>
      <a:lvl8pPr marL="1371600" algn="l" rtl="0" fontAlgn="base">
        <a:spcBef>
          <a:spcPct val="0"/>
        </a:spcBef>
        <a:spcAft>
          <a:spcPct val="0"/>
        </a:spcAft>
        <a:defRPr sz="4200">
          <a:solidFill>
            <a:srgbClr val="0066A1"/>
          </a:solidFill>
          <a:latin typeface="Arial Rounded MT Bold" charset="0"/>
          <a:ea typeface="ＭＳ Ｐゴシック" charset="0"/>
        </a:defRPr>
      </a:lvl8pPr>
      <a:lvl9pPr marL="1828800" algn="l" rtl="0" fontAlgn="base">
        <a:spcBef>
          <a:spcPct val="0"/>
        </a:spcBef>
        <a:spcAft>
          <a:spcPct val="0"/>
        </a:spcAft>
        <a:defRPr sz="4200">
          <a:solidFill>
            <a:srgbClr val="0066A1"/>
          </a:solidFill>
          <a:latin typeface="Arial Rounded MT Bold"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6C6C6C"/>
          </a:solidFill>
          <a:latin typeface="Arial Rounded MT Bold" pitchFamily="34" charset="0"/>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rgbClr val="6C6C6C"/>
          </a:solidFill>
          <a:latin typeface="Arial Rounded MT Bold" pitchFamily="34" charset="0"/>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6C6C6C"/>
          </a:solidFill>
          <a:latin typeface="Arial Rounded MT Bold" pitchFamily="34" charset="0"/>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6C6C6C"/>
          </a:solidFill>
          <a:latin typeface="Arial Rounded MT Bold" pitchFamily="34" charset="0"/>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6C6C6C"/>
          </a:solidFill>
          <a:latin typeface="Arial Rounded MT Bold"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descr="0001Zd.jpeg"/>
          <p:cNvPicPr>
            <a:picLocks noChangeAspect="1"/>
          </p:cNvPicPr>
          <p:nvPr/>
        </p:nvPicPr>
        <p:blipFill>
          <a:blip r:embed="rId2" cstate="print"/>
          <a:srcRect/>
          <a:stretch>
            <a:fillRect/>
          </a:stretch>
        </p:blipFill>
        <p:spPr bwMode="auto">
          <a:xfrm>
            <a:off x="1649413" y="-12700"/>
            <a:ext cx="7494587" cy="5791200"/>
          </a:xfrm>
          <a:prstGeom prst="rect">
            <a:avLst/>
          </a:prstGeom>
          <a:noFill/>
          <a:ln w="9525">
            <a:noFill/>
            <a:miter lim="800000"/>
            <a:headEnd/>
            <a:tailEnd/>
          </a:ln>
        </p:spPr>
      </p:pic>
      <p:sp>
        <p:nvSpPr>
          <p:cNvPr id="6" name="Title 1"/>
          <p:cNvSpPr txBox="1">
            <a:spLocks/>
          </p:cNvSpPr>
          <p:nvPr/>
        </p:nvSpPr>
        <p:spPr bwMode="auto">
          <a:xfrm>
            <a:off x="0" y="457200"/>
            <a:ext cx="6248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ormAutofit fontScale="85000" lnSpcReduction="20000"/>
          </a:bodyPr>
          <a:lstStyle>
            <a:lvl1pPr algn="l" rtl="0" fontAlgn="base">
              <a:spcBef>
                <a:spcPct val="0"/>
              </a:spcBef>
              <a:spcAft>
                <a:spcPct val="0"/>
              </a:spcAft>
              <a:defRPr sz="4200" kern="1200">
                <a:solidFill>
                  <a:srgbClr val="0066A1"/>
                </a:solidFill>
                <a:latin typeface="+mj-lt"/>
                <a:ea typeface="ＭＳ Ｐゴシック" charset="0"/>
                <a:cs typeface="+mj-cs"/>
              </a:defRPr>
            </a:lvl1pPr>
            <a:lvl2pPr algn="l" rtl="0" fontAlgn="base">
              <a:spcBef>
                <a:spcPct val="0"/>
              </a:spcBef>
              <a:spcAft>
                <a:spcPct val="0"/>
              </a:spcAft>
              <a:defRPr sz="4200">
                <a:solidFill>
                  <a:srgbClr val="0066A1"/>
                </a:solidFill>
                <a:latin typeface="Arial Rounded MT Bold" charset="0"/>
                <a:ea typeface="ＭＳ Ｐゴシック" charset="0"/>
              </a:defRPr>
            </a:lvl2pPr>
            <a:lvl3pPr algn="l" rtl="0" fontAlgn="base">
              <a:spcBef>
                <a:spcPct val="0"/>
              </a:spcBef>
              <a:spcAft>
                <a:spcPct val="0"/>
              </a:spcAft>
              <a:defRPr sz="4200">
                <a:solidFill>
                  <a:srgbClr val="0066A1"/>
                </a:solidFill>
                <a:latin typeface="Arial Rounded MT Bold" charset="0"/>
                <a:ea typeface="ＭＳ Ｐゴシック" charset="0"/>
              </a:defRPr>
            </a:lvl3pPr>
            <a:lvl4pPr algn="l" rtl="0" fontAlgn="base">
              <a:spcBef>
                <a:spcPct val="0"/>
              </a:spcBef>
              <a:spcAft>
                <a:spcPct val="0"/>
              </a:spcAft>
              <a:defRPr sz="4200">
                <a:solidFill>
                  <a:srgbClr val="0066A1"/>
                </a:solidFill>
                <a:latin typeface="Arial Rounded MT Bold" charset="0"/>
                <a:ea typeface="ＭＳ Ｐゴシック" charset="0"/>
              </a:defRPr>
            </a:lvl4pPr>
            <a:lvl5pPr algn="l" rtl="0" fontAlgn="base">
              <a:spcBef>
                <a:spcPct val="0"/>
              </a:spcBef>
              <a:spcAft>
                <a:spcPct val="0"/>
              </a:spcAft>
              <a:defRPr sz="4200">
                <a:solidFill>
                  <a:srgbClr val="0066A1"/>
                </a:solidFill>
                <a:latin typeface="Arial Rounded MT Bold" charset="0"/>
                <a:ea typeface="ＭＳ Ｐゴシック" charset="0"/>
              </a:defRPr>
            </a:lvl5pPr>
            <a:lvl6pPr marL="457200" algn="l" rtl="0" fontAlgn="base">
              <a:spcBef>
                <a:spcPct val="0"/>
              </a:spcBef>
              <a:spcAft>
                <a:spcPct val="0"/>
              </a:spcAft>
              <a:defRPr sz="4200">
                <a:solidFill>
                  <a:srgbClr val="0066A1"/>
                </a:solidFill>
                <a:latin typeface="Arial Rounded MT Bold" charset="0"/>
                <a:ea typeface="ＭＳ Ｐゴシック" charset="0"/>
              </a:defRPr>
            </a:lvl6pPr>
            <a:lvl7pPr marL="914400" algn="l" rtl="0" fontAlgn="base">
              <a:spcBef>
                <a:spcPct val="0"/>
              </a:spcBef>
              <a:spcAft>
                <a:spcPct val="0"/>
              </a:spcAft>
              <a:defRPr sz="4200">
                <a:solidFill>
                  <a:srgbClr val="0066A1"/>
                </a:solidFill>
                <a:latin typeface="Arial Rounded MT Bold" charset="0"/>
                <a:ea typeface="ＭＳ Ｐゴシック" charset="0"/>
              </a:defRPr>
            </a:lvl7pPr>
            <a:lvl8pPr marL="1371600" algn="l" rtl="0" fontAlgn="base">
              <a:spcBef>
                <a:spcPct val="0"/>
              </a:spcBef>
              <a:spcAft>
                <a:spcPct val="0"/>
              </a:spcAft>
              <a:defRPr sz="4200">
                <a:solidFill>
                  <a:srgbClr val="0066A1"/>
                </a:solidFill>
                <a:latin typeface="Arial Rounded MT Bold" charset="0"/>
                <a:ea typeface="ＭＳ Ｐゴシック" charset="0"/>
              </a:defRPr>
            </a:lvl8pPr>
            <a:lvl9pPr marL="1828800" algn="l" rtl="0" fontAlgn="base">
              <a:spcBef>
                <a:spcPct val="0"/>
              </a:spcBef>
              <a:spcAft>
                <a:spcPct val="0"/>
              </a:spcAft>
              <a:defRPr sz="4200">
                <a:solidFill>
                  <a:srgbClr val="0066A1"/>
                </a:solidFill>
                <a:latin typeface="Arial Rounded MT Bold" charset="0"/>
                <a:ea typeface="ＭＳ Ｐゴシック" charset="0"/>
              </a:defRPr>
            </a:lvl9pPr>
          </a:lstStyle>
          <a:p>
            <a:pPr>
              <a:defRPr/>
            </a:pPr>
            <a:r>
              <a:rPr lang="en-US" dirty="0" smtClean="0"/>
              <a:t>Neighborhood - Based Response to Urban Disaster</a:t>
            </a:r>
            <a:endParaRPr lang="en-US" dirty="0"/>
          </a:p>
        </p:txBody>
      </p:sp>
      <p:sp>
        <p:nvSpPr>
          <p:cNvPr id="7" name="Subtitle 2"/>
          <p:cNvSpPr txBox="1">
            <a:spLocks/>
          </p:cNvSpPr>
          <p:nvPr/>
        </p:nvSpPr>
        <p:spPr bwMode="auto">
          <a:xfrm>
            <a:off x="0" y="5562600"/>
            <a:ext cx="693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Font typeface="Arial" charset="0"/>
              <a:buChar char="•"/>
              <a:defRPr sz="3200" kern="1200" baseline="0">
                <a:solidFill>
                  <a:schemeClr val="bg2">
                    <a:lumMod val="50000"/>
                  </a:schemeClr>
                </a:solidFill>
                <a:latin typeface="Arial Rounded MT Bold" pitchFamily="34" charset="0"/>
                <a:ea typeface="ＭＳ Ｐゴシック" charset="0"/>
                <a:cs typeface="+mn-cs"/>
              </a:defRPr>
            </a:lvl1pPr>
            <a:lvl2pPr marL="742950" indent="-285750" algn="l" rtl="0" fontAlgn="base">
              <a:spcBef>
                <a:spcPct val="20000"/>
              </a:spcBef>
              <a:spcAft>
                <a:spcPct val="0"/>
              </a:spcAft>
              <a:buFont typeface="Arial" pitchFamily="34" charset="0"/>
              <a:buChar char="•"/>
              <a:defRPr sz="2800" kern="1200">
                <a:solidFill>
                  <a:schemeClr val="bg2">
                    <a:lumMod val="50000"/>
                  </a:schemeClr>
                </a:solidFill>
                <a:latin typeface="Arial Rounded MT Bold" pitchFamily="34" charset="0"/>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bg2">
                    <a:lumMod val="50000"/>
                  </a:schemeClr>
                </a:solidFill>
                <a:latin typeface="Arial Rounded MT Bold" pitchFamily="34" charset="0"/>
                <a:ea typeface="ＭＳ Ｐゴシック" charset="0"/>
                <a:cs typeface="+mn-cs"/>
              </a:defRPr>
            </a:lvl3pPr>
            <a:lvl4pPr marL="1600200" indent="-228600" algn="l" rtl="0" fontAlgn="base">
              <a:spcBef>
                <a:spcPct val="20000"/>
              </a:spcBef>
              <a:spcAft>
                <a:spcPct val="0"/>
              </a:spcAft>
              <a:buFont typeface="Arial" pitchFamily="34" charset="0"/>
              <a:buChar char="•"/>
              <a:defRPr sz="2000" kern="1200">
                <a:solidFill>
                  <a:schemeClr val="bg2">
                    <a:lumMod val="50000"/>
                  </a:schemeClr>
                </a:solidFill>
                <a:latin typeface="Arial Rounded MT Bold" pitchFamily="34" charset="0"/>
                <a:ea typeface="ＭＳ Ｐゴシック" charset="0"/>
                <a:cs typeface="+mn-cs"/>
              </a:defRPr>
            </a:lvl4pPr>
            <a:lvl5pPr marL="2057400" indent="-228600" algn="l" rtl="0" fontAlgn="base">
              <a:spcBef>
                <a:spcPct val="20000"/>
              </a:spcBef>
              <a:spcAft>
                <a:spcPct val="0"/>
              </a:spcAft>
              <a:buFont typeface="Arial" pitchFamily="34" charset="0"/>
              <a:buChar char="•"/>
              <a:defRPr sz="2000" kern="1200">
                <a:solidFill>
                  <a:schemeClr val="bg2">
                    <a:lumMod val="50000"/>
                  </a:schemeClr>
                </a:solidFill>
                <a:latin typeface="Arial Rounded MT Bold"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r>
              <a:rPr lang="en-US" sz="2400" dirty="0" err="1">
                <a:solidFill>
                  <a:srgbClr val="0066A1"/>
                </a:solidFill>
                <a:latin typeface="Arial Rounded MT Bold"/>
                <a:cs typeface="Arial Rounded MT Bold"/>
              </a:rPr>
              <a:t>Ravin</a:t>
            </a:r>
            <a:r>
              <a:rPr lang="en-US" sz="2400" dirty="0">
                <a:solidFill>
                  <a:srgbClr val="0066A1"/>
                </a:solidFill>
                <a:latin typeface="Arial Rounded MT Bold"/>
                <a:cs typeface="Arial Rounded MT Bold"/>
              </a:rPr>
              <a:t> </a:t>
            </a:r>
            <a:r>
              <a:rPr lang="en-US" sz="2400" dirty="0" err="1">
                <a:solidFill>
                  <a:srgbClr val="0066A1"/>
                </a:solidFill>
                <a:latin typeface="Arial Rounded MT Bold"/>
                <a:cs typeface="Arial Rounded MT Bold"/>
              </a:rPr>
              <a:t>Pintade</a:t>
            </a:r>
            <a:r>
              <a:rPr lang="en-US" sz="2400" dirty="0">
                <a:solidFill>
                  <a:srgbClr val="0066A1"/>
                </a:solidFill>
                <a:latin typeface="Arial Rounded MT Bold"/>
                <a:cs typeface="Arial Rounded MT Bold"/>
              </a:rPr>
              <a:t>, </a:t>
            </a:r>
            <a:r>
              <a:rPr lang="en-US" sz="2400" dirty="0" smtClean="0">
                <a:solidFill>
                  <a:srgbClr val="0066A1"/>
                </a:solidFill>
                <a:latin typeface="Arial Rounded MT Bold"/>
                <a:cs typeface="Arial Rounded MT Bold"/>
              </a:rPr>
              <a:t>Haiti</a:t>
            </a:r>
          </a:p>
          <a:p>
            <a:pPr marL="0" indent="0">
              <a:buFont typeface="Arial" charset="0"/>
              <a:buNone/>
              <a:defRPr/>
            </a:pPr>
            <a:r>
              <a:rPr lang="en-US" sz="2000" dirty="0" smtClean="0">
                <a:solidFill>
                  <a:srgbClr val="0066A1"/>
                </a:solidFill>
                <a:latin typeface="Arial Rounded MT Bold"/>
                <a:cs typeface="Arial Rounded MT Bold"/>
              </a:rPr>
              <a:t> Sohini Sarkar</a:t>
            </a:r>
          </a:p>
          <a:p>
            <a:pPr marL="0" indent="0">
              <a:buFont typeface="Arial" charset="0"/>
              <a:buNone/>
              <a:defRPr/>
            </a:pPr>
            <a:r>
              <a:rPr lang="en-US" sz="2000" dirty="0" smtClean="0">
                <a:solidFill>
                  <a:srgbClr val="0066A1"/>
                </a:solidFill>
                <a:latin typeface="Arial Rounded MT Bold"/>
                <a:cs typeface="Arial Rounded MT Bold"/>
              </a:rPr>
              <a:t> On behalf of Global Communities/CHF International</a:t>
            </a:r>
          </a:p>
          <a:p>
            <a:pPr marL="0" indent="0">
              <a:buFont typeface="Arial" charset="0"/>
              <a:buNone/>
              <a:defRPr/>
            </a:pPr>
            <a:endParaRPr lang="en-US" sz="2800" dirty="0">
              <a:solidFill>
                <a:srgbClr val="0066A1"/>
              </a:solidFill>
              <a:latin typeface="+mj-lt"/>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a:ea typeface="ＭＳ Ｐゴシック" charset="0"/>
                <a:cs typeface="+mj-cs"/>
              </a:rPr>
              <a:t>Pre-EQ Context: Ravine </a:t>
            </a:r>
            <a:r>
              <a:rPr lang="en-US" dirty="0" err="1">
                <a:ea typeface="ＭＳ Ｐゴシック" charset="0"/>
                <a:cs typeface="+mj-cs"/>
              </a:rPr>
              <a:t>Pintade</a:t>
            </a:r>
            <a:endParaRPr lang="en-US" dirty="0">
              <a:ea typeface="ＭＳ Ｐゴシック" charset="0"/>
              <a:cs typeface="+mj-cs"/>
            </a:endParaRPr>
          </a:p>
        </p:txBody>
      </p:sp>
      <p:sp>
        <p:nvSpPr>
          <p:cNvPr id="3" name="Content Placeholder 2"/>
          <p:cNvSpPr>
            <a:spLocks noGrp="1"/>
          </p:cNvSpPr>
          <p:nvPr>
            <p:ph idx="1"/>
          </p:nvPr>
        </p:nvSpPr>
        <p:spPr>
          <a:xfrm>
            <a:off x="457200" y="1600200"/>
            <a:ext cx="8305800" cy="4525963"/>
          </a:xfrm>
        </p:spPr>
        <p:txBody>
          <a:bodyPr/>
          <a:lstStyle/>
          <a:p>
            <a:pPr marL="342900" lvl="1" indent="-342900" eaLnBrk="1" hangingPunct="1"/>
            <a:r>
              <a:rPr lang="en-US" smtClean="0">
                <a:solidFill>
                  <a:srgbClr val="6C6C6C"/>
                </a:solidFill>
              </a:rPr>
              <a:t>Substantial economic activity - Restaurants, entertainment venues, hairdressers, repair shops, a silk screening operation, small-scale sewing, private schools, clinics and a vibrant market (south bank of the ravine)</a:t>
            </a:r>
          </a:p>
          <a:p>
            <a:pPr marL="342900" lvl="1" indent="-342900" eaLnBrk="1" hangingPunct="1"/>
            <a:r>
              <a:rPr lang="en-US" smtClean="0">
                <a:solidFill>
                  <a:srgbClr val="6C6C6C"/>
                </a:solidFill>
              </a:rPr>
              <a:t>About 69% of households - lived on less than US$5/day</a:t>
            </a:r>
          </a:p>
          <a:p>
            <a:pPr marL="342900" lvl="1" indent="-342900" eaLnBrk="1" hangingPunct="1">
              <a:buFont typeface="Arial" pitchFamily="34" charset="0"/>
              <a:buNone/>
            </a:pPr>
            <a:endParaRPr lang="en-US" smtClean="0">
              <a:solidFill>
                <a:srgbClr val="6C6C6C"/>
              </a:solidFill>
            </a:endParaRPr>
          </a:p>
          <a:p>
            <a:pPr eaLnBrk="1" hangingPunct="1"/>
            <a:r>
              <a:rPr lang="en-US" altLang="en-US" sz="2800" smtClean="0">
                <a:solidFill>
                  <a:srgbClr val="6C6C6C"/>
                </a:solidFill>
              </a:rPr>
              <a:t>“</a:t>
            </a:r>
            <a:r>
              <a:rPr lang="en-US" sz="2800" smtClean="0">
                <a:solidFill>
                  <a:srgbClr val="6C6C6C"/>
                </a:solidFill>
              </a:rPr>
              <a:t>Relatively</a:t>
            </a:r>
            <a:r>
              <a:rPr lang="en-US" altLang="en-US" sz="2800" smtClean="0">
                <a:solidFill>
                  <a:srgbClr val="6C6C6C"/>
                </a:solidFill>
              </a:rPr>
              <a:t>”</a:t>
            </a:r>
            <a:r>
              <a:rPr lang="en-US" sz="2800" smtClean="0">
                <a:solidFill>
                  <a:srgbClr val="6C6C6C"/>
                </a:solidFill>
              </a:rPr>
              <a:t> stable and secured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533400" y="76200"/>
            <a:ext cx="8153400" cy="1096963"/>
          </a:xfrm>
        </p:spPr>
        <p:txBody>
          <a:bodyPr/>
          <a:lstStyle/>
          <a:p>
            <a:pPr eaLnBrk="1" hangingPunct="1"/>
            <a:r>
              <a:rPr lang="en-US" sz="3200" smtClean="0"/>
              <a:t>Sources of Income: Pre and Post EQ </a:t>
            </a:r>
          </a:p>
        </p:txBody>
      </p:sp>
      <p:pic>
        <p:nvPicPr>
          <p:cNvPr id="30722" name="Content Placeholder 3"/>
          <p:cNvPicPr>
            <a:picLocks noGrp="1" noChangeAspect="1"/>
          </p:cNvPicPr>
          <p:nvPr>
            <p:ph idx="1"/>
          </p:nvPr>
        </p:nvPicPr>
        <p:blipFill>
          <a:blip r:embed="rId2" cstate="print"/>
          <a:srcRect l="1051" t="9286" r="1051" b="4257"/>
          <a:stretch>
            <a:fillRect/>
          </a:stretch>
        </p:blipFill>
        <p:spPr>
          <a:xfrm>
            <a:off x="320675" y="914400"/>
            <a:ext cx="8502650" cy="5121275"/>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fontScale="90000"/>
          </a:bodyPr>
          <a:lstStyle/>
          <a:p>
            <a:pPr eaLnBrk="1" hangingPunct="1">
              <a:defRPr/>
            </a:pPr>
            <a:r>
              <a:rPr lang="en-US" dirty="0">
                <a:ea typeface="ＭＳ Ｐゴシック" charset="0"/>
                <a:cs typeface="+mj-cs"/>
              </a:rPr>
              <a:t>Pre-EQ Context: Ravine </a:t>
            </a:r>
            <a:r>
              <a:rPr lang="en-US" dirty="0" err="1">
                <a:ea typeface="ＭＳ Ｐゴシック" charset="0"/>
                <a:cs typeface="+mj-cs"/>
              </a:rPr>
              <a:t>Pintade</a:t>
            </a:r>
            <a:endParaRPr lang="en-US" dirty="0">
              <a:ea typeface="ＭＳ Ｐゴシック" charset="0"/>
              <a:cs typeface="+mj-cs"/>
            </a:endParaRPr>
          </a:p>
        </p:txBody>
      </p:sp>
      <p:sp>
        <p:nvSpPr>
          <p:cNvPr id="23555" name="Content Placeholder 2"/>
          <p:cNvSpPr>
            <a:spLocks noGrp="1"/>
          </p:cNvSpPr>
          <p:nvPr>
            <p:ph idx="1"/>
          </p:nvPr>
        </p:nvSpPr>
        <p:spPr/>
        <p:txBody>
          <a:bodyPr/>
          <a:lstStyle/>
          <a:p>
            <a:pPr marL="342900" lvl="1" indent="-342900" eaLnBrk="1" hangingPunct="1"/>
            <a:r>
              <a:rPr lang="en-US" smtClean="0">
                <a:solidFill>
                  <a:srgbClr val="6C6C6C"/>
                </a:solidFill>
              </a:rPr>
              <a:t>Five sub-zones,  divergent socio-economic profiles</a:t>
            </a:r>
          </a:p>
          <a:p>
            <a:pPr marL="800100" lvl="3" indent="-342900" eaLnBrk="1" hangingPunct="1"/>
            <a:r>
              <a:rPr lang="en-US" sz="2400" smtClean="0">
                <a:solidFill>
                  <a:srgbClr val="6C6C6C"/>
                </a:solidFill>
              </a:rPr>
              <a:t>Large landlords to whole families housed in sheds or tents</a:t>
            </a:r>
          </a:p>
          <a:p>
            <a:pPr marL="800100" lvl="3" indent="-342900" eaLnBrk="1" hangingPunct="1">
              <a:buFont typeface="Arial" pitchFamily="34" charset="0"/>
              <a:buNone/>
            </a:pPr>
            <a:endParaRPr lang="en-US" sz="2400" smtClean="0">
              <a:solidFill>
                <a:srgbClr val="6C6C6C"/>
              </a:solidFill>
            </a:endParaRPr>
          </a:p>
          <a:p>
            <a:pPr marL="342900" lvl="1" indent="-342900" eaLnBrk="1" hangingPunct="1"/>
            <a:r>
              <a:rPr lang="en-US" smtClean="0">
                <a:solidFill>
                  <a:srgbClr val="6C6C6C"/>
                </a:solidFill>
              </a:rPr>
              <a:t>Inter-zone mistrust/conflict/rivalry</a:t>
            </a:r>
          </a:p>
          <a:p>
            <a:pPr marL="342900" lvl="1" indent="-342900" eaLnBrk="1" hangingPunct="1">
              <a:buFont typeface="Arial" pitchFamily="34" charset="0"/>
              <a:buNone/>
            </a:pPr>
            <a:endParaRPr lang="en-US" smtClean="0">
              <a:solidFill>
                <a:srgbClr val="6C6C6C"/>
              </a:solidFill>
            </a:endParaRPr>
          </a:p>
          <a:p>
            <a:pPr marL="342900" lvl="1" indent="-342900" eaLnBrk="1" hangingPunct="1"/>
            <a:r>
              <a:rPr lang="en-US" smtClean="0">
                <a:solidFill>
                  <a:srgbClr val="6C6C6C"/>
                </a:solidFill>
              </a:rPr>
              <a:t>Ownership rights – vague /undocumented</a:t>
            </a:r>
          </a:p>
          <a:p>
            <a:pPr marL="342900" lvl="1" indent="-342900" eaLnBrk="1" hangingPunct="1"/>
            <a:endParaRPr lang="en-US" sz="1200" smtClean="0">
              <a:solidFill>
                <a:srgbClr val="6C6C6C"/>
              </a:solidFill>
            </a:endParaRPr>
          </a:p>
          <a:p>
            <a:pPr marL="342900" lvl="1" indent="-342900" eaLnBrk="1" hangingPunct="1"/>
            <a:endParaRPr lang="en-US" sz="3200" smtClean="0">
              <a:solidFill>
                <a:srgbClr val="6C6C6C"/>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pPr eaLnBrk="1" hangingPunct="1">
              <a:defRPr/>
            </a:pPr>
            <a:r>
              <a:rPr lang="en-US" dirty="0">
                <a:ea typeface="ＭＳ Ｐゴシック" charset="0"/>
                <a:cs typeface="+mj-cs"/>
              </a:rPr>
              <a:t>Pre-EQ Context: Ravine </a:t>
            </a:r>
            <a:r>
              <a:rPr lang="en-US" dirty="0" err="1" smtClean="0">
                <a:ea typeface="ＭＳ Ｐゴシック" charset="0"/>
                <a:cs typeface="+mj-cs"/>
              </a:rPr>
              <a:t>Pintade</a:t>
            </a:r>
            <a:endParaRPr lang="en-US" dirty="0">
              <a:ea typeface="ＭＳ Ｐゴシック" charset="0"/>
              <a:cs typeface="+mj-cs"/>
            </a:endParaRPr>
          </a:p>
        </p:txBody>
      </p:sp>
      <p:sp>
        <p:nvSpPr>
          <p:cNvPr id="25603" name="Content Placeholder 2"/>
          <p:cNvSpPr>
            <a:spLocks noGrp="1"/>
          </p:cNvSpPr>
          <p:nvPr>
            <p:ph idx="1"/>
          </p:nvPr>
        </p:nvSpPr>
        <p:spPr>
          <a:xfrm>
            <a:off x="609600" y="1600200"/>
            <a:ext cx="8077200" cy="4572000"/>
          </a:xfrm>
        </p:spPr>
        <p:txBody>
          <a:bodyPr/>
          <a:lstStyle/>
          <a:p>
            <a:pPr marL="342900" lvl="1" indent="-342900" eaLnBrk="1" fontAlgn="auto" hangingPunct="1">
              <a:spcAft>
                <a:spcPts val="0"/>
              </a:spcAft>
              <a:buFont typeface="Arial" charset="0"/>
              <a:buChar char="•"/>
              <a:defRPr/>
            </a:pPr>
            <a:r>
              <a:rPr lang="en-US" dirty="0">
                <a:ea typeface="ＭＳ Ｐゴシック" charset="0"/>
              </a:rPr>
              <a:t>Multi-story/multi-family housing stock for a range of income levels</a:t>
            </a:r>
          </a:p>
          <a:p>
            <a:pPr marL="742950" lvl="2" indent="-342900" eaLnBrk="1" hangingPunct="1">
              <a:buFont typeface="Arial" charset="0"/>
              <a:buChar char="•"/>
              <a:defRPr/>
            </a:pPr>
            <a:r>
              <a:rPr lang="en-US" dirty="0">
                <a:solidFill>
                  <a:srgbClr val="6C6C6C"/>
                </a:solidFill>
                <a:latin typeface="Arial Rounded MT Bold" charset="0"/>
                <a:ea typeface="ＭＳ Ｐゴシック" charset="0"/>
              </a:rPr>
              <a:t>Apartments with kitchen and bath</a:t>
            </a:r>
          </a:p>
          <a:p>
            <a:pPr marL="742950" lvl="2" indent="-342900" eaLnBrk="1" hangingPunct="1">
              <a:buFont typeface="Arial" charset="0"/>
              <a:buChar char="•"/>
              <a:defRPr/>
            </a:pPr>
            <a:r>
              <a:rPr lang="en-US" dirty="0">
                <a:solidFill>
                  <a:srgbClr val="6C6C6C"/>
                </a:solidFill>
                <a:latin typeface="Arial Rounded MT Bold" charset="0"/>
                <a:ea typeface="ＭＳ Ｐゴシック" charset="0"/>
              </a:rPr>
              <a:t>One room units with no facilities</a:t>
            </a:r>
          </a:p>
          <a:p>
            <a:pPr marL="342900" lvl="1" indent="-342900" eaLnBrk="1" fontAlgn="auto" hangingPunct="1">
              <a:spcAft>
                <a:spcPts val="0"/>
              </a:spcAft>
              <a:buFont typeface="Arial" charset="0"/>
              <a:buChar char="•"/>
              <a:defRPr/>
            </a:pPr>
            <a:r>
              <a:rPr lang="en-US" dirty="0" smtClean="0">
                <a:ea typeface="ＭＳ Ｐゴシック" charset="0"/>
              </a:rPr>
              <a:t>An </a:t>
            </a:r>
            <a:r>
              <a:rPr lang="en-US" dirty="0">
                <a:ea typeface="ＭＳ Ｐゴシック" charset="0"/>
              </a:rPr>
              <a:t>existing and well-developed rental culture</a:t>
            </a:r>
          </a:p>
          <a:p>
            <a:pPr marL="800100" lvl="3" indent="-342900" eaLnBrk="1" fontAlgn="auto" hangingPunct="1">
              <a:spcAft>
                <a:spcPts val="0"/>
              </a:spcAft>
              <a:defRPr/>
            </a:pPr>
            <a:r>
              <a:rPr lang="en-US" sz="2400" dirty="0">
                <a:ea typeface="ＭＳ Ｐゴシック" charset="0"/>
              </a:rPr>
              <a:t>Formal rentals of </a:t>
            </a:r>
            <a:r>
              <a:rPr lang="en-US" sz="2400" dirty="0" smtClean="0">
                <a:ea typeface="ＭＳ Ｐゴシック" charset="0"/>
              </a:rPr>
              <a:t>multi story apartments</a:t>
            </a:r>
            <a:r>
              <a:rPr lang="en-US" sz="2400" dirty="0">
                <a:ea typeface="ＭＳ Ｐゴシック" charset="0"/>
              </a:rPr>
              <a:t>, rooms and houses</a:t>
            </a:r>
          </a:p>
          <a:p>
            <a:pPr marL="800100" lvl="3" indent="-342900" eaLnBrk="1" fontAlgn="auto" hangingPunct="1">
              <a:spcAft>
                <a:spcPts val="0"/>
              </a:spcAft>
              <a:defRPr/>
            </a:pPr>
            <a:r>
              <a:rPr lang="en-US" sz="2400" dirty="0">
                <a:ea typeface="ＭＳ Ｐゴシック" charset="0"/>
              </a:rPr>
              <a:t>Informal rentals/share arrangement:  floor space, sleeping privileges, </a:t>
            </a:r>
            <a:r>
              <a:rPr lang="en-US" sz="2400" dirty="0" err="1" smtClean="0">
                <a:ea typeface="ＭＳ Ｐゴシック" charset="0"/>
              </a:rPr>
              <a:t>etc</a:t>
            </a:r>
            <a:endParaRPr lang="en-US" sz="2400" dirty="0" smtClean="0">
              <a:ea typeface="ＭＳ Ｐゴシック"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sz="3800" smtClean="0"/>
              <a:t>Pre-EQ Context: Ravine Pintade</a:t>
            </a:r>
            <a:endParaRPr lang="en-US" sz="3800" b="1" smtClean="0"/>
          </a:p>
        </p:txBody>
      </p:sp>
      <p:sp>
        <p:nvSpPr>
          <p:cNvPr id="35842" name="Content Placeholder 2"/>
          <p:cNvSpPr>
            <a:spLocks noGrp="1"/>
          </p:cNvSpPr>
          <p:nvPr>
            <p:ph idx="1"/>
          </p:nvPr>
        </p:nvSpPr>
        <p:spPr>
          <a:xfrm>
            <a:off x="304800" y="1447800"/>
            <a:ext cx="8382000" cy="4678363"/>
          </a:xfrm>
        </p:spPr>
        <p:txBody>
          <a:bodyPr/>
          <a:lstStyle/>
          <a:p>
            <a:pPr marL="342900" lvl="1" indent="-342900" eaLnBrk="1" hangingPunct="1"/>
            <a:r>
              <a:rPr lang="en-US" smtClean="0">
                <a:solidFill>
                  <a:srgbClr val="6C6C6C"/>
                </a:solidFill>
              </a:rPr>
              <a:t>Poor and haphazard construction </a:t>
            </a:r>
          </a:p>
          <a:p>
            <a:pPr marL="742950" lvl="2" indent="-342900" eaLnBrk="1" hangingPunct="1"/>
            <a:r>
              <a:rPr lang="en-US" sz="2800" smtClean="0">
                <a:solidFill>
                  <a:srgbClr val="6C6C6C"/>
                </a:solidFill>
              </a:rPr>
              <a:t>Often on disaster prone and unstable lands  </a:t>
            </a:r>
          </a:p>
          <a:p>
            <a:pPr marL="342900" lvl="1" indent="-342900" eaLnBrk="1" hangingPunct="1"/>
            <a:r>
              <a:rPr lang="en-US" smtClean="0">
                <a:solidFill>
                  <a:srgbClr val="6C6C6C"/>
                </a:solidFill>
              </a:rPr>
              <a:t>Minimal public infrastructure</a:t>
            </a:r>
          </a:p>
          <a:p>
            <a:pPr marL="342900" lvl="1" indent="-342900" eaLnBrk="1" hangingPunct="1"/>
            <a:r>
              <a:rPr lang="en-US" smtClean="0">
                <a:solidFill>
                  <a:srgbClr val="6C6C6C"/>
                </a:solidFill>
              </a:rPr>
              <a:t>Poor accessibility, mostly via narrow footpaths</a:t>
            </a:r>
          </a:p>
          <a:p>
            <a:pPr marL="342900" lvl="1" indent="-342900" eaLnBrk="1" hangingPunct="1"/>
            <a:r>
              <a:rPr lang="en-US" smtClean="0">
                <a:solidFill>
                  <a:srgbClr val="6C6C6C"/>
                </a:solidFill>
              </a:rPr>
              <a:t>Inadequate access to sanitation and water </a:t>
            </a:r>
          </a:p>
          <a:p>
            <a:pPr eaLnBrk="1" hangingPunct="1"/>
            <a:endParaRPr lang="en-US" sz="2800" smtClean="0">
              <a:solidFill>
                <a:srgbClr val="6C6C6C"/>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mtClean="0"/>
              <a:t>Ravine Pintade – Post EQ</a:t>
            </a:r>
          </a:p>
        </p:txBody>
      </p:sp>
      <p:sp>
        <p:nvSpPr>
          <p:cNvPr id="33795" name="Content Placeholder 2"/>
          <p:cNvSpPr>
            <a:spLocks noGrp="1"/>
          </p:cNvSpPr>
          <p:nvPr>
            <p:ph idx="1"/>
          </p:nvPr>
        </p:nvSpPr>
        <p:spPr>
          <a:xfrm>
            <a:off x="228600" y="1295400"/>
            <a:ext cx="4495800" cy="3810000"/>
          </a:xfrm>
        </p:spPr>
        <p:txBody>
          <a:bodyPr rtlCol="0">
            <a:normAutofit/>
          </a:bodyPr>
          <a:lstStyle/>
          <a:p>
            <a:pPr marL="342900" lvl="1" indent="-342900" eaLnBrk="1" fontAlgn="auto" hangingPunct="1">
              <a:spcAft>
                <a:spcPts val="0"/>
              </a:spcAft>
              <a:buFont typeface="Arial" charset="0"/>
              <a:buChar char="•"/>
              <a:defRPr/>
            </a:pPr>
            <a:r>
              <a:rPr lang="en-US" dirty="0" smtClean="0">
                <a:ea typeface="+mn-ea"/>
              </a:rPr>
              <a:t>Much of housing stock shattered; thousands homeless</a:t>
            </a:r>
          </a:p>
          <a:p>
            <a:pPr marL="342900" lvl="1" indent="-342900" eaLnBrk="1" fontAlgn="auto" hangingPunct="1">
              <a:spcAft>
                <a:spcPts val="0"/>
              </a:spcAft>
              <a:buFont typeface="Arial" charset="0"/>
              <a:buChar char="•"/>
              <a:defRPr/>
            </a:pPr>
            <a:r>
              <a:rPr lang="en-US" dirty="0" smtClean="0">
                <a:ea typeface="+mn-ea"/>
              </a:rPr>
              <a:t>Dangerously unstable structures </a:t>
            </a:r>
          </a:p>
          <a:p>
            <a:pPr marL="342900" lvl="1" indent="-342900" eaLnBrk="1" fontAlgn="auto" hangingPunct="1">
              <a:spcAft>
                <a:spcPts val="0"/>
              </a:spcAft>
              <a:buFont typeface="Arial" charset="0"/>
              <a:buChar char="•"/>
              <a:defRPr/>
            </a:pPr>
            <a:r>
              <a:rPr lang="en-US" dirty="0" smtClean="0">
                <a:ea typeface="+mn-ea"/>
              </a:rPr>
              <a:t>Loss of lives and  livelihoods </a:t>
            </a:r>
          </a:p>
        </p:txBody>
      </p:sp>
      <p:pic>
        <p:nvPicPr>
          <p:cNvPr id="4" name="Content Placeholder 3"/>
          <p:cNvPicPr>
            <a:picLocks/>
          </p:cNvPicPr>
          <p:nvPr/>
        </p:nvPicPr>
        <p:blipFill>
          <a:blip r:embed="rId3" cstate="print"/>
          <a:srcRect/>
          <a:stretch>
            <a:fillRect/>
          </a:stretch>
        </p:blipFill>
        <p:spPr bwMode="auto">
          <a:xfrm>
            <a:off x="4648200" y="1371600"/>
            <a:ext cx="4343400" cy="3657600"/>
          </a:xfrm>
          <a:prstGeom prst="rect">
            <a:avLst/>
          </a:prstGeom>
          <a:noFill/>
          <a:ln w="19050" cap="sq">
            <a:solidFill>
              <a:srgbClr val="000000"/>
            </a:solidFill>
            <a:miter lim="800000"/>
            <a:headEnd/>
            <a:tailEnd/>
          </a:ln>
          <a:effectLst>
            <a:outerShdw dist="38100" dir="2700000" algn="tl" rotWithShape="0">
              <a:srgbClr val="808080">
                <a:alpha val="42999"/>
              </a:srgbClr>
            </a:outerShdw>
          </a:effectLst>
        </p:spPr>
      </p:pic>
      <p:sp>
        <p:nvSpPr>
          <p:cNvPr id="36868" name="Rectangle 4"/>
          <p:cNvSpPr>
            <a:spLocks noChangeArrowheads="1"/>
          </p:cNvSpPr>
          <p:nvPr/>
        </p:nvSpPr>
        <p:spPr bwMode="auto">
          <a:xfrm>
            <a:off x="4800600" y="5334000"/>
            <a:ext cx="4191000" cy="646113"/>
          </a:xfrm>
          <a:prstGeom prst="rect">
            <a:avLst/>
          </a:prstGeom>
          <a:noFill/>
          <a:ln w="9525">
            <a:noFill/>
            <a:miter lim="800000"/>
            <a:headEnd/>
            <a:tailEnd/>
          </a:ln>
        </p:spPr>
        <p:txBody>
          <a:bodyPr>
            <a:spAutoFit/>
          </a:bodyPr>
          <a:lstStyle/>
          <a:p>
            <a:pPr algn="ctr"/>
            <a:r>
              <a:rPr lang="en-US">
                <a:latin typeface="Aria Rounded Mt Bold" charset="0"/>
              </a:rPr>
              <a:t>Makeshift shelter</a:t>
            </a:r>
          </a:p>
          <a:p>
            <a:pPr algn="ctr"/>
            <a:r>
              <a:rPr lang="en-US">
                <a:latin typeface="Aria Rounded Mt Bold" charset="0"/>
              </a:rPr>
              <a:t> Post-EQ Ravine Pintade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smtClean="0"/>
              <a:t>Ravine Pintade – Post EQ</a:t>
            </a:r>
          </a:p>
        </p:txBody>
      </p:sp>
      <p:sp>
        <p:nvSpPr>
          <p:cNvPr id="38914" name="Content Placeholder 2"/>
          <p:cNvSpPr>
            <a:spLocks noGrp="1"/>
          </p:cNvSpPr>
          <p:nvPr>
            <p:ph idx="1"/>
          </p:nvPr>
        </p:nvSpPr>
        <p:spPr>
          <a:xfrm>
            <a:off x="228600" y="1600200"/>
            <a:ext cx="8534400" cy="4724400"/>
          </a:xfrm>
        </p:spPr>
        <p:txBody>
          <a:bodyPr/>
          <a:lstStyle/>
          <a:p>
            <a:pPr marL="342900" lvl="1" indent="-342900" eaLnBrk="1" hangingPunct="1"/>
            <a:r>
              <a:rPr lang="en-US" sz="3200" smtClean="0">
                <a:solidFill>
                  <a:srgbClr val="6C6C6C"/>
                </a:solidFill>
              </a:rPr>
              <a:t>Few existing roads and paths blocked by rubble</a:t>
            </a:r>
          </a:p>
          <a:p>
            <a:pPr marL="742950" lvl="2" indent="-342900" eaLnBrk="1" hangingPunct="1"/>
            <a:r>
              <a:rPr lang="en-US" smtClean="0">
                <a:solidFill>
                  <a:srgbClr val="6C6C6C"/>
                </a:solidFill>
              </a:rPr>
              <a:t>People trapped and unable to escape to safety </a:t>
            </a:r>
          </a:p>
          <a:p>
            <a:pPr marL="742950" lvl="2" indent="-342900" eaLnBrk="1" hangingPunct="1"/>
            <a:r>
              <a:rPr lang="en-US" smtClean="0">
                <a:solidFill>
                  <a:srgbClr val="6C6C6C"/>
                </a:solidFill>
              </a:rPr>
              <a:t>Impeding relief and recovery</a:t>
            </a:r>
          </a:p>
          <a:p>
            <a:pPr marL="342900" lvl="1" indent="-342900" eaLnBrk="1" hangingPunct="1"/>
            <a:r>
              <a:rPr lang="en-US" sz="3200" smtClean="0">
                <a:solidFill>
                  <a:srgbClr val="6C6C6C"/>
                </a:solidFill>
              </a:rPr>
              <a:t>Social breakdown brings heightened risks of crime and violence</a:t>
            </a:r>
          </a:p>
          <a:p>
            <a:pPr marL="342900" lvl="1" indent="-342900" eaLnBrk="1" hangingPunct="1"/>
            <a:r>
              <a:rPr lang="en-US" sz="3200" smtClean="0">
                <a:solidFill>
                  <a:srgbClr val="6C6C6C"/>
                </a:solidFill>
              </a:rPr>
              <a:t>Health risks:</a:t>
            </a:r>
            <a:endParaRPr lang="en-US" smtClean="0">
              <a:solidFill>
                <a:srgbClr val="6C6C6C"/>
              </a:solidFill>
            </a:endParaRPr>
          </a:p>
          <a:p>
            <a:pPr marL="742950" lvl="2" indent="-342900" eaLnBrk="1" hangingPunct="1"/>
            <a:r>
              <a:rPr lang="en-US" smtClean="0">
                <a:solidFill>
                  <a:srgbClr val="6C6C6C"/>
                </a:solidFill>
              </a:rPr>
              <a:t>Destruction of inadequate WASH structures</a:t>
            </a:r>
          </a:p>
          <a:p>
            <a:pPr marL="742950" lvl="2" indent="-342900" eaLnBrk="1" hangingPunct="1"/>
            <a:r>
              <a:rPr lang="en-US" smtClean="0">
                <a:solidFill>
                  <a:srgbClr val="6C6C6C"/>
                </a:solidFill>
              </a:rPr>
              <a:t>Cholera epidemic</a:t>
            </a:r>
          </a:p>
          <a:p>
            <a:pPr marL="342900" lvl="1" indent="-342900" eaLnBrk="1" hangingPunct="1"/>
            <a:endParaRPr lang="en-US" sz="3200" smtClean="0">
              <a:solidFill>
                <a:srgbClr val="6C6C6C"/>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3" descr="IMG_1206.JPG"/>
          <p:cNvPicPr>
            <a:picLocks noGrp="1" noChangeAspect="1"/>
          </p:cNvPicPr>
          <p:nvPr>
            <p:ph idx="1"/>
          </p:nvPr>
        </p:nvPicPr>
        <p:blipFill>
          <a:blip r:embed="rId3" cstate="print"/>
          <a:srcRect/>
          <a:stretch>
            <a:fillRect/>
          </a:stretch>
        </p:blipFill>
        <p:spPr>
          <a:xfrm>
            <a:off x="228600" y="228600"/>
            <a:ext cx="8686800" cy="568801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ea typeface="+mj-ea"/>
                <a:cs typeface="+mj-cs"/>
              </a:rPr>
              <a:t>KATYE: Building Blocks</a:t>
            </a:r>
            <a:br>
              <a:rPr lang="en-US" sz="4000" dirty="0" smtClean="0">
                <a:ea typeface="+mj-ea"/>
                <a:cs typeface="+mj-cs"/>
              </a:rPr>
            </a:br>
            <a:r>
              <a:rPr lang="en-US" sz="3600" dirty="0" smtClean="0">
                <a:ea typeface="+mj-ea"/>
                <a:cs typeface="+mj-cs"/>
              </a:rPr>
              <a:t>Place-based disaster response  </a:t>
            </a:r>
          </a:p>
        </p:txBody>
      </p:sp>
      <p:sp>
        <p:nvSpPr>
          <p:cNvPr id="43010" name="Content Placeholder 2"/>
          <p:cNvSpPr>
            <a:spLocks noGrp="1"/>
          </p:cNvSpPr>
          <p:nvPr>
            <p:ph idx="1"/>
          </p:nvPr>
        </p:nvSpPr>
        <p:spPr/>
        <p:txBody>
          <a:bodyPr/>
          <a:lstStyle/>
          <a:p>
            <a:pPr eaLnBrk="1" hangingPunct="1"/>
            <a:r>
              <a:rPr lang="en-US" sz="2800" smtClean="0">
                <a:solidFill>
                  <a:srgbClr val="6C6C6C"/>
                </a:solidFill>
              </a:rPr>
              <a:t>Shelter and Settlements </a:t>
            </a:r>
          </a:p>
          <a:p>
            <a:pPr eaLnBrk="1" hangingPunct="1"/>
            <a:r>
              <a:rPr lang="en-US" sz="2800" smtClean="0">
                <a:solidFill>
                  <a:srgbClr val="6C6C6C"/>
                </a:solidFill>
              </a:rPr>
              <a:t>Water, Sanitation and Hygiene (WASH)</a:t>
            </a:r>
          </a:p>
          <a:p>
            <a:pPr eaLnBrk="1" hangingPunct="1"/>
            <a:r>
              <a:rPr lang="en-US" sz="2800" smtClean="0">
                <a:solidFill>
                  <a:srgbClr val="6C6C6C"/>
                </a:solidFill>
              </a:rPr>
              <a:t>Protection</a:t>
            </a:r>
          </a:p>
          <a:p>
            <a:pPr eaLnBrk="1" hangingPunct="1"/>
            <a:r>
              <a:rPr lang="en-US" sz="2800" smtClean="0">
                <a:solidFill>
                  <a:srgbClr val="6C6C6C"/>
                </a:solidFill>
              </a:rPr>
              <a:t>Health</a:t>
            </a:r>
          </a:p>
          <a:p>
            <a:pPr eaLnBrk="1" hangingPunct="1"/>
            <a:r>
              <a:rPr lang="en-US" sz="2800" smtClean="0">
                <a:solidFill>
                  <a:srgbClr val="6C6C6C"/>
                </a:solidFill>
              </a:rPr>
              <a:t>Cross-cutting – Community Mobilization </a:t>
            </a:r>
            <a:r>
              <a:rPr lang="en-US" sz="2800" b="1" smtClean="0">
                <a:solidFill>
                  <a:srgbClr val="6C6C6C"/>
                </a:solidFill>
              </a:rPr>
              <a:t>AND</a:t>
            </a:r>
            <a:r>
              <a:rPr lang="en-US" sz="2800" smtClean="0">
                <a:solidFill>
                  <a:srgbClr val="6C6C6C"/>
                </a:solidFill>
              </a:rPr>
              <a:t> Participatory Planning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IMG_4151.JPG"/>
          <p:cNvPicPr>
            <a:picLocks noChangeAspect="1"/>
          </p:cNvPicPr>
          <p:nvPr/>
        </p:nvPicPr>
        <p:blipFill>
          <a:blip r:embed="rId3" cstate="print"/>
          <a:srcRect/>
          <a:stretch>
            <a:fillRect/>
          </a:stretch>
        </p:blipFill>
        <p:spPr bwMode="auto">
          <a:xfrm>
            <a:off x="1066800" y="4137025"/>
            <a:ext cx="3581400" cy="2686050"/>
          </a:xfrm>
          <a:prstGeom prst="rect">
            <a:avLst/>
          </a:prstGeom>
          <a:noFill/>
          <a:ln w="9525">
            <a:noFill/>
            <a:miter lim="800000"/>
            <a:headEnd/>
            <a:tailEnd/>
          </a:ln>
        </p:spPr>
      </p:pic>
      <p:sp>
        <p:nvSpPr>
          <p:cNvPr id="45058" name="Title 1"/>
          <p:cNvSpPr>
            <a:spLocks noGrp="1"/>
          </p:cNvSpPr>
          <p:nvPr>
            <p:ph type="title"/>
          </p:nvPr>
        </p:nvSpPr>
        <p:spPr>
          <a:xfrm>
            <a:off x="457200" y="0"/>
            <a:ext cx="8229600" cy="1143000"/>
          </a:xfrm>
        </p:spPr>
        <p:txBody>
          <a:bodyPr/>
          <a:lstStyle/>
          <a:p>
            <a:pPr eaLnBrk="1" hangingPunct="1"/>
            <a:r>
              <a:rPr lang="en-US" sz="3600" smtClean="0"/>
              <a:t>KATYE: Impact at a glance</a:t>
            </a:r>
          </a:p>
        </p:txBody>
      </p:sp>
      <p:sp>
        <p:nvSpPr>
          <p:cNvPr id="45059" name="Content Placeholder 2"/>
          <p:cNvSpPr>
            <a:spLocks noGrp="1"/>
          </p:cNvSpPr>
          <p:nvPr>
            <p:ph idx="1"/>
          </p:nvPr>
        </p:nvSpPr>
        <p:spPr>
          <a:xfrm>
            <a:off x="0" y="1143000"/>
            <a:ext cx="8955088" cy="3124200"/>
          </a:xfrm>
        </p:spPr>
        <p:txBody>
          <a:bodyPr/>
          <a:lstStyle/>
          <a:p>
            <a:pPr eaLnBrk="1" hangingPunct="1"/>
            <a:r>
              <a:rPr lang="en-US" sz="2400" smtClean="0">
                <a:solidFill>
                  <a:srgbClr val="6C6C6C"/>
                </a:solidFill>
              </a:rPr>
              <a:t>Direct assistance to 1,984 families in and around the Ravine Pintade neighborhood</a:t>
            </a:r>
          </a:p>
          <a:p>
            <a:pPr eaLnBrk="1" hangingPunct="1"/>
            <a:r>
              <a:rPr lang="en-US" sz="2400" smtClean="0">
                <a:solidFill>
                  <a:srgbClr val="6C6C6C"/>
                </a:solidFill>
              </a:rPr>
              <a:t>Repaired or constructed shelter for 620 households </a:t>
            </a:r>
          </a:p>
          <a:p>
            <a:pPr eaLnBrk="1" hangingPunct="1"/>
            <a:r>
              <a:rPr lang="en-US" sz="2400" smtClean="0">
                <a:solidFill>
                  <a:srgbClr val="6C6C6C"/>
                </a:solidFill>
              </a:rPr>
              <a:t>Constructed 386 durable, transitional shelter units (TS), replacing all the units lost in the earthquake</a:t>
            </a:r>
          </a:p>
          <a:p>
            <a:pPr eaLnBrk="1" hangingPunct="1"/>
            <a:r>
              <a:rPr lang="en-US" sz="2400" smtClean="0">
                <a:solidFill>
                  <a:srgbClr val="6C6C6C"/>
                </a:solidFill>
              </a:rPr>
              <a:t>Well planned neighborhood with infrastructure for reducing vulnerability to disasters</a:t>
            </a:r>
          </a:p>
        </p:txBody>
      </p:sp>
      <p:pic>
        <p:nvPicPr>
          <p:cNvPr id="45060" name="Picture 2" descr="IMG_8496.JPG"/>
          <p:cNvPicPr>
            <a:picLocks noChangeAspect="1"/>
          </p:cNvPicPr>
          <p:nvPr/>
        </p:nvPicPr>
        <p:blipFill>
          <a:blip r:embed="rId4" cstate="print"/>
          <a:srcRect/>
          <a:stretch>
            <a:fillRect/>
          </a:stretch>
        </p:blipFill>
        <p:spPr bwMode="auto">
          <a:xfrm rot="-881375">
            <a:off x="4725988" y="3990975"/>
            <a:ext cx="2914650" cy="218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52400" y="0"/>
            <a:ext cx="8991600" cy="1155700"/>
          </a:xfrm>
        </p:spPr>
        <p:txBody>
          <a:bodyPr/>
          <a:lstStyle/>
          <a:p>
            <a:pPr eaLnBrk="1" hangingPunct="1"/>
            <a:r>
              <a:rPr lang="en-US" sz="4000" smtClean="0"/>
              <a:t>Why Urban Disasters</a:t>
            </a:r>
            <a:r>
              <a:rPr lang="en-US" sz="3600" smtClean="0"/>
              <a:t> ? </a:t>
            </a:r>
            <a:br>
              <a:rPr lang="en-US" sz="3600" smtClean="0"/>
            </a:br>
            <a:r>
              <a:rPr lang="en-US" altLang="en-US" sz="2700" i="1" smtClean="0"/>
              <a:t>“</a:t>
            </a:r>
            <a:r>
              <a:rPr lang="en-US" altLang="ja-JP" sz="2700" i="1" smtClean="0"/>
              <a:t>Because it</a:t>
            </a:r>
            <a:r>
              <a:rPr lang="en-US" altLang="en-US" sz="2700" i="1" smtClean="0"/>
              <a:t>’</a:t>
            </a:r>
            <a:r>
              <a:rPr lang="en-US" altLang="ja-JP" sz="2700" i="1" smtClean="0"/>
              <a:t>s there</a:t>
            </a:r>
            <a:r>
              <a:rPr lang="en-US" altLang="en-US" sz="2700" smtClean="0"/>
              <a:t>”</a:t>
            </a:r>
            <a:r>
              <a:rPr lang="en-US" altLang="ja-JP" sz="2700" smtClean="0"/>
              <a:t> – George Mallory, 1924</a:t>
            </a:r>
            <a:endParaRPr lang="en-US" sz="2700" smtClean="0"/>
          </a:p>
        </p:txBody>
      </p:sp>
      <p:sp>
        <p:nvSpPr>
          <p:cNvPr id="13314" name="Content Placeholder 2"/>
          <p:cNvSpPr>
            <a:spLocks noGrp="1"/>
          </p:cNvSpPr>
          <p:nvPr>
            <p:ph idx="1"/>
          </p:nvPr>
        </p:nvSpPr>
        <p:spPr>
          <a:xfrm>
            <a:off x="533400" y="1371600"/>
            <a:ext cx="8229600" cy="4648200"/>
          </a:xfrm>
        </p:spPr>
        <p:txBody>
          <a:bodyPr/>
          <a:lstStyle/>
          <a:p>
            <a:pPr eaLnBrk="1" hangingPunct="1">
              <a:lnSpc>
                <a:spcPct val="90000"/>
              </a:lnSpc>
            </a:pPr>
            <a:r>
              <a:rPr lang="en-US" sz="2400" smtClean="0">
                <a:solidFill>
                  <a:srgbClr val="6C6C6C"/>
                </a:solidFill>
              </a:rPr>
              <a:t>Rapid Urbanization - By 2050, more than two thirds of the global population will live in cities with megacities absorbing most of this growth</a:t>
            </a:r>
            <a:br>
              <a:rPr lang="en-US" sz="2400" smtClean="0">
                <a:solidFill>
                  <a:srgbClr val="6C6C6C"/>
                </a:solidFill>
              </a:rPr>
            </a:br>
            <a:endParaRPr lang="en-US" sz="2400" smtClean="0">
              <a:solidFill>
                <a:srgbClr val="6C6C6C"/>
              </a:solidFill>
            </a:endParaRPr>
          </a:p>
          <a:p>
            <a:pPr lvl="1" eaLnBrk="1" hangingPunct="1">
              <a:lnSpc>
                <a:spcPct val="90000"/>
              </a:lnSpc>
            </a:pPr>
            <a:r>
              <a:rPr lang="en-US" sz="2400" smtClean="0">
                <a:solidFill>
                  <a:srgbClr val="6C6C6C"/>
                </a:solidFill>
              </a:rPr>
              <a:t>Africa and Asia would lead the urban growth over the next four decades</a:t>
            </a:r>
          </a:p>
          <a:p>
            <a:pPr lvl="1" eaLnBrk="1" hangingPunct="1">
              <a:lnSpc>
                <a:spcPct val="90000"/>
              </a:lnSpc>
            </a:pPr>
            <a:endParaRPr lang="en-US" sz="2400" smtClean="0">
              <a:solidFill>
                <a:srgbClr val="6C6C6C"/>
              </a:solidFill>
            </a:endParaRPr>
          </a:p>
          <a:p>
            <a:pPr eaLnBrk="1" hangingPunct="1">
              <a:lnSpc>
                <a:spcPct val="90000"/>
              </a:lnSpc>
            </a:pPr>
            <a:r>
              <a:rPr lang="en-US" sz="2400" smtClean="0">
                <a:solidFill>
                  <a:srgbClr val="6C6C6C"/>
                </a:solidFill>
              </a:rPr>
              <a:t>Rapid Urbanization of Poverty –889 million by 2020</a:t>
            </a:r>
            <a:br>
              <a:rPr lang="en-US" sz="2400" smtClean="0">
                <a:solidFill>
                  <a:srgbClr val="6C6C6C"/>
                </a:solidFill>
              </a:rPr>
            </a:br>
            <a:endParaRPr lang="en-US" sz="2400" smtClean="0">
              <a:solidFill>
                <a:srgbClr val="6C6C6C"/>
              </a:solidFill>
            </a:endParaRPr>
          </a:p>
          <a:p>
            <a:pPr eaLnBrk="1" hangingPunct="1">
              <a:lnSpc>
                <a:spcPct val="90000"/>
              </a:lnSpc>
            </a:pPr>
            <a:r>
              <a:rPr lang="en-US" sz="2400" smtClean="0">
                <a:solidFill>
                  <a:srgbClr val="6C6C6C"/>
                </a:solidFill>
              </a:rPr>
              <a:t>60 % of all mega cities are located in areas that are at risk for at least one major type of natural disaster, such as earthquakes, floods, landslides or droughts</a:t>
            </a:r>
          </a:p>
          <a:p>
            <a:pPr eaLnBrk="1" hangingPunct="1">
              <a:lnSpc>
                <a:spcPct val="90000"/>
              </a:lnSpc>
            </a:pPr>
            <a:endParaRPr lang="en-US" sz="2400" smtClean="0">
              <a:solidFill>
                <a:srgbClr val="6C6C6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Before 1"/>
          <p:cNvPicPr>
            <a:picLocks noChangeAspect="1" noChangeArrowheads="1"/>
          </p:cNvPicPr>
          <p:nvPr/>
        </p:nvPicPr>
        <p:blipFill>
          <a:blip r:embed="rId2" cstate="print"/>
          <a:srcRect/>
          <a:stretch>
            <a:fillRect/>
          </a:stretch>
        </p:blipFill>
        <p:spPr bwMode="auto">
          <a:xfrm>
            <a:off x="914400" y="838200"/>
            <a:ext cx="3403600" cy="2278063"/>
          </a:xfrm>
          <a:prstGeom prst="rect">
            <a:avLst/>
          </a:prstGeom>
          <a:noFill/>
          <a:ln w="76200">
            <a:solidFill>
              <a:srgbClr val="FFFFFF"/>
            </a:solidFill>
            <a:miter lim="800000"/>
            <a:headEnd/>
            <a:tailEnd/>
          </a:ln>
        </p:spPr>
      </p:pic>
      <p:pic>
        <p:nvPicPr>
          <p:cNvPr id="47106" name="Picture 3" descr="After 1"/>
          <p:cNvPicPr>
            <a:picLocks noChangeAspect="1" noChangeArrowheads="1"/>
          </p:cNvPicPr>
          <p:nvPr/>
        </p:nvPicPr>
        <p:blipFill>
          <a:blip r:embed="rId3" cstate="print"/>
          <a:srcRect/>
          <a:stretch>
            <a:fillRect/>
          </a:stretch>
        </p:blipFill>
        <p:spPr bwMode="auto">
          <a:xfrm>
            <a:off x="4435475" y="811213"/>
            <a:ext cx="3489325" cy="2325687"/>
          </a:xfrm>
          <a:prstGeom prst="rect">
            <a:avLst/>
          </a:prstGeom>
          <a:noFill/>
          <a:ln w="76200">
            <a:solidFill>
              <a:srgbClr val="FFFFFF"/>
            </a:solidFill>
            <a:miter lim="800000"/>
            <a:headEnd/>
            <a:tailEnd/>
          </a:ln>
        </p:spPr>
      </p:pic>
      <p:pic>
        <p:nvPicPr>
          <p:cNvPr id="47107" name="Picture 4" descr="Before"/>
          <p:cNvPicPr>
            <a:picLocks noChangeAspect="1" noChangeArrowheads="1"/>
          </p:cNvPicPr>
          <p:nvPr/>
        </p:nvPicPr>
        <p:blipFill>
          <a:blip r:embed="rId4" cstate="print"/>
          <a:srcRect/>
          <a:stretch>
            <a:fillRect/>
          </a:stretch>
        </p:blipFill>
        <p:spPr bwMode="auto">
          <a:xfrm>
            <a:off x="838200" y="3124200"/>
            <a:ext cx="3482975" cy="2332038"/>
          </a:xfrm>
          <a:prstGeom prst="rect">
            <a:avLst/>
          </a:prstGeom>
          <a:noFill/>
          <a:ln w="76200">
            <a:solidFill>
              <a:srgbClr val="FFFFFF"/>
            </a:solidFill>
            <a:miter lim="800000"/>
            <a:headEnd/>
            <a:tailEnd/>
          </a:ln>
        </p:spPr>
      </p:pic>
      <p:pic>
        <p:nvPicPr>
          <p:cNvPr id="47108" name="Picture 5" descr="After"/>
          <p:cNvPicPr>
            <a:picLocks noChangeAspect="1" noChangeArrowheads="1"/>
          </p:cNvPicPr>
          <p:nvPr/>
        </p:nvPicPr>
        <p:blipFill>
          <a:blip r:embed="rId5" cstate="print"/>
          <a:srcRect/>
          <a:stretch>
            <a:fillRect/>
          </a:stretch>
        </p:blipFill>
        <p:spPr bwMode="auto">
          <a:xfrm>
            <a:off x="4429125" y="3122613"/>
            <a:ext cx="3495675" cy="2330450"/>
          </a:xfrm>
          <a:prstGeom prst="rect">
            <a:avLst/>
          </a:prstGeom>
          <a:noFill/>
          <a:ln w="76200">
            <a:solidFill>
              <a:srgbClr val="FFFFFF"/>
            </a:solidFill>
            <a:miter lim="800000"/>
            <a:headEnd/>
            <a:tailEnd/>
          </a:ln>
        </p:spPr>
      </p:pic>
      <p:sp>
        <p:nvSpPr>
          <p:cNvPr id="8" name="TextBox 7"/>
          <p:cNvSpPr txBox="1"/>
          <p:nvPr/>
        </p:nvSpPr>
        <p:spPr>
          <a:xfrm>
            <a:off x="914400" y="2743200"/>
            <a:ext cx="865188" cy="369888"/>
          </a:xfrm>
          <a:prstGeom prst="rect">
            <a:avLst/>
          </a:prstGeom>
          <a:solidFill>
            <a:schemeClr val="accent3">
              <a:lumMod val="60000"/>
              <a:lumOff val="40000"/>
            </a:schemeClr>
          </a:solidFill>
        </p:spPr>
        <p:txBody>
          <a:bodyPr wrap="none">
            <a:spAutoFit/>
          </a:bodyPr>
          <a:lstStyle/>
          <a:p>
            <a:pPr>
              <a:defRPr/>
            </a:pPr>
            <a:r>
              <a:rPr lang="en-US" dirty="0">
                <a:latin typeface="Arial" charset="0"/>
                <a:ea typeface="ＭＳ Ｐゴシック" charset="0"/>
                <a:cs typeface="ＭＳ Ｐゴシック" charset="0"/>
              </a:rPr>
              <a:t>Before </a:t>
            </a:r>
          </a:p>
        </p:txBody>
      </p:sp>
      <p:sp>
        <p:nvSpPr>
          <p:cNvPr id="47110" name="TextBox 8"/>
          <p:cNvSpPr txBox="1">
            <a:spLocks noChangeArrowheads="1"/>
          </p:cNvSpPr>
          <p:nvPr/>
        </p:nvSpPr>
        <p:spPr bwMode="auto">
          <a:xfrm>
            <a:off x="4419600" y="2743200"/>
            <a:ext cx="684213" cy="369888"/>
          </a:xfrm>
          <a:prstGeom prst="rect">
            <a:avLst/>
          </a:prstGeom>
          <a:solidFill>
            <a:srgbClr val="EBFF4D"/>
          </a:solidFill>
          <a:ln w="9525">
            <a:noFill/>
            <a:miter lim="800000"/>
            <a:headEnd/>
            <a:tailEnd/>
          </a:ln>
        </p:spPr>
        <p:txBody>
          <a:bodyPr wrap="none">
            <a:spAutoFit/>
          </a:bodyPr>
          <a:lstStyle/>
          <a:p>
            <a:r>
              <a:rPr lang="en-US"/>
              <a:t>After</a:t>
            </a:r>
          </a:p>
        </p:txBody>
      </p:sp>
      <p:sp>
        <p:nvSpPr>
          <p:cNvPr id="10" name="TextBox 9"/>
          <p:cNvSpPr txBox="1"/>
          <p:nvPr/>
        </p:nvSpPr>
        <p:spPr>
          <a:xfrm>
            <a:off x="838200" y="5029200"/>
            <a:ext cx="865188" cy="369888"/>
          </a:xfrm>
          <a:prstGeom prst="rect">
            <a:avLst/>
          </a:prstGeom>
          <a:solidFill>
            <a:schemeClr val="accent3">
              <a:lumMod val="60000"/>
              <a:lumOff val="40000"/>
            </a:schemeClr>
          </a:solidFill>
        </p:spPr>
        <p:txBody>
          <a:bodyPr wrap="none">
            <a:spAutoFit/>
          </a:bodyPr>
          <a:lstStyle/>
          <a:p>
            <a:pPr>
              <a:defRPr/>
            </a:pPr>
            <a:r>
              <a:rPr lang="en-US" dirty="0">
                <a:latin typeface="Arial" charset="0"/>
                <a:ea typeface="ＭＳ Ｐゴシック" charset="0"/>
                <a:cs typeface="ＭＳ Ｐゴシック" charset="0"/>
              </a:rPr>
              <a:t>Before </a:t>
            </a:r>
          </a:p>
        </p:txBody>
      </p:sp>
      <p:sp>
        <p:nvSpPr>
          <p:cNvPr id="47112" name="TextBox 10"/>
          <p:cNvSpPr txBox="1">
            <a:spLocks noChangeArrowheads="1"/>
          </p:cNvSpPr>
          <p:nvPr/>
        </p:nvSpPr>
        <p:spPr bwMode="auto">
          <a:xfrm>
            <a:off x="4419600" y="5105400"/>
            <a:ext cx="684213" cy="369888"/>
          </a:xfrm>
          <a:prstGeom prst="rect">
            <a:avLst/>
          </a:prstGeom>
          <a:solidFill>
            <a:srgbClr val="EBFF4D"/>
          </a:solidFill>
          <a:ln w="9525">
            <a:noFill/>
            <a:miter lim="800000"/>
            <a:headEnd/>
            <a:tailEnd/>
          </a:ln>
        </p:spPr>
        <p:txBody>
          <a:bodyPr wrap="none">
            <a:spAutoFit/>
          </a:bodyPr>
          <a:lstStyle/>
          <a:p>
            <a:r>
              <a:rPr lang="en-US"/>
              <a:t>After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274638"/>
            <a:ext cx="8153400" cy="1554162"/>
          </a:xfrm>
        </p:spPr>
        <p:txBody>
          <a:bodyPr/>
          <a:lstStyle/>
          <a:p>
            <a:pPr eaLnBrk="1" hangingPunct="1"/>
            <a:r>
              <a:rPr lang="en-US" sz="3800" smtClean="0"/>
              <a:t>KATYE</a:t>
            </a:r>
            <a:r>
              <a:rPr lang="en-US" sz="3600" smtClean="0"/>
              <a:t>: Community Mobilization</a:t>
            </a:r>
          </a:p>
        </p:txBody>
      </p:sp>
      <p:sp>
        <p:nvSpPr>
          <p:cNvPr id="37891" name="Content Placeholder 2"/>
          <p:cNvSpPr>
            <a:spLocks noGrp="1"/>
          </p:cNvSpPr>
          <p:nvPr>
            <p:ph sz="half" idx="1"/>
          </p:nvPr>
        </p:nvSpPr>
        <p:spPr>
          <a:xfrm>
            <a:off x="152400" y="1752600"/>
            <a:ext cx="3733800" cy="4800600"/>
          </a:xfrm>
        </p:spPr>
        <p:txBody>
          <a:bodyPr rtlCol="0">
            <a:normAutofit/>
          </a:bodyPr>
          <a:lstStyle/>
          <a:p>
            <a:pPr eaLnBrk="1" fontAlgn="auto" hangingPunct="1">
              <a:spcAft>
                <a:spcPts val="0"/>
              </a:spcAft>
              <a:defRPr/>
            </a:pPr>
            <a:r>
              <a:rPr lang="en-US" sz="3200" dirty="0" smtClean="0">
                <a:solidFill>
                  <a:schemeClr val="bg2">
                    <a:lumMod val="50000"/>
                  </a:schemeClr>
                </a:solidFill>
                <a:ea typeface="+mn-ea"/>
                <a:cs typeface="+mn-cs"/>
              </a:rPr>
              <a:t>Ensuring full buy-in on redevelopment plans including infrastructure, and DRR interventions</a:t>
            </a:r>
          </a:p>
          <a:p>
            <a:pPr eaLnBrk="1" fontAlgn="auto" hangingPunct="1">
              <a:spcAft>
                <a:spcPts val="0"/>
              </a:spcAft>
              <a:defRPr/>
            </a:pPr>
            <a:endParaRPr lang="en-US" dirty="0" smtClean="0">
              <a:ea typeface="+mn-ea"/>
              <a:cs typeface="+mn-cs"/>
            </a:endParaRPr>
          </a:p>
          <a:p>
            <a:pPr lvl="1" eaLnBrk="1" fontAlgn="auto" hangingPunct="1">
              <a:spcAft>
                <a:spcPts val="0"/>
              </a:spcAft>
              <a:buFont typeface="Arial" charset="0"/>
              <a:buChar char="•"/>
              <a:defRPr/>
            </a:pPr>
            <a:endParaRPr lang="en-US" sz="2800" dirty="0" smtClean="0">
              <a:ea typeface="+mn-ea"/>
            </a:endParaRPr>
          </a:p>
        </p:txBody>
      </p:sp>
      <p:pic>
        <p:nvPicPr>
          <p:cNvPr id="48131" name="Picture 2"/>
          <p:cNvPicPr>
            <a:picLocks noGrp="1" noChangeAspect="1" noChangeArrowheads="1"/>
          </p:cNvPicPr>
          <p:nvPr>
            <p:ph sz="half" idx="2"/>
          </p:nvPr>
        </p:nvPicPr>
        <p:blipFill>
          <a:blip r:embed="rId3" cstate="print"/>
          <a:srcRect/>
          <a:stretch>
            <a:fillRect/>
          </a:stretch>
        </p:blipFill>
        <p:spPr>
          <a:xfrm>
            <a:off x="3886200" y="1752600"/>
            <a:ext cx="5126038" cy="34290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76200"/>
            <a:ext cx="8229600" cy="1143000"/>
          </a:xfrm>
        </p:spPr>
        <p:txBody>
          <a:bodyPr/>
          <a:lstStyle/>
          <a:p>
            <a:pPr eaLnBrk="1" hangingPunct="1"/>
            <a:r>
              <a:rPr lang="en-US" sz="4000" smtClean="0"/>
              <a:t>Community Mobilization (contd.)</a:t>
            </a:r>
          </a:p>
        </p:txBody>
      </p:sp>
      <p:sp>
        <p:nvSpPr>
          <p:cNvPr id="38915" name="Content Placeholder 2"/>
          <p:cNvSpPr>
            <a:spLocks noGrp="1"/>
          </p:cNvSpPr>
          <p:nvPr>
            <p:ph sz="half" idx="1"/>
          </p:nvPr>
        </p:nvSpPr>
        <p:spPr>
          <a:xfrm>
            <a:off x="533400" y="1295400"/>
            <a:ext cx="8229600" cy="5257800"/>
          </a:xfrm>
        </p:spPr>
        <p:txBody>
          <a:bodyPr rtlCol="0">
            <a:normAutofit fontScale="92500" lnSpcReduction="10000"/>
          </a:bodyPr>
          <a:lstStyle/>
          <a:p>
            <a:pPr eaLnBrk="1" fontAlgn="auto" hangingPunct="1">
              <a:spcAft>
                <a:spcPts val="0"/>
              </a:spcAft>
              <a:defRPr/>
            </a:pPr>
            <a:r>
              <a:rPr lang="en-US" dirty="0" smtClean="0">
                <a:ea typeface="+mn-ea"/>
                <a:cs typeface="+mn-cs"/>
              </a:rPr>
              <a:t>Approaches to mobilization: </a:t>
            </a:r>
          </a:p>
          <a:p>
            <a:pPr lvl="1" eaLnBrk="1" fontAlgn="auto" hangingPunct="1">
              <a:spcAft>
                <a:spcPts val="0"/>
              </a:spcAft>
              <a:buFont typeface="Arial" charset="0"/>
              <a:buChar char="•"/>
              <a:defRPr/>
            </a:pPr>
            <a:r>
              <a:rPr lang="en-US" dirty="0" smtClean="0">
                <a:ea typeface="+mn-ea"/>
              </a:rPr>
              <a:t>Enumeration process, to develop consensus on: Status of occupancy, Tenure, Family condition, Workable plans for temporary shelters</a:t>
            </a:r>
            <a:br>
              <a:rPr lang="en-US" dirty="0" smtClean="0">
                <a:ea typeface="+mn-ea"/>
              </a:rPr>
            </a:br>
            <a:endParaRPr lang="en-US" sz="1300" dirty="0" smtClean="0">
              <a:ea typeface="+mn-ea"/>
            </a:endParaRPr>
          </a:p>
          <a:p>
            <a:pPr lvl="1" eaLnBrk="1" fontAlgn="auto" hangingPunct="1">
              <a:spcAft>
                <a:spcPts val="0"/>
              </a:spcAft>
              <a:buFont typeface="Arial" charset="0"/>
              <a:buChar char="•"/>
              <a:defRPr/>
            </a:pPr>
            <a:r>
              <a:rPr lang="en-US" dirty="0" smtClean="0">
                <a:ea typeface="+mn-ea"/>
              </a:rPr>
              <a:t>Capacity building and empowerment for existing community organizations</a:t>
            </a:r>
            <a:br>
              <a:rPr lang="en-US" dirty="0" smtClean="0">
                <a:ea typeface="+mn-ea"/>
              </a:rPr>
            </a:br>
            <a:endParaRPr lang="en-US" sz="1300" dirty="0" smtClean="0">
              <a:ea typeface="+mn-ea"/>
            </a:endParaRPr>
          </a:p>
          <a:p>
            <a:pPr lvl="1" eaLnBrk="1" fontAlgn="auto" hangingPunct="1">
              <a:spcAft>
                <a:spcPts val="0"/>
              </a:spcAft>
              <a:buFont typeface="Arial" charset="0"/>
              <a:buChar char="•"/>
              <a:defRPr/>
            </a:pPr>
            <a:r>
              <a:rPr lang="en-US" dirty="0" smtClean="0">
                <a:ea typeface="+mn-ea"/>
              </a:rPr>
              <a:t>Capacity building in safe construction, health and protection </a:t>
            </a:r>
            <a:br>
              <a:rPr lang="en-US" dirty="0" smtClean="0">
                <a:ea typeface="+mn-ea"/>
              </a:rPr>
            </a:br>
            <a:endParaRPr lang="en-US" sz="1300" dirty="0" smtClean="0">
              <a:ea typeface="+mn-ea"/>
            </a:endParaRPr>
          </a:p>
          <a:p>
            <a:pPr lvl="1" eaLnBrk="1" fontAlgn="auto" hangingPunct="1">
              <a:spcAft>
                <a:spcPts val="0"/>
              </a:spcAft>
              <a:buFont typeface="Arial" charset="0"/>
              <a:buChar char="•"/>
              <a:defRPr/>
            </a:pPr>
            <a:r>
              <a:rPr lang="en-US" sz="2600" b="1" dirty="0" smtClean="0">
                <a:ea typeface="+mn-ea"/>
              </a:rPr>
              <a:t>Outreach to surrounding areas</a:t>
            </a:r>
            <a:br>
              <a:rPr lang="en-US" sz="2600" b="1" dirty="0" smtClean="0">
                <a:ea typeface="+mn-ea"/>
              </a:rPr>
            </a:br>
            <a:endParaRPr lang="en-US" sz="2600" b="1" dirty="0" smtClean="0">
              <a:ea typeface="+mn-ea"/>
            </a:endParaRPr>
          </a:p>
          <a:p>
            <a:pPr lvl="1" eaLnBrk="1" fontAlgn="auto" hangingPunct="1">
              <a:spcAft>
                <a:spcPts val="0"/>
              </a:spcAft>
              <a:buFont typeface="Arial" charset="0"/>
              <a:buChar char="•"/>
              <a:defRPr/>
            </a:pPr>
            <a:r>
              <a:rPr lang="en-US" dirty="0" smtClean="0">
                <a:ea typeface="+mn-ea"/>
              </a:rPr>
              <a:t>Institutional framework - site-wide and zonal committees comprising existing organizations and informal leaders </a:t>
            </a:r>
          </a:p>
          <a:p>
            <a:pPr lvl="1" eaLnBrk="1" fontAlgn="auto" hangingPunct="1">
              <a:spcAft>
                <a:spcPts val="0"/>
              </a:spcAft>
              <a:defRPr/>
            </a:pPr>
            <a:endParaRPr lang="en-US" dirty="0" smtClean="0">
              <a:ea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5" name="Object 26"/>
          <p:cNvGraphicFramePr>
            <a:graphicFrameLocks noChangeAspect="1"/>
          </p:cNvGraphicFramePr>
          <p:nvPr/>
        </p:nvGraphicFramePr>
        <p:xfrm>
          <a:off x="0" y="206375"/>
          <a:ext cx="8991600" cy="6575425"/>
        </p:xfrm>
        <a:graphic>
          <a:graphicData uri="http://schemas.openxmlformats.org/presentationml/2006/ole">
            <p:oleObj spid="_x0000_s52225" name="Document" r:id="rId4" imgW="5956081" imgH="4355940" progId="Word.Document.12">
              <p:link updateAutomatic="1"/>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a:spLocks noGrp="1"/>
          </p:cNvSpPr>
          <p:nvPr>
            <p:ph sz="half" idx="1"/>
          </p:nvPr>
        </p:nvSpPr>
        <p:spPr>
          <a:xfrm>
            <a:off x="457200" y="1600200"/>
            <a:ext cx="8153400" cy="4525963"/>
          </a:xfrm>
        </p:spPr>
        <p:txBody>
          <a:bodyPr/>
          <a:lstStyle/>
          <a:p>
            <a:pPr eaLnBrk="1" hangingPunct="1">
              <a:buFont typeface="Arial" charset="0"/>
              <a:buChar char="•"/>
              <a:defRPr/>
            </a:pPr>
            <a:r>
              <a:rPr lang="en-US" sz="3200" dirty="0">
                <a:latin typeface="Arial Rounded MT Bold" charset="0"/>
                <a:ea typeface="ＭＳ Ｐゴシック" charset="0"/>
              </a:rPr>
              <a:t>Negotiating land use </a:t>
            </a:r>
          </a:p>
          <a:p>
            <a:pPr lvl="1" eaLnBrk="1" hangingPunct="1">
              <a:buFont typeface="Arial" charset="0"/>
              <a:buChar char="•"/>
              <a:defRPr/>
            </a:pPr>
            <a:r>
              <a:rPr lang="en-US" dirty="0">
                <a:solidFill>
                  <a:srgbClr val="6C6C6C"/>
                </a:solidFill>
                <a:latin typeface="Arial Rounded MT Bold" charset="0"/>
                <a:ea typeface="ＭＳ Ｐゴシック" charset="0"/>
              </a:rPr>
              <a:t>Many homeowners agreed to cede small portions of land, or permitted land boundaries to be redrawn to accommodate infrastructure, public spaces and facilities  </a:t>
            </a:r>
            <a:br>
              <a:rPr lang="en-US" dirty="0">
                <a:solidFill>
                  <a:srgbClr val="6C6C6C"/>
                </a:solidFill>
                <a:latin typeface="Arial Rounded MT Bold" charset="0"/>
                <a:ea typeface="ＭＳ Ｐゴシック" charset="0"/>
              </a:rPr>
            </a:br>
            <a:endParaRPr lang="en-US" sz="1200" dirty="0">
              <a:solidFill>
                <a:srgbClr val="6C6C6C"/>
              </a:solidFill>
              <a:latin typeface="Arial Rounded MT Bold" charset="0"/>
              <a:ea typeface="ＭＳ Ｐゴシック" charset="0"/>
            </a:endParaRPr>
          </a:p>
          <a:p>
            <a:pPr lvl="1" eaLnBrk="1" hangingPunct="1">
              <a:buFont typeface="Arial" charset="0"/>
              <a:buChar char="•"/>
              <a:defRPr/>
            </a:pPr>
            <a:r>
              <a:rPr lang="en-US" dirty="0" smtClean="0">
                <a:solidFill>
                  <a:srgbClr val="6C6C6C"/>
                </a:solidFill>
                <a:latin typeface="Arial Rounded MT Bold" charset="0"/>
                <a:ea typeface="ＭＳ Ｐゴシック" charset="0"/>
              </a:rPr>
              <a:t>Agreement on construction </a:t>
            </a:r>
            <a:r>
              <a:rPr lang="en-US" dirty="0">
                <a:solidFill>
                  <a:srgbClr val="6C6C6C"/>
                </a:solidFill>
                <a:latin typeface="Arial Rounded MT Bold" charset="0"/>
                <a:ea typeface="ＭＳ Ｐゴシック" charset="0"/>
              </a:rPr>
              <a:t>of two-story </a:t>
            </a:r>
            <a:r>
              <a:rPr lang="en-US" dirty="0" smtClean="0">
                <a:solidFill>
                  <a:srgbClr val="6C6C6C"/>
                </a:solidFill>
                <a:latin typeface="Arial Rounded MT Bold" charset="0"/>
                <a:ea typeface="ＭＳ Ｐゴシック" charset="0"/>
              </a:rPr>
              <a:t>shelters</a:t>
            </a:r>
          </a:p>
          <a:p>
            <a:pPr marL="457200" lvl="1" indent="0" eaLnBrk="1" hangingPunct="1">
              <a:buFont typeface="Arial" pitchFamily="34" charset="0"/>
              <a:buNone/>
              <a:defRPr/>
            </a:pPr>
            <a:endParaRPr lang="en-US" dirty="0" smtClean="0">
              <a:solidFill>
                <a:srgbClr val="6C6C6C"/>
              </a:solidFill>
              <a:latin typeface="Arial Rounded MT Bold" charset="0"/>
              <a:ea typeface="ＭＳ Ｐゴシック" charset="0"/>
            </a:endParaRPr>
          </a:p>
          <a:p>
            <a:pPr lvl="1" eaLnBrk="1" hangingPunct="1">
              <a:buFont typeface="Arial" charset="0"/>
              <a:buChar char="•"/>
              <a:defRPr/>
            </a:pPr>
            <a:r>
              <a:rPr lang="en-US" dirty="0" smtClean="0">
                <a:solidFill>
                  <a:srgbClr val="6C6C6C"/>
                </a:solidFill>
                <a:latin typeface="Arial Rounded MT Bold" charset="0"/>
                <a:ea typeface="ＭＳ Ｐゴシック" charset="0"/>
              </a:rPr>
              <a:t>Retaining </a:t>
            </a:r>
            <a:r>
              <a:rPr lang="en-US" dirty="0">
                <a:solidFill>
                  <a:srgbClr val="6C6C6C"/>
                </a:solidFill>
                <a:latin typeface="Arial Rounded MT Bold" charset="0"/>
                <a:ea typeface="ＭＳ Ｐゴシック" charset="0"/>
              </a:rPr>
              <a:t>walls to terrace steep land creating space for walkways and other infrastructure</a:t>
            </a:r>
          </a:p>
        </p:txBody>
      </p:sp>
      <p:sp>
        <p:nvSpPr>
          <p:cNvPr id="54274" name="Title 1"/>
          <p:cNvSpPr>
            <a:spLocks noGrp="1"/>
          </p:cNvSpPr>
          <p:nvPr>
            <p:ph type="title"/>
          </p:nvPr>
        </p:nvSpPr>
        <p:spPr/>
        <p:txBody>
          <a:bodyPr/>
          <a:lstStyle/>
          <a:p>
            <a:pPr eaLnBrk="1" hangingPunct="1"/>
            <a:r>
              <a:rPr lang="en-US" sz="3600" smtClean="0"/>
              <a:t>Katye: Participatory Planning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Harsh\Desktop\i1 copy.jpg"/>
          <p:cNvPicPr>
            <a:picLocks noChangeAspect="1" noChangeArrowheads="1"/>
          </p:cNvPicPr>
          <p:nvPr/>
        </p:nvPicPr>
        <p:blipFill>
          <a:blip r:embed="rId3" cstate="print"/>
          <a:srcRect l="20502" r="3058" b="17834"/>
          <a:stretch>
            <a:fillRect/>
          </a:stretch>
        </p:blipFill>
        <p:spPr bwMode="auto">
          <a:xfrm rot="5400000">
            <a:off x="4050506" y="689769"/>
            <a:ext cx="5788026" cy="4398962"/>
          </a:xfrm>
          <a:prstGeom prst="rect">
            <a:avLst/>
          </a:prstGeom>
          <a:noFill/>
          <a:ln w="9525">
            <a:noFill/>
            <a:miter lim="800000"/>
            <a:headEnd/>
            <a:tailEnd/>
          </a:ln>
        </p:spPr>
      </p:pic>
      <p:pic>
        <p:nvPicPr>
          <p:cNvPr id="56322" name="Picture 6" descr="Old Topo Survey.jpg"/>
          <p:cNvPicPr>
            <a:picLocks noChangeAspect="1"/>
          </p:cNvPicPr>
          <p:nvPr/>
        </p:nvPicPr>
        <p:blipFill>
          <a:blip r:embed="rId4" cstate="print"/>
          <a:srcRect/>
          <a:stretch>
            <a:fillRect/>
          </a:stretch>
        </p:blipFill>
        <p:spPr bwMode="auto">
          <a:xfrm>
            <a:off x="457200" y="0"/>
            <a:ext cx="3746500" cy="579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ea typeface="+mj-ea"/>
                <a:cs typeface="+mj-cs"/>
              </a:rPr>
              <a:t>Role of Early and Visible Intervention</a:t>
            </a:r>
          </a:p>
        </p:txBody>
      </p:sp>
      <p:sp>
        <p:nvSpPr>
          <p:cNvPr id="58370" name="Content Placeholder 2"/>
          <p:cNvSpPr>
            <a:spLocks noGrp="1"/>
          </p:cNvSpPr>
          <p:nvPr>
            <p:ph sz="half" idx="1"/>
          </p:nvPr>
        </p:nvSpPr>
        <p:spPr>
          <a:xfrm>
            <a:off x="457200" y="1600200"/>
            <a:ext cx="8305800" cy="4800600"/>
          </a:xfrm>
        </p:spPr>
        <p:txBody>
          <a:bodyPr/>
          <a:lstStyle/>
          <a:p>
            <a:pPr eaLnBrk="1" hangingPunct="1"/>
            <a:r>
              <a:rPr lang="en-US" smtClean="0"/>
              <a:t>Accelerated community planning and recovery of the Impasse 138 neighborhood.</a:t>
            </a:r>
          </a:p>
        </p:txBody>
      </p:sp>
      <p:pic>
        <p:nvPicPr>
          <p:cNvPr id="58371" name="Picture 2" descr="F:\Snaps_Harsh\SNAPS US_March 2011\DSC_3830.JPG"/>
          <p:cNvPicPr>
            <a:picLocks noGrp="1" noChangeAspect="1" noChangeArrowheads="1"/>
          </p:cNvPicPr>
          <p:nvPr>
            <p:ph sz="half" idx="2"/>
          </p:nvPr>
        </p:nvPicPr>
        <p:blipFill>
          <a:blip r:embed="rId3" cstate="print"/>
          <a:srcRect/>
          <a:stretch>
            <a:fillRect/>
          </a:stretch>
        </p:blipFill>
        <p:spPr>
          <a:xfrm>
            <a:off x="838200" y="2667000"/>
            <a:ext cx="4038600" cy="2489200"/>
          </a:xfrm>
          <a:noFill/>
        </p:spPr>
      </p:pic>
      <p:pic>
        <p:nvPicPr>
          <p:cNvPr id="6" name="Content Placeholder 4"/>
          <p:cNvPicPr>
            <a:picLocks noChangeAspect="1"/>
          </p:cNvPicPr>
          <p:nvPr/>
        </p:nvPicPr>
        <p:blipFill>
          <a:blip r:embed="rId4" cstate="print">
            <a:lum bright="10000" contrast="10000"/>
          </a:blip>
          <a:srcRect/>
          <a:stretch>
            <a:fillRect/>
          </a:stretch>
        </p:blipFill>
        <p:spPr bwMode="auto">
          <a:xfrm>
            <a:off x="4953000" y="3429000"/>
            <a:ext cx="3733800" cy="2479449"/>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274638"/>
            <a:ext cx="8229600" cy="1020762"/>
          </a:xfrm>
        </p:spPr>
        <p:txBody>
          <a:bodyPr/>
          <a:lstStyle/>
          <a:p>
            <a:pPr eaLnBrk="1" hangingPunct="1"/>
            <a:r>
              <a:rPr lang="en-US" sz="4000" smtClean="0"/>
              <a:t>Katye: Key Features</a:t>
            </a:r>
          </a:p>
        </p:txBody>
      </p:sp>
      <p:sp>
        <p:nvSpPr>
          <p:cNvPr id="41987" name="Content Placeholder 2"/>
          <p:cNvSpPr>
            <a:spLocks noGrp="1"/>
          </p:cNvSpPr>
          <p:nvPr>
            <p:ph sz="half" idx="1"/>
          </p:nvPr>
        </p:nvSpPr>
        <p:spPr>
          <a:xfrm>
            <a:off x="0" y="1447800"/>
            <a:ext cx="3810000" cy="5029200"/>
          </a:xfrm>
        </p:spPr>
        <p:txBody>
          <a:bodyPr rtlCol="0">
            <a:normAutofit lnSpcReduction="10000"/>
          </a:bodyPr>
          <a:lstStyle/>
          <a:p>
            <a:pPr eaLnBrk="1" fontAlgn="auto" hangingPunct="1">
              <a:spcAft>
                <a:spcPts val="0"/>
              </a:spcAft>
              <a:defRPr/>
            </a:pPr>
            <a:r>
              <a:rPr lang="en-US" dirty="0" smtClean="0">
                <a:ea typeface="+mn-ea"/>
                <a:cs typeface="+mn-cs"/>
              </a:rPr>
              <a:t>Rubble removal</a:t>
            </a:r>
          </a:p>
          <a:p>
            <a:pPr lvl="1" eaLnBrk="1" fontAlgn="auto" hangingPunct="1">
              <a:spcAft>
                <a:spcPts val="0"/>
              </a:spcAft>
              <a:buFont typeface="Arial" charset="0"/>
              <a:buChar char="•"/>
              <a:defRPr/>
            </a:pPr>
            <a:r>
              <a:rPr lang="en-US" sz="2800" dirty="0" smtClean="0">
                <a:ea typeface="+mn-ea"/>
              </a:rPr>
              <a:t>First priority on clearing roads and paths to create access</a:t>
            </a:r>
          </a:p>
          <a:p>
            <a:pPr lvl="1" eaLnBrk="1" fontAlgn="auto" hangingPunct="1">
              <a:spcAft>
                <a:spcPts val="0"/>
              </a:spcAft>
              <a:buFont typeface="Arial" charset="0"/>
              <a:buChar char="•"/>
              <a:defRPr/>
            </a:pPr>
            <a:r>
              <a:rPr lang="en-US" sz="2800" dirty="0" smtClean="0">
                <a:ea typeface="+mn-ea"/>
              </a:rPr>
              <a:t>Clearing dangerous structures</a:t>
            </a:r>
          </a:p>
          <a:p>
            <a:pPr lvl="1" eaLnBrk="1" fontAlgn="auto" hangingPunct="1">
              <a:spcAft>
                <a:spcPts val="0"/>
              </a:spcAft>
              <a:buFont typeface="Arial" charset="0"/>
              <a:buChar char="•"/>
              <a:defRPr/>
            </a:pPr>
            <a:r>
              <a:rPr lang="en-US" sz="2800" dirty="0" smtClean="0">
                <a:ea typeface="+mn-ea"/>
              </a:rPr>
              <a:t>Preparing sites for redevelopment</a:t>
            </a:r>
          </a:p>
        </p:txBody>
      </p:sp>
      <p:pic>
        <p:nvPicPr>
          <p:cNvPr id="60419" name="Picture 5"/>
          <p:cNvPicPr>
            <a:picLocks noChangeAspect="1"/>
          </p:cNvPicPr>
          <p:nvPr/>
        </p:nvPicPr>
        <p:blipFill>
          <a:blip r:embed="rId3" cstate="print"/>
          <a:srcRect/>
          <a:stretch>
            <a:fillRect/>
          </a:stretch>
        </p:blipFill>
        <p:spPr bwMode="auto">
          <a:xfrm>
            <a:off x="3781425" y="1447800"/>
            <a:ext cx="5203825"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57200" y="152400"/>
            <a:ext cx="8229600" cy="1020763"/>
          </a:xfrm>
        </p:spPr>
        <p:txBody>
          <a:bodyPr/>
          <a:lstStyle/>
          <a:p>
            <a:pPr eaLnBrk="1" hangingPunct="1"/>
            <a:r>
              <a:rPr lang="en-US" sz="3600" smtClean="0"/>
              <a:t>Katye: Key Features</a:t>
            </a:r>
          </a:p>
        </p:txBody>
      </p:sp>
      <p:sp>
        <p:nvSpPr>
          <p:cNvPr id="62466" name="Content Placeholder 2"/>
          <p:cNvSpPr>
            <a:spLocks noGrp="1"/>
          </p:cNvSpPr>
          <p:nvPr>
            <p:ph sz="half" idx="1"/>
          </p:nvPr>
        </p:nvSpPr>
        <p:spPr>
          <a:xfrm>
            <a:off x="12700" y="1828800"/>
            <a:ext cx="3962400" cy="4724400"/>
          </a:xfrm>
        </p:spPr>
        <p:txBody>
          <a:bodyPr/>
          <a:lstStyle/>
          <a:p>
            <a:pPr lvl="1" eaLnBrk="1" hangingPunct="1"/>
            <a:r>
              <a:rPr lang="en-US" sz="2600" smtClean="0">
                <a:solidFill>
                  <a:srgbClr val="6C6C6C"/>
                </a:solidFill>
              </a:rPr>
              <a:t>Efficient alternative to heavy equipment</a:t>
            </a:r>
            <a:br>
              <a:rPr lang="en-US" sz="2600" smtClean="0">
                <a:solidFill>
                  <a:srgbClr val="6C6C6C"/>
                </a:solidFill>
              </a:rPr>
            </a:br>
            <a:endParaRPr lang="en-US" sz="1200" smtClean="0">
              <a:solidFill>
                <a:srgbClr val="6C6C6C"/>
              </a:solidFill>
            </a:endParaRPr>
          </a:p>
          <a:p>
            <a:pPr lvl="1" eaLnBrk="1" hangingPunct="1"/>
            <a:r>
              <a:rPr lang="en-US" sz="2600" smtClean="0">
                <a:solidFill>
                  <a:srgbClr val="6C6C6C"/>
                </a:solidFill>
              </a:rPr>
              <a:t>Highly popular</a:t>
            </a:r>
            <a:br>
              <a:rPr lang="en-US" sz="2600" smtClean="0">
                <a:solidFill>
                  <a:srgbClr val="6C6C6C"/>
                </a:solidFill>
              </a:rPr>
            </a:br>
            <a:endParaRPr lang="en-US" sz="1200" smtClean="0">
              <a:solidFill>
                <a:srgbClr val="6C6C6C"/>
              </a:solidFill>
            </a:endParaRPr>
          </a:p>
          <a:p>
            <a:pPr lvl="1" eaLnBrk="1" hangingPunct="1"/>
            <a:r>
              <a:rPr lang="en-US" sz="2600" smtClean="0">
                <a:solidFill>
                  <a:srgbClr val="6C6C6C"/>
                </a:solidFill>
              </a:rPr>
              <a:t>Engages  a broad swath of the community in the recovery process</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0" y="1752600"/>
            <a:ext cx="5067300" cy="388619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8" name="TextBox 1"/>
          <p:cNvSpPr txBox="1">
            <a:spLocks noChangeArrowheads="1"/>
          </p:cNvSpPr>
          <p:nvPr/>
        </p:nvSpPr>
        <p:spPr bwMode="auto">
          <a:xfrm>
            <a:off x="533400" y="1143000"/>
            <a:ext cx="8305800" cy="523875"/>
          </a:xfrm>
          <a:prstGeom prst="rect">
            <a:avLst/>
          </a:prstGeom>
          <a:noFill/>
          <a:ln w="9525">
            <a:noFill/>
            <a:miter lim="800000"/>
            <a:headEnd/>
            <a:tailEnd/>
          </a:ln>
        </p:spPr>
        <p:txBody>
          <a:bodyPr>
            <a:spAutoFit/>
          </a:bodyPr>
          <a:lstStyle/>
          <a:p>
            <a:r>
              <a:rPr lang="en-US" sz="2800">
                <a:latin typeface="Arial Rounded MT Bold" pitchFamily="34" charset="0"/>
              </a:rPr>
              <a:t>Rapid Economic stimulus via Cash for Work</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KATYE: Key Features</a:t>
            </a:r>
            <a:br>
              <a:rPr lang="en-US" dirty="0" smtClean="0">
                <a:ea typeface="+mj-ea"/>
                <a:cs typeface="+mj-cs"/>
              </a:rPr>
            </a:br>
            <a:endParaRPr lang="en-US" b="1" dirty="0" smtClean="0">
              <a:ea typeface="+mj-ea"/>
              <a:cs typeface="+mj-cs"/>
            </a:endParaRPr>
          </a:p>
        </p:txBody>
      </p:sp>
      <p:pic>
        <p:nvPicPr>
          <p:cNvPr id="59395" name="Content Placeholder 7"/>
          <p:cNvPicPr>
            <a:picLocks noGrp="1" noChangeAspect="1"/>
          </p:cNvPicPr>
          <p:nvPr>
            <p:ph sz="half" idx="2"/>
          </p:nvPr>
        </p:nvPicPr>
        <p:blipFill>
          <a:blip r:embed="rId3" cstate="print"/>
          <a:srcRect/>
          <a:stretch>
            <a:fillRect/>
          </a:stretch>
        </p:blipFill>
        <p:spPr>
          <a:xfrm>
            <a:off x="304800" y="1524000"/>
            <a:ext cx="4724400" cy="5002213"/>
          </a:xfrm>
          <a:effectLst>
            <a:outerShdw dist="139700" dir="2700000" algn="tl" rotWithShape="0">
              <a:srgbClr val="333333">
                <a:alpha val="64999"/>
              </a:srgbClr>
            </a:outerShdw>
          </a:effectLst>
        </p:spPr>
      </p:pic>
      <p:pic>
        <p:nvPicPr>
          <p:cNvPr id="64515" name="Content Placeholder 4" descr="_MG_0049.jpg"/>
          <p:cNvPicPr>
            <a:picLocks noChangeAspect="1"/>
          </p:cNvPicPr>
          <p:nvPr/>
        </p:nvPicPr>
        <p:blipFill>
          <a:blip r:embed="rId4" cstate="print"/>
          <a:srcRect/>
          <a:stretch>
            <a:fillRect/>
          </a:stretch>
        </p:blipFill>
        <p:spPr bwMode="auto">
          <a:xfrm>
            <a:off x="5257800" y="3276600"/>
            <a:ext cx="3886200" cy="2590800"/>
          </a:xfrm>
          <a:prstGeom prst="rect">
            <a:avLst/>
          </a:prstGeom>
          <a:noFill/>
          <a:ln w="9525">
            <a:noFill/>
            <a:miter lim="800000"/>
            <a:headEnd/>
            <a:tailEnd/>
          </a:ln>
        </p:spPr>
      </p:pic>
      <p:sp>
        <p:nvSpPr>
          <p:cNvPr id="64516" name="Rectangle 2"/>
          <p:cNvSpPr>
            <a:spLocks noChangeArrowheads="1"/>
          </p:cNvSpPr>
          <p:nvPr/>
        </p:nvSpPr>
        <p:spPr bwMode="auto">
          <a:xfrm>
            <a:off x="5181600" y="990600"/>
            <a:ext cx="3733800" cy="461963"/>
          </a:xfrm>
          <a:prstGeom prst="rect">
            <a:avLst/>
          </a:prstGeom>
          <a:noFill/>
          <a:ln w="9525">
            <a:noFill/>
            <a:miter lim="800000"/>
            <a:headEnd/>
            <a:tailEnd/>
          </a:ln>
        </p:spPr>
        <p:txBody>
          <a:bodyPr>
            <a:spAutoFit/>
          </a:bodyPr>
          <a:lstStyle/>
          <a:p>
            <a:r>
              <a:rPr lang="en-US" sz="2400" b="1">
                <a:latin typeface="Arial Rounded MT Bold" pitchFamily="34" charset="0"/>
              </a:rPr>
              <a:t>Transitional Shelters </a:t>
            </a:r>
            <a:endParaRPr lang="en-US" sz="2400">
              <a:latin typeface="Arial Rounded MT Bold"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ea typeface="+mj-ea"/>
                <a:cs typeface="+mj-cs"/>
              </a:rPr>
              <a:t>Shelter and Settlement (S&amp;S)Responses in the Urban Context </a:t>
            </a:r>
          </a:p>
        </p:txBody>
      </p:sp>
      <p:sp>
        <p:nvSpPr>
          <p:cNvPr id="15362" name="Content Placeholder 2"/>
          <p:cNvSpPr>
            <a:spLocks noGrp="1"/>
          </p:cNvSpPr>
          <p:nvPr>
            <p:ph idx="1"/>
          </p:nvPr>
        </p:nvSpPr>
        <p:spPr>
          <a:xfrm>
            <a:off x="381000" y="1447800"/>
            <a:ext cx="8305800" cy="5029200"/>
          </a:xfrm>
        </p:spPr>
        <p:txBody>
          <a:bodyPr/>
          <a:lstStyle/>
          <a:p>
            <a:pPr eaLnBrk="1" hangingPunct="1"/>
            <a:r>
              <a:rPr lang="en-US" sz="2400" smtClean="0">
                <a:solidFill>
                  <a:srgbClr val="6C6C6C"/>
                </a:solidFill>
              </a:rPr>
              <a:t>Complexity of the urban context – S&amp;S responses have to contend with high density, contestation over land use, high value land, infrastructure etc. </a:t>
            </a:r>
          </a:p>
          <a:p>
            <a:pPr eaLnBrk="1" hangingPunct="1"/>
            <a:endParaRPr lang="en-US" sz="2400" smtClean="0">
              <a:solidFill>
                <a:srgbClr val="6C6C6C"/>
              </a:solidFill>
            </a:endParaRPr>
          </a:p>
          <a:p>
            <a:pPr eaLnBrk="1" hangingPunct="1"/>
            <a:r>
              <a:rPr lang="en-US" sz="2400" smtClean="0">
                <a:solidFill>
                  <a:srgbClr val="6C6C6C"/>
                </a:solidFill>
              </a:rPr>
              <a:t>In developing/ transitional contexts - Weak policy and regulatory frameworks, weak enforcement/governance strains the system following disasters </a:t>
            </a:r>
          </a:p>
          <a:p>
            <a:pPr eaLnBrk="1" hangingPunct="1"/>
            <a:endParaRPr lang="en-US" sz="2400" smtClean="0">
              <a:solidFill>
                <a:srgbClr val="6C6C6C"/>
              </a:solidFill>
            </a:endParaRPr>
          </a:p>
          <a:p>
            <a:pPr eaLnBrk="1" hangingPunct="1"/>
            <a:r>
              <a:rPr lang="en-US" sz="2400" smtClean="0">
                <a:solidFill>
                  <a:srgbClr val="6C6C6C"/>
                </a:solidFill>
              </a:rPr>
              <a:t>Capacity gap in the Humanitarian Sector</a:t>
            </a:r>
          </a:p>
          <a:p>
            <a:pPr lvl="1" eaLnBrk="1" hangingPunct="1"/>
            <a:r>
              <a:rPr lang="en-US" sz="2400" smtClean="0">
                <a:solidFill>
                  <a:srgbClr val="6C6C6C"/>
                </a:solidFill>
              </a:rPr>
              <a:t>Tools, approaches, lack of coordination between implementing entities, donors etc. </a:t>
            </a:r>
          </a:p>
          <a:p>
            <a:pPr lvl="1" eaLnBrk="1" hangingPunct="1"/>
            <a:endParaRPr lang="en-US" sz="2400" smtClean="0">
              <a:solidFill>
                <a:srgbClr val="6C6C6C"/>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228600"/>
            <a:ext cx="8229600" cy="1143000"/>
          </a:xfrm>
        </p:spPr>
        <p:txBody>
          <a:bodyPr>
            <a:normAutofit fontScale="90000"/>
          </a:bodyPr>
          <a:lstStyle/>
          <a:p>
            <a:pPr eaLnBrk="1" hangingPunct="1">
              <a:defRPr/>
            </a:pPr>
            <a:r>
              <a:rPr lang="en-US" sz="4000" dirty="0" err="1" smtClean="0">
                <a:ea typeface="ＭＳ Ｐゴシック" charset="0"/>
              </a:rPr>
              <a:t>Katye</a:t>
            </a:r>
            <a:r>
              <a:rPr lang="en-US" sz="4000" dirty="0" smtClean="0">
                <a:ea typeface="ＭＳ Ｐゴシック" charset="0"/>
              </a:rPr>
              <a:t> Key Features: Retaining Walls, Public Spaces, Pathways, </a:t>
            </a:r>
            <a:endParaRPr lang="en-US" sz="4000" dirty="0">
              <a:ea typeface="ＭＳ Ｐゴシック" charset="0"/>
            </a:endParaRPr>
          </a:p>
        </p:txBody>
      </p:sp>
      <p:pic>
        <p:nvPicPr>
          <p:cNvPr id="66562" name="Picture 1"/>
          <p:cNvPicPr>
            <a:picLocks noChangeAspect="1"/>
          </p:cNvPicPr>
          <p:nvPr/>
        </p:nvPicPr>
        <p:blipFill>
          <a:blip r:embed="rId3" cstate="print"/>
          <a:srcRect/>
          <a:stretch>
            <a:fillRect/>
          </a:stretch>
        </p:blipFill>
        <p:spPr bwMode="auto">
          <a:xfrm>
            <a:off x="4038600" y="1371600"/>
            <a:ext cx="3886200" cy="2914650"/>
          </a:xfrm>
          <a:prstGeom prst="rect">
            <a:avLst/>
          </a:prstGeom>
          <a:noFill/>
          <a:ln w="9525">
            <a:noFill/>
            <a:miter lim="800000"/>
            <a:headEnd/>
            <a:tailEnd/>
          </a:ln>
        </p:spPr>
      </p:pic>
      <p:pic>
        <p:nvPicPr>
          <p:cNvPr id="66563" name="Picture 2"/>
          <p:cNvPicPr>
            <a:picLocks noChangeAspect="1"/>
          </p:cNvPicPr>
          <p:nvPr/>
        </p:nvPicPr>
        <p:blipFill>
          <a:blip r:embed="rId4" cstate="print"/>
          <a:srcRect/>
          <a:stretch>
            <a:fillRect/>
          </a:stretch>
        </p:blipFill>
        <p:spPr bwMode="auto">
          <a:xfrm>
            <a:off x="4763" y="1371600"/>
            <a:ext cx="3976687" cy="5486400"/>
          </a:xfrm>
          <a:prstGeom prst="rect">
            <a:avLst/>
          </a:prstGeom>
          <a:noFill/>
          <a:ln w="9525">
            <a:noFill/>
            <a:miter lim="800000"/>
            <a:headEnd/>
            <a:tailEnd/>
          </a:ln>
        </p:spPr>
      </p:pic>
      <p:pic>
        <p:nvPicPr>
          <p:cNvPr id="6" name="Content Placeholder 3" descr="IMG_8544.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0347142">
            <a:off x="3707038" y="3947687"/>
            <a:ext cx="3310350" cy="2170118"/>
          </a:xfrm>
          <a:prstGeom prst="rect">
            <a:avLst/>
          </a:prstGeom>
          <a:noFill/>
          <a:ln>
            <a:noFill/>
          </a:ln>
          <a:scene3d>
            <a:camera prst="orthographicFront"/>
            <a:lightRig rig="threePt" dir="t"/>
          </a:scene3d>
          <a:sp3d>
            <a:bevelT prst="convex"/>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600" dirty="0" smtClean="0">
                <a:ea typeface="ＭＳ Ｐゴシック" charset="0"/>
              </a:rPr>
              <a:t>KATYE Key Features: Access to Cheaper and Better Water Distribution </a:t>
            </a:r>
            <a:r>
              <a:rPr lang="en-US" sz="3600" dirty="0">
                <a:ea typeface="ＭＳ Ｐゴシック" charset="0"/>
              </a:rPr>
              <a:t>Points</a:t>
            </a:r>
          </a:p>
        </p:txBody>
      </p:sp>
      <p:pic>
        <p:nvPicPr>
          <p:cNvPr id="68610" name="Picture 3" descr="C:\Documents and Settings\jclaircidor\Desktop\Joanna's Files\My Documents\My Pictures\KATYE Corv Water\_MG_2114.jpg"/>
          <p:cNvPicPr>
            <a:picLocks noGrp="1" noChangeAspect="1" noChangeArrowheads="1"/>
          </p:cNvPicPr>
          <p:nvPr>
            <p:ph sz="half" idx="1"/>
          </p:nvPr>
        </p:nvPicPr>
        <p:blipFill>
          <a:blip r:embed="rId3" cstate="print"/>
          <a:srcRect/>
          <a:stretch>
            <a:fillRect/>
          </a:stretch>
        </p:blipFill>
        <p:spPr>
          <a:xfrm>
            <a:off x="4343400" y="1524000"/>
            <a:ext cx="3810000" cy="4270375"/>
          </a:xfrm>
        </p:spPr>
      </p:pic>
      <p:pic>
        <p:nvPicPr>
          <p:cNvPr id="68611" name="Picture 1" descr="IMG_8575.jpg"/>
          <p:cNvPicPr>
            <a:picLocks noChangeAspect="1"/>
          </p:cNvPicPr>
          <p:nvPr/>
        </p:nvPicPr>
        <p:blipFill>
          <a:blip r:embed="rId4" cstate="print"/>
          <a:srcRect/>
          <a:stretch>
            <a:fillRect/>
          </a:stretch>
        </p:blipFill>
        <p:spPr bwMode="auto">
          <a:xfrm>
            <a:off x="685800" y="1524000"/>
            <a:ext cx="3257550" cy="43434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pPr eaLnBrk="1" hangingPunct="1"/>
            <a:r>
              <a:rPr lang="en-US" sz="4000" smtClean="0"/>
              <a:t>Katye: Key features</a:t>
            </a:r>
          </a:p>
        </p:txBody>
      </p:sp>
      <p:sp>
        <p:nvSpPr>
          <p:cNvPr id="70658" name="Content Placeholder 2"/>
          <p:cNvSpPr>
            <a:spLocks noGrp="1"/>
          </p:cNvSpPr>
          <p:nvPr>
            <p:ph sz="half" idx="1"/>
          </p:nvPr>
        </p:nvSpPr>
        <p:spPr>
          <a:xfrm>
            <a:off x="0" y="1676400"/>
            <a:ext cx="8305800" cy="1143000"/>
          </a:xfrm>
        </p:spPr>
        <p:txBody>
          <a:bodyPr/>
          <a:lstStyle/>
          <a:p>
            <a:pPr eaLnBrk="1" hangingPunct="1"/>
            <a:r>
              <a:rPr lang="en-US" sz="2400" smtClean="0">
                <a:solidFill>
                  <a:srgbClr val="6C6C6C"/>
                </a:solidFill>
              </a:rPr>
              <a:t>Health, Protection and other social interventions</a:t>
            </a:r>
          </a:p>
        </p:txBody>
      </p:sp>
      <p:pic>
        <p:nvPicPr>
          <p:cNvPr id="70659" name="Picture 3"/>
          <p:cNvPicPr>
            <a:picLocks noChangeAspect="1"/>
          </p:cNvPicPr>
          <p:nvPr/>
        </p:nvPicPr>
        <p:blipFill>
          <a:blip r:embed="rId3" cstate="print"/>
          <a:srcRect/>
          <a:stretch>
            <a:fillRect/>
          </a:stretch>
        </p:blipFill>
        <p:spPr bwMode="auto">
          <a:xfrm>
            <a:off x="76200" y="2286000"/>
            <a:ext cx="4419600" cy="3314700"/>
          </a:xfrm>
          <a:prstGeom prst="rect">
            <a:avLst/>
          </a:prstGeom>
          <a:noFill/>
          <a:ln w="9525">
            <a:noFill/>
            <a:miter lim="800000"/>
            <a:headEnd/>
            <a:tailEnd/>
          </a:ln>
        </p:spPr>
      </p:pic>
      <p:pic>
        <p:nvPicPr>
          <p:cNvPr id="70660" name="Picture 4"/>
          <p:cNvPicPr>
            <a:picLocks noChangeAspect="1"/>
          </p:cNvPicPr>
          <p:nvPr/>
        </p:nvPicPr>
        <p:blipFill>
          <a:blip r:embed="rId4" cstate="print"/>
          <a:srcRect/>
          <a:stretch>
            <a:fillRect/>
          </a:stretch>
        </p:blipFill>
        <p:spPr bwMode="auto">
          <a:xfrm>
            <a:off x="4572000" y="2438400"/>
            <a:ext cx="4449763" cy="333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rtlCol="0">
            <a:normAutofit fontScale="90000"/>
          </a:bodyPr>
          <a:lstStyle/>
          <a:p>
            <a:pPr eaLnBrk="1" fontAlgn="auto" hangingPunct="1">
              <a:spcAft>
                <a:spcPts val="0"/>
              </a:spcAft>
              <a:defRPr/>
            </a:pPr>
            <a:r>
              <a:rPr lang="en-US" sz="3600" smtClean="0">
                <a:ea typeface="+mj-ea"/>
                <a:cs typeface="+mj-cs"/>
              </a:rPr>
              <a:t>Outcome: A Stable Platform For Growth</a:t>
            </a:r>
          </a:p>
        </p:txBody>
      </p:sp>
      <p:pic>
        <p:nvPicPr>
          <p:cNvPr id="72706" name="Picture 2"/>
          <p:cNvPicPr>
            <a:picLocks noChangeAspect="1" noChangeArrowheads="1"/>
          </p:cNvPicPr>
          <p:nvPr/>
        </p:nvPicPr>
        <p:blipFill>
          <a:blip r:embed="rId3" cstate="print"/>
          <a:srcRect/>
          <a:stretch>
            <a:fillRect/>
          </a:stretch>
        </p:blipFill>
        <p:spPr bwMode="auto">
          <a:xfrm>
            <a:off x="1371600" y="1752600"/>
            <a:ext cx="6342063"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0" y="0"/>
            <a:ext cx="8686800" cy="914400"/>
          </a:xfrm>
        </p:spPr>
        <p:txBody>
          <a:bodyPr/>
          <a:lstStyle/>
          <a:p>
            <a:pPr eaLnBrk="1" hangingPunct="1"/>
            <a:r>
              <a:rPr lang="en-US" sz="3600" smtClean="0"/>
              <a:t>Progress Made</a:t>
            </a:r>
          </a:p>
        </p:txBody>
      </p:sp>
      <p:sp>
        <p:nvSpPr>
          <p:cNvPr id="74754" name="Content Placeholder 2"/>
          <p:cNvSpPr>
            <a:spLocks noGrp="1"/>
          </p:cNvSpPr>
          <p:nvPr>
            <p:ph sz="half" idx="1"/>
          </p:nvPr>
        </p:nvSpPr>
        <p:spPr>
          <a:xfrm>
            <a:off x="152400" y="990600"/>
            <a:ext cx="5943600" cy="914400"/>
          </a:xfrm>
        </p:spPr>
        <p:txBody>
          <a:bodyPr/>
          <a:lstStyle/>
          <a:p>
            <a:pPr marL="114300" indent="0" eaLnBrk="1" hangingPunct="1"/>
            <a:r>
              <a:rPr lang="en-US" smtClean="0"/>
              <a:t> A better organized community</a:t>
            </a:r>
          </a:p>
          <a:p>
            <a:pPr marL="514350" lvl="1" indent="0" eaLnBrk="1" hangingPunct="1"/>
            <a:endParaRPr lang="en-US" smtClean="0">
              <a:solidFill>
                <a:srgbClr val="6C6C6C"/>
              </a:solidFill>
            </a:endParaRPr>
          </a:p>
          <a:p>
            <a:pPr marL="514350" lvl="1" indent="0" eaLnBrk="1" hangingPunct="1"/>
            <a:endParaRPr lang="en-US" smtClean="0">
              <a:solidFill>
                <a:srgbClr val="6C6C6C"/>
              </a:solidFill>
            </a:endParaRPr>
          </a:p>
          <a:p>
            <a:pPr marL="514350" lvl="1" indent="0" eaLnBrk="1" hangingPunct="1"/>
            <a:endParaRPr lang="en-US" smtClean="0">
              <a:solidFill>
                <a:srgbClr val="6C6C6C"/>
              </a:solidFill>
            </a:endParaRPr>
          </a:p>
          <a:p>
            <a:pPr lvl="2" eaLnBrk="1" hangingPunct="1"/>
            <a:endParaRPr lang="en-US" sz="2800" smtClean="0">
              <a:solidFill>
                <a:srgbClr val="6C6C6C"/>
              </a:solidFill>
            </a:endParaRPr>
          </a:p>
          <a:p>
            <a:pPr lvl="3" eaLnBrk="1" hangingPunct="1"/>
            <a:endParaRPr lang="en-US" smtClean="0">
              <a:solidFill>
                <a:srgbClr val="6C6C6C"/>
              </a:solidFill>
            </a:endParaRPr>
          </a:p>
        </p:txBody>
      </p:sp>
      <p:pic>
        <p:nvPicPr>
          <p:cNvPr id="74755" name="Picture 3" descr="C:\Users\Harsh\Desktop\`12\DSC_4281~1.jpg"/>
          <p:cNvPicPr>
            <a:picLocks noGrp="1" noChangeAspect="1" noChangeArrowheads="1"/>
          </p:cNvPicPr>
          <p:nvPr>
            <p:ph sz="half" idx="2"/>
          </p:nvPr>
        </p:nvPicPr>
        <p:blipFill>
          <a:blip r:embed="rId3" cstate="print"/>
          <a:srcRect/>
          <a:stretch>
            <a:fillRect/>
          </a:stretch>
        </p:blipFill>
        <p:spPr>
          <a:xfrm>
            <a:off x="4572000" y="1828800"/>
            <a:ext cx="3630613" cy="4068763"/>
          </a:xfrm>
          <a:noFill/>
        </p:spPr>
      </p:pic>
      <p:pic>
        <p:nvPicPr>
          <p:cNvPr id="74756" name="Picture 2"/>
          <p:cNvPicPr>
            <a:picLocks noChangeAspect="1" noChangeArrowheads="1"/>
          </p:cNvPicPr>
          <p:nvPr/>
        </p:nvPicPr>
        <p:blipFill>
          <a:blip r:embed="rId4" cstate="print"/>
          <a:srcRect/>
          <a:stretch>
            <a:fillRect/>
          </a:stretch>
        </p:blipFill>
        <p:spPr bwMode="auto">
          <a:xfrm>
            <a:off x="304800" y="1828800"/>
            <a:ext cx="3630613" cy="406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pPr eaLnBrk="1" hangingPunct="1"/>
            <a:r>
              <a:rPr lang="en-US" smtClean="0"/>
              <a:t>Community in Action</a:t>
            </a:r>
          </a:p>
        </p:txBody>
      </p:sp>
      <p:pic>
        <p:nvPicPr>
          <p:cNvPr id="76802" name="Picture 3" descr="C:\Users\Harsh\Desktop\`12\DSC_4281~1.jpg"/>
          <p:cNvPicPr>
            <a:picLocks noGrp="1" noChangeAspect="1" noChangeArrowheads="1"/>
          </p:cNvPicPr>
          <p:nvPr>
            <p:ph sz="half" idx="2"/>
          </p:nvPr>
        </p:nvPicPr>
        <p:blipFill>
          <a:blip r:embed="rId2" cstate="print"/>
          <a:srcRect/>
          <a:stretch>
            <a:fillRect/>
          </a:stretch>
        </p:blipFill>
        <p:spPr>
          <a:noFill/>
        </p:spPr>
      </p:pic>
      <p:pic>
        <p:nvPicPr>
          <p:cNvPr id="76803" name="Picture 2"/>
          <p:cNvPicPr>
            <a:picLocks noGrp="1" noChangeAspect="1" noChangeArrowheads="1"/>
          </p:cNvPicPr>
          <p:nvPr>
            <p:ph sz="half" idx="1"/>
          </p:nvPr>
        </p:nvPicPr>
        <p:blipFill>
          <a:blip r:embed="rId3" cstate="print"/>
          <a:srcRect/>
          <a:stretch>
            <a:fillRect/>
          </a:stretch>
        </p:blipFill>
        <p:spPr>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pPr eaLnBrk="1" hangingPunct="1"/>
            <a:r>
              <a:rPr lang="en-US" smtClean="0"/>
              <a:t>Progress Made </a:t>
            </a:r>
          </a:p>
        </p:txBody>
      </p:sp>
      <p:sp>
        <p:nvSpPr>
          <p:cNvPr id="63490" name="Content Placeholder 6"/>
          <p:cNvSpPr>
            <a:spLocks noGrp="1"/>
          </p:cNvSpPr>
          <p:nvPr>
            <p:ph sz="half" idx="2"/>
          </p:nvPr>
        </p:nvSpPr>
        <p:spPr>
          <a:xfrm>
            <a:off x="457200" y="1295400"/>
            <a:ext cx="4191000" cy="5410200"/>
          </a:xfrm>
        </p:spPr>
        <p:txBody>
          <a:bodyPr/>
          <a:lstStyle/>
          <a:p>
            <a:pPr marL="342900" lvl="1" indent="-342900" eaLnBrk="1" hangingPunct="1"/>
            <a:r>
              <a:rPr lang="en-US" sz="2400" smtClean="0">
                <a:solidFill>
                  <a:srgbClr val="6C6C6C"/>
                </a:solidFill>
              </a:rPr>
              <a:t>A giant pile of rubble — </a:t>
            </a:r>
            <a:r>
              <a:rPr lang="en-US" altLang="en-US" sz="2400" smtClean="0">
                <a:solidFill>
                  <a:srgbClr val="6C6C6C"/>
                </a:solidFill>
              </a:rPr>
              <a:t>“</a:t>
            </a:r>
            <a:r>
              <a:rPr lang="en-US" sz="2400" smtClean="0">
                <a:solidFill>
                  <a:srgbClr val="6C6C6C"/>
                </a:solidFill>
              </a:rPr>
              <a:t>bigger in volume than the Washington Monument</a:t>
            </a:r>
            <a:r>
              <a:rPr lang="en-US" altLang="en-US" sz="2400" smtClean="0">
                <a:solidFill>
                  <a:srgbClr val="6C6C6C"/>
                </a:solidFill>
              </a:rPr>
              <a:t>”</a:t>
            </a:r>
            <a:r>
              <a:rPr lang="en-US" sz="2400" smtClean="0">
                <a:solidFill>
                  <a:srgbClr val="6C6C6C"/>
                </a:solidFill>
              </a:rPr>
              <a:t> has been removed</a:t>
            </a:r>
          </a:p>
          <a:p>
            <a:pPr marL="342900" lvl="1" indent="-342900" eaLnBrk="1" hangingPunct="1"/>
            <a:r>
              <a:rPr lang="en-US" sz="2400" smtClean="0">
                <a:solidFill>
                  <a:srgbClr val="6C6C6C"/>
                </a:solidFill>
              </a:rPr>
              <a:t>The ravine</a:t>
            </a:r>
            <a:r>
              <a:rPr lang="en-US" altLang="en-US" sz="2400" smtClean="0">
                <a:solidFill>
                  <a:srgbClr val="6C6C6C"/>
                </a:solidFill>
              </a:rPr>
              <a:t>’</a:t>
            </a:r>
            <a:r>
              <a:rPr lang="en-US" sz="2400" smtClean="0">
                <a:solidFill>
                  <a:srgbClr val="6C6C6C"/>
                </a:solidFill>
              </a:rPr>
              <a:t>s slopes have been stabilized with 7,900 feet of retaining walls</a:t>
            </a:r>
          </a:p>
          <a:p>
            <a:pPr marL="342900" lvl="1" indent="-342900" eaLnBrk="1" hangingPunct="1"/>
            <a:r>
              <a:rPr lang="en-US" sz="2400" smtClean="0">
                <a:solidFill>
                  <a:srgbClr val="6C6C6C"/>
                </a:solidFill>
              </a:rPr>
              <a:t>Nearly 8,000 feet of buried pipe for draining rainwater </a:t>
            </a:r>
            <a:endParaRPr lang="en-US" sz="2200" smtClean="0">
              <a:solidFill>
                <a:srgbClr val="6C6C6C"/>
              </a:solidFill>
            </a:endParaRPr>
          </a:p>
          <a:p>
            <a:pPr eaLnBrk="1" hangingPunct="1"/>
            <a:endParaRPr lang="en-US" smtClean="0">
              <a:solidFill>
                <a:srgbClr val="6C6C6C"/>
              </a:solidFill>
            </a:endParaRPr>
          </a:p>
        </p:txBody>
      </p:sp>
      <p:pic>
        <p:nvPicPr>
          <p:cNvPr id="77827" name="Picture 2" descr="IMG_8523.JPG"/>
          <p:cNvPicPr>
            <a:picLocks noChangeAspect="1"/>
          </p:cNvPicPr>
          <p:nvPr/>
        </p:nvPicPr>
        <p:blipFill>
          <a:blip r:embed="rId3" cstate="print"/>
          <a:srcRect/>
          <a:stretch>
            <a:fillRect/>
          </a:stretch>
        </p:blipFill>
        <p:spPr bwMode="auto">
          <a:xfrm>
            <a:off x="4724400" y="1600200"/>
            <a:ext cx="41148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538" name="Title 1"/>
          <p:cNvSpPr>
            <a:spLocks noGrp="1"/>
          </p:cNvSpPr>
          <p:nvPr>
            <p:ph type="title"/>
          </p:nvPr>
        </p:nvSpPr>
        <p:spPr/>
        <p:txBody>
          <a:bodyPr>
            <a:normAutofit fontScale="90000"/>
          </a:bodyPr>
          <a:lstStyle/>
          <a:p>
            <a:pPr eaLnBrk="1" hangingPunct="1">
              <a:defRPr/>
            </a:pPr>
            <a:r>
              <a:rPr lang="en-US" sz="4000" dirty="0" smtClean="0">
                <a:ea typeface="ＭＳ Ｐゴシック" charset="0"/>
              </a:rPr>
              <a:t>Economic revitalization and security </a:t>
            </a:r>
            <a:r>
              <a:rPr lang="en-US" sz="4000" dirty="0">
                <a:ea typeface="ＭＳ Ｐゴシック" charset="0"/>
              </a:rPr>
              <a:t/>
            </a:r>
            <a:br>
              <a:rPr lang="en-US" sz="4000" dirty="0">
                <a:ea typeface="ＭＳ Ｐゴシック" charset="0"/>
              </a:rPr>
            </a:br>
            <a:endParaRPr lang="en-US" sz="4000" dirty="0">
              <a:ea typeface="ＭＳ Ｐゴシック" charset="0"/>
            </a:endParaRPr>
          </a:p>
        </p:txBody>
      </p:sp>
      <p:sp>
        <p:nvSpPr>
          <p:cNvPr id="79875" name="Content Placeholder 3"/>
          <p:cNvSpPr>
            <a:spLocks noGrp="1"/>
          </p:cNvSpPr>
          <p:nvPr>
            <p:ph sz="half" idx="2"/>
          </p:nvPr>
        </p:nvSpPr>
        <p:spPr>
          <a:xfrm>
            <a:off x="38100" y="1143000"/>
            <a:ext cx="4040188" cy="5486400"/>
          </a:xfrm>
        </p:spPr>
        <p:txBody>
          <a:bodyPr/>
          <a:lstStyle/>
          <a:p>
            <a:pPr marL="342900" lvl="1" indent="-342900" eaLnBrk="1" hangingPunct="1"/>
            <a:r>
              <a:rPr lang="en-US" sz="2200" smtClean="0">
                <a:solidFill>
                  <a:srgbClr val="6C6C6C"/>
                </a:solidFill>
              </a:rPr>
              <a:t>Two-story shelters have freed up space and set a precedent for planned land use</a:t>
            </a:r>
            <a:br>
              <a:rPr lang="en-US" sz="2200" smtClean="0">
                <a:solidFill>
                  <a:srgbClr val="6C6C6C"/>
                </a:solidFill>
              </a:rPr>
            </a:br>
            <a:endParaRPr lang="en-US" sz="2200" smtClean="0">
              <a:solidFill>
                <a:srgbClr val="6C6C6C"/>
              </a:solidFill>
            </a:endParaRPr>
          </a:p>
          <a:p>
            <a:pPr marL="342900" lvl="1" indent="-342900" eaLnBrk="1" hangingPunct="1"/>
            <a:r>
              <a:rPr lang="en-US" sz="2200" smtClean="0">
                <a:solidFill>
                  <a:srgbClr val="6C6C6C"/>
                </a:solidFill>
              </a:rPr>
              <a:t>Economic activities and private investments on the rise </a:t>
            </a:r>
          </a:p>
          <a:p>
            <a:pPr marL="342900" lvl="1" indent="-342900" eaLnBrk="1" hangingPunct="1"/>
            <a:endParaRPr lang="en-US" sz="2200" smtClean="0">
              <a:solidFill>
                <a:srgbClr val="6C6C6C"/>
              </a:solidFill>
            </a:endParaRPr>
          </a:p>
          <a:p>
            <a:pPr marL="342900" lvl="1" indent="-342900" eaLnBrk="1" hangingPunct="1"/>
            <a:r>
              <a:rPr lang="en-US" sz="2200" smtClean="0">
                <a:solidFill>
                  <a:srgbClr val="6C6C6C"/>
                </a:solidFill>
              </a:rPr>
              <a:t>Community mobilization activities, T-shelters, street lamps, public space and roads have improved safety and security perception</a:t>
            </a:r>
          </a:p>
          <a:p>
            <a:pPr eaLnBrk="1" hangingPunct="1"/>
            <a:endParaRPr lang="en-US" smtClean="0">
              <a:solidFill>
                <a:srgbClr val="6C6C6C"/>
              </a:solidFill>
            </a:endParaRPr>
          </a:p>
        </p:txBody>
      </p:sp>
      <p:pic>
        <p:nvPicPr>
          <p:cNvPr id="7" name="Content Placeholder 6" descr="7931319624_42d11ffe3b_o.jpg"/>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a:xfrm>
            <a:off x="4648200" y="1447800"/>
            <a:ext cx="4363208" cy="4267200"/>
          </a:xfrm>
          <a:effectLst>
            <a:softEdge rad="112500"/>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8569.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 y="533400"/>
            <a:ext cx="6503657" cy="4876800"/>
          </a:xfrm>
          <a:prstGeom prst="rect">
            <a:avLst/>
          </a:prstGeom>
          <a:scene3d>
            <a:camera prst="orthographicFront"/>
            <a:lightRig rig="threePt" dir="t"/>
          </a:scene3d>
          <a:sp3d>
            <a:bevelT w="139700" prst="cross"/>
          </a:sp3d>
        </p:spPr>
      </p:pic>
      <p:sp>
        <p:nvSpPr>
          <p:cNvPr id="3" name="Bent-Up Arrow 2"/>
          <p:cNvSpPr>
            <a:spLocks/>
          </p:cNvSpPr>
          <p:nvPr/>
        </p:nvSpPr>
        <p:spPr bwMode="auto">
          <a:xfrm>
            <a:off x="1752600" y="4800600"/>
            <a:ext cx="850900" cy="731838"/>
          </a:xfrm>
          <a:custGeom>
            <a:avLst/>
            <a:gdLst>
              <a:gd name="T0" fmla="*/ 0 w 850900"/>
              <a:gd name="T1" fmla="*/ 548879 h 731838"/>
              <a:gd name="T2" fmla="*/ 576461 w 850900"/>
              <a:gd name="T3" fmla="*/ 548879 h 731838"/>
              <a:gd name="T4" fmla="*/ 576461 w 850900"/>
              <a:gd name="T5" fmla="*/ 182960 h 731838"/>
              <a:gd name="T6" fmla="*/ 484981 w 850900"/>
              <a:gd name="T7" fmla="*/ 182960 h 731838"/>
              <a:gd name="T8" fmla="*/ 667941 w 850900"/>
              <a:gd name="T9" fmla="*/ 0 h 731838"/>
              <a:gd name="T10" fmla="*/ 850900 w 850900"/>
              <a:gd name="T11" fmla="*/ 182960 h 731838"/>
              <a:gd name="T12" fmla="*/ 759420 w 850900"/>
              <a:gd name="T13" fmla="*/ 182960 h 731838"/>
              <a:gd name="T14" fmla="*/ 759420 w 850900"/>
              <a:gd name="T15" fmla="*/ 731838 h 731838"/>
              <a:gd name="T16" fmla="*/ 0 w 850900"/>
              <a:gd name="T17" fmla="*/ 731838 h 731838"/>
              <a:gd name="T18" fmla="*/ 0 w 850900"/>
              <a:gd name="T19" fmla="*/ 548879 h 731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0900" h="731838">
                <a:moveTo>
                  <a:pt x="0" y="548879"/>
                </a:moveTo>
                <a:lnTo>
                  <a:pt x="576461" y="548879"/>
                </a:lnTo>
                <a:lnTo>
                  <a:pt x="576461" y="182960"/>
                </a:lnTo>
                <a:lnTo>
                  <a:pt x="484981" y="182960"/>
                </a:lnTo>
                <a:lnTo>
                  <a:pt x="667941" y="0"/>
                </a:lnTo>
                <a:lnTo>
                  <a:pt x="850900" y="182960"/>
                </a:lnTo>
                <a:lnTo>
                  <a:pt x="759420" y="182960"/>
                </a:lnTo>
                <a:lnTo>
                  <a:pt x="759420" y="731838"/>
                </a:lnTo>
                <a:lnTo>
                  <a:pt x="0" y="731838"/>
                </a:lnTo>
                <a:lnTo>
                  <a:pt x="0" y="548879"/>
                </a:lnTo>
                <a:close/>
              </a:path>
            </a:pathLst>
          </a:custGeom>
          <a:solidFill>
            <a:schemeClr val="tx1">
              <a:alpha val="21960"/>
            </a:schemeClr>
          </a:solidFill>
          <a:ln w="9525" cap="flat" cmpd="sng">
            <a:solidFill>
              <a:srgbClr val="11412C"/>
            </a:solidFill>
            <a:prstDash val="solid"/>
            <a:round/>
            <a:headEnd/>
            <a:tailEnd/>
          </a:ln>
          <a:effectLst>
            <a:outerShdw dist="23000" dir="5400000" rotWithShape="0">
              <a:srgbClr val="000000">
                <a:alpha val="34999"/>
              </a:srgbClr>
            </a:outerShdw>
          </a:effectLst>
        </p:spPr>
        <p:txBody>
          <a:bodyPr anchor="ctr"/>
          <a:lstStyle/>
          <a:p>
            <a:endParaRPr lang="fr-CH"/>
          </a:p>
        </p:txBody>
      </p:sp>
      <p:sp>
        <p:nvSpPr>
          <p:cNvPr id="80899" name="TextBox 7"/>
          <p:cNvSpPr txBox="1">
            <a:spLocks noChangeArrowheads="1"/>
          </p:cNvSpPr>
          <p:nvPr/>
        </p:nvSpPr>
        <p:spPr bwMode="auto">
          <a:xfrm>
            <a:off x="228600" y="5486400"/>
            <a:ext cx="7040563" cy="369888"/>
          </a:xfrm>
          <a:prstGeom prst="rect">
            <a:avLst/>
          </a:prstGeom>
          <a:noFill/>
          <a:ln w="9525">
            <a:noFill/>
            <a:miter lim="800000"/>
            <a:headEnd/>
            <a:tailEnd/>
          </a:ln>
        </p:spPr>
        <p:txBody>
          <a:bodyPr wrap="none">
            <a:spAutoFit/>
          </a:bodyPr>
          <a:lstStyle/>
          <a:p>
            <a:r>
              <a:rPr lang="en-US">
                <a:latin typeface="Arial Rounded MT Bold" pitchFamily="34" charset="0"/>
              </a:rPr>
              <a:t>Private investments are being made to upgrade the T-shelters</a:t>
            </a:r>
          </a:p>
        </p:txBody>
      </p:sp>
      <p:pic>
        <p:nvPicPr>
          <p:cNvPr id="80900" name="Picture 9" descr="IMG_8499.jpg"/>
          <p:cNvPicPr>
            <a:picLocks noChangeAspect="1"/>
          </p:cNvPicPr>
          <p:nvPr/>
        </p:nvPicPr>
        <p:blipFill>
          <a:blip r:embed="rId3" cstate="print"/>
          <a:srcRect/>
          <a:stretch>
            <a:fillRect/>
          </a:stretch>
        </p:blipFill>
        <p:spPr bwMode="auto">
          <a:xfrm>
            <a:off x="6248400" y="1371600"/>
            <a:ext cx="2590800" cy="345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7" descr="IMG_8574.JPG"/>
          <p:cNvPicPr>
            <a:picLocks noChangeAspect="1"/>
          </p:cNvPicPr>
          <p:nvPr/>
        </p:nvPicPr>
        <p:blipFill>
          <a:blip r:embed="rId2" cstate="print"/>
          <a:srcRect/>
          <a:stretch>
            <a:fillRect/>
          </a:stretch>
        </p:blipFill>
        <p:spPr bwMode="auto">
          <a:xfrm>
            <a:off x="533400" y="152400"/>
            <a:ext cx="5462588" cy="4095750"/>
          </a:xfrm>
          <a:prstGeom prst="rect">
            <a:avLst/>
          </a:prstGeom>
          <a:noFill/>
          <a:ln w="9525">
            <a:noFill/>
            <a:miter lim="800000"/>
            <a:headEnd/>
            <a:tailEnd/>
          </a:ln>
        </p:spPr>
      </p:pic>
      <p:pic>
        <p:nvPicPr>
          <p:cNvPr id="81922" name="Picture 8" descr="IMG_8493.jpg"/>
          <p:cNvPicPr>
            <a:picLocks noChangeAspect="1"/>
          </p:cNvPicPr>
          <p:nvPr/>
        </p:nvPicPr>
        <p:blipFill>
          <a:blip r:embed="rId3" cstate="print"/>
          <a:srcRect/>
          <a:stretch>
            <a:fillRect/>
          </a:stretch>
        </p:blipFill>
        <p:spPr bwMode="auto">
          <a:xfrm>
            <a:off x="5486400" y="1600200"/>
            <a:ext cx="3276600" cy="436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14400"/>
            <a:ext cx="8763000" cy="5969000"/>
          </a:xfrm>
        </p:spPr>
        <p:txBody>
          <a:bodyPr/>
          <a:lstStyle/>
          <a:p>
            <a:pPr marL="342900" lvl="1" indent="-342900" eaLnBrk="1" hangingPunct="1">
              <a:buFont typeface="Arial" charset="0"/>
              <a:buChar char="•"/>
              <a:defRPr/>
            </a:pPr>
            <a:r>
              <a:rPr lang="en-US" sz="2400" dirty="0" smtClean="0">
                <a:solidFill>
                  <a:srgbClr val="6C6C6C"/>
                </a:solidFill>
                <a:latin typeface="Arial Rounded MT Bold" charset="0"/>
                <a:ea typeface="ＭＳ Ｐゴシック" charset="0"/>
              </a:rPr>
              <a:t>National/local governance response is critical</a:t>
            </a:r>
          </a:p>
          <a:p>
            <a:pPr marL="742950" lvl="2" indent="-342900" eaLnBrk="1" hangingPunct="1">
              <a:buFont typeface="Arial" charset="0"/>
              <a:buChar char="•"/>
              <a:defRPr/>
            </a:pPr>
            <a:r>
              <a:rPr lang="en-US" sz="2000" dirty="0" smtClean="0">
                <a:solidFill>
                  <a:srgbClr val="6C6C6C"/>
                </a:solidFill>
                <a:latin typeface="Arial Rounded MT Bold" charset="0"/>
                <a:ea typeface="ＭＳ Ｐゴシック" charset="0"/>
              </a:rPr>
              <a:t>Lack of disaster response capacity at the national and local level </a:t>
            </a:r>
            <a:endParaRPr lang="en-US" dirty="0" smtClean="0">
              <a:solidFill>
                <a:srgbClr val="6C6C6C"/>
              </a:solidFill>
              <a:latin typeface="Arial Rounded MT Bold" charset="0"/>
              <a:ea typeface="ＭＳ Ｐゴシック" charset="0"/>
            </a:endParaRPr>
          </a:p>
          <a:p>
            <a:pPr marL="342900" lvl="1" indent="-342900" eaLnBrk="1" hangingPunct="1">
              <a:buFont typeface="Arial" charset="0"/>
              <a:buChar char="•"/>
              <a:defRPr/>
            </a:pPr>
            <a:r>
              <a:rPr lang="en-US" sz="2400" dirty="0" smtClean="0">
                <a:solidFill>
                  <a:srgbClr val="6C6C6C"/>
                </a:solidFill>
                <a:latin typeface="Arial Rounded MT Bold" charset="0"/>
                <a:ea typeface="ＭＳ Ｐゴシック" charset="0"/>
              </a:rPr>
              <a:t>Urban Divide - </a:t>
            </a:r>
            <a:r>
              <a:rPr lang="en-US" sz="2400" dirty="0">
                <a:solidFill>
                  <a:srgbClr val="6C6C6C"/>
                </a:solidFill>
                <a:latin typeface="Arial Rounded MT Bold" charset="0"/>
                <a:ea typeface="ＭＳ Ｐゴシック" charset="0"/>
              </a:rPr>
              <a:t>Residents vs. Citizens</a:t>
            </a:r>
          </a:p>
          <a:p>
            <a:pPr lvl="1">
              <a:defRPr/>
            </a:pPr>
            <a:r>
              <a:rPr lang="en-US" sz="2000" dirty="0">
                <a:solidFill>
                  <a:srgbClr val="6C6C6C"/>
                </a:solidFill>
                <a:latin typeface="Arial Rounded MT Bold" charset="0"/>
                <a:ea typeface="ＭＳ Ｐゴシック" charset="0"/>
              </a:rPr>
              <a:t>Disproportionate impact of urban disasters </a:t>
            </a:r>
            <a:r>
              <a:rPr lang="en-US" sz="2000" dirty="0" smtClean="0">
                <a:solidFill>
                  <a:srgbClr val="6C6C6C"/>
                </a:solidFill>
                <a:latin typeface="Arial Rounded MT Bold" charset="0"/>
                <a:ea typeface="ＭＳ Ｐゴシック" charset="0"/>
              </a:rPr>
              <a:t>on the urban poor</a:t>
            </a:r>
          </a:p>
          <a:p>
            <a:pPr lvl="1">
              <a:defRPr/>
            </a:pPr>
            <a:endParaRPr lang="en-US" sz="900" dirty="0" smtClean="0">
              <a:solidFill>
                <a:srgbClr val="6C6C6C"/>
              </a:solidFill>
              <a:latin typeface="Arial Rounded MT Bold" charset="0"/>
              <a:ea typeface="ＭＳ Ｐゴシック" charset="0"/>
            </a:endParaRPr>
          </a:p>
          <a:p>
            <a:pPr lvl="1">
              <a:defRPr/>
            </a:pPr>
            <a:endParaRPr lang="en-US" sz="900" dirty="0">
              <a:solidFill>
                <a:srgbClr val="6C6C6C"/>
              </a:solidFill>
              <a:latin typeface="Arial Rounded MT Bold" charset="0"/>
              <a:ea typeface="ＭＳ Ｐゴシック" charset="0"/>
            </a:endParaRPr>
          </a:p>
          <a:p>
            <a:pPr lvl="1">
              <a:defRPr/>
            </a:pPr>
            <a:endParaRPr lang="en-US" sz="900" dirty="0" smtClean="0">
              <a:solidFill>
                <a:srgbClr val="6C6C6C"/>
              </a:solidFill>
              <a:latin typeface="Arial Rounded MT Bold" charset="0"/>
              <a:ea typeface="ＭＳ Ｐゴシック" charset="0"/>
            </a:endParaRPr>
          </a:p>
          <a:p>
            <a:pPr lvl="1">
              <a:defRPr/>
            </a:pPr>
            <a:endParaRPr lang="en-US" sz="900" dirty="0">
              <a:solidFill>
                <a:srgbClr val="6C6C6C"/>
              </a:solidFill>
              <a:latin typeface="Arial Rounded MT Bold" charset="0"/>
              <a:ea typeface="ＭＳ Ｐゴシック" charset="0"/>
            </a:endParaRPr>
          </a:p>
          <a:p>
            <a:pPr lvl="1">
              <a:defRPr/>
            </a:pPr>
            <a:endParaRPr lang="en-US" sz="900" dirty="0" smtClean="0">
              <a:solidFill>
                <a:srgbClr val="6C6C6C"/>
              </a:solidFill>
              <a:latin typeface="Arial Rounded MT Bold" charset="0"/>
              <a:ea typeface="ＭＳ Ｐゴシック" charset="0"/>
            </a:endParaRPr>
          </a:p>
          <a:p>
            <a:pPr lvl="1">
              <a:defRPr/>
            </a:pPr>
            <a:endParaRPr lang="en-US" sz="900" dirty="0">
              <a:solidFill>
                <a:srgbClr val="6C6C6C"/>
              </a:solidFill>
              <a:latin typeface="Arial Rounded MT Bold" charset="0"/>
              <a:ea typeface="ＭＳ Ｐゴシック" charset="0"/>
            </a:endParaRPr>
          </a:p>
          <a:p>
            <a:pPr lvl="1">
              <a:defRPr/>
            </a:pPr>
            <a:endParaRPr lang="en-US" sz="900" dirty="0" smtClean="0">
              <a:solidFill>
                <a:srgbClr val="6C6C6C"/>
              </a:solidFill>
              <a:latin typeface="Arial Rounded MT Bold" charset="0"/>
              <a:ea typeface="ＭＳ Ｐゴシック" charset="0"/>
            </a:endParaRPr>
          </a:p>
          <a:p>
            <a:pPr lvl="1">
              <a:defRPr/>
            </a:pPr>
            <a:endParaRPr lang="en-US" sz="900" dirty="0">
              <a:solidFill>
                <a:srgbClr val="6C6C6C"/>
              </a:solidFill>
              <a:latin typeface="Arial Rounded MT Bold" charset="0"/>
              <a:ea typeface="ＭＳ Ｐゴシック" charset="0"/>
            </a:endParaRPr>
          </a:p>
          <a:p>
            <a:pPr lvl="1">
              <a:defRPr/>
            </a:pPr>
            <a:endParaRPr lang="en-US" sz="900" dirty="0" smtClean="0">
              <a:solidFill>
                <a:srgbClr val="6C6C6C"/>
              </a:solidFill>
              <a:latin typeface="Arial Rounded MT Bold" charset="0"/>
              <a:ea typeface="ＭＳ Ｐゴシック" charset="0"/>
            </a:endParaRPr>
          </a:p>
          <a:p>
            <a:pPr lvl="1">
              <a:defRPr/>
            </a:pPr>
            <a:endParaRPr lang="en-US" sz="900" dirty="0">
              <a:solidFill>
                <a:srgbClr val="6C6C6C"/>
              </a:solidFill>
              <a:latin typeface="Arial Rounded MT Bold" charset="0"/>
              <a:ea typeface="ＭＳ Ｐゴシック" charset="0"/>
            </a:endParaRPr>
          </a:p>
          <a:p>
            <a:pPr lvl="1">
              <a:defRPr/>
            </a:pPr>
            <a:endParaRPr lang="en-US" sz="900" dirty="0" smtClean="0">
              <a:solidFill>
                <a:srgbClr val="6C6C6C"/>
              </a:solidFill>
              <a:latin typeface="Arial Rounded MT Bold" charset="0"/>
              <a:ea typeface="ＭＳ Ｐゴシック" charset="0"/>
            </a:endParaRPr>
          </a:p>
          <a:p>
            <a:pPr lvl="1">
              <a:defRPr/>
            </a:pPr>
            <a:endParaRPr lang="en-US" sz="900" dirty="0">
              <a:solidFill>
                <a:srgbClr val="6C6C6C"/>
              </a:solidFill>
              <a:latin typeface="Arial Rounded MT Bold" charset="0"/>
              <a:ea typeface="ＭＳ Ｐゴシック" charset="0"/>
            </a:endParaRPr>
          </a:p>
          <a:p>
            <a:pPr lvl="1">
              <a:defRPr/>
            </a:pPr>
            <a:endParaRPr lang="en-US" sz="900" dirty="0" smtClean="0">
              <a:solidFill>
                <a:srgbClr val="6C6C6C"/>
              </a:solidFill>
              <a:latin typeface="Arial Rounded MT Bold" charset="0"/>
              <a:ea typeface="ＭＳ Ｐゴシック" charset="0"/>
            </a:endParaRPr>
          </a:p>
          <a:p>
            <a:pPr lvl="1">
              <a:defRPr/>
            </a:pPr>
            <a:endParaRPr lang="en-US" sz="900" dirty="0">
              <a:solidFill>
                <a:srgbClr val="6C6C6C"/>
              </a:solidFill>
              <a:latin typeface="Arial Rounded MT Bold" charset="0"/>
              <a:ea typeface="ＭＳ Ｐゴシック" charset="0"/>
            </a:endParaRPr>
          </a:p>
          <a:p>
            <a:pPr lvl="1">
              <a:defRPr/>
            </a:pPr>
            <a:endParaRPr lang="en-US" sz="900" dirty="0" smtClean="0">
              <a:solidFill>
                <a:srgbClr val="6C6C6C"/>
              </a:solidFill>
              <a:latin typeface="Arial Rounded MT Bold" charset="0"/>
              <a:ea typeface="ＭＳ Ｐゴシック" charset="0"/>
            </a:endParaRPr>
          </a:p>
          <a:p>
            <a:pPr lvl="1">
              <a:defRPr/>
            </a:pPr>
            <a:endParaRPr lang="en-US" sz="900" dirty="0">
              <a:solidFill>
                <a:srgbClr val="6C6C6C"/>
              </a:solidFill>
              <a:latin typeface="Arial Rounded MT Bold" charset="0"/>
              <a:ea typeface="ＭＳ Ｐゴシック" charset="0"/>
            </a:endParaRPr>
          </a:p>
          <a:p>
            <a:pPr lvl="1">
              <a:defRPr/>
            </a:pPr>
            <a:endParaRPr lang="en-US" sz="900" dirty="0" smtClean="0">
              <a:solidFill>
                <a:srgbClr val="6C6C6C"/>
              </a:solidFill>
              <a:latin typeface="Arial Rounded MT Bold" charset="0"/>
              <a:ea typeface="ＭＳ Ｐゴシック" charset="0"/>
            </a:endParaRPr>
          </a:p>
          <a:p>
            <a:pPr lvl="4">
              <a:defRPr/>
            </a:pPr>
            <a:r>
              <a:rPr lang="en-US" sz="100" dirty="0" smtClean="0">
                <a:solidFill>
                  <a:srgbClr val="6C6C6C"/>
                </a:solidFill>
                <a:latin typeface="Arial Rounded MT Bold" charset="0"/>
                <a:ea typeface="ＭＳ Ｐゴシック" charset="0"/>
              </a:rPr>
              <a:t>Photo </a:t>
            </a:r>
            <a:r>
              <a:rPr lang="en-US" sz="100" dirty="0">
                <a:solidFill>
                  <a:srgbClr val="6C6C6C"/>
                </a:solidFill>
                <a:latin typeface="Arial Rounded MT Bold" charset="0"/>
                <a:ea typeface="ＭＳ Ｐゴシック" charset="0"/>
              </a:rPr>
              <a:t>courtesy: </a:t>
            </a:r>
            <a:r>
              <a:rPr lang="en-US" sz="100" dirty="0" err="1" smtClean="0">
                <a:solidFill>
                  <a:srgbClr val="6C6C6C"/>
                </a:solidFill>
                <a:latin typeface="Arial Rounded MT Bold" charset="0"/>
                <a:ea typeface="ＭＳ Ｐゴシック" charset="0"/>
              </a:rPr>
              <a:t>Ripley.za.net</a:t>
            </a:r>
            <a:endParaRPr lang="en-US" sz="100" dirty="0" smtClean="0">
              <a:solidFill>
                <a:srgbClr val="6C6C6C"/>
              </a:solidFill>
              <a:latin typeface="Arial Rounded MT Bold" charset="0"/>
              <a:ea typeface="ＭＳ Ｐゴシック" charset="0"/>
            </a:endParaRPr>
          </a:p>
          <a:p>
            <a:pPr lvl="1">
              <a:defRPr/>
            </a:pPr>
            <a:endParaRPr lang="en-US" sz="900" dirty="0" smtClean="0">
              <a:solidFill>
                <a:srgbClr val="6C6C6C"/>
              </a:solidFill>
              <a:latin typeface="Arial Rounded MT Bold" charset="0"/>
              <a:ea typeface="ＭＳ Ｐゴシック" charset="0"/>
            </a:endParaRPr>
          </a:p>
          <a:p>
            <a:pPr marL="457200" lvl="1" indent="0">
              <a:buFont typeface="Arial" pitchFamily="34" charset="0"/>
              <a:buNone/>
              <a:defRPr/>
            </a:pPr>
            <a:endParaRPr lang="en-US" sz="900" dirty="0" smtClean="0">
              <a:solidFill>
                <a:srgbClr val="6C6C6C"/>
              </a:solidFill>
              <a:latin typeface="Arial Rounded MT Bold" charset="0"/>
              <a:ea typeface="ＭＳ Ｐゴシック" charset="0"/>
            </a:endParaRPr>
          </a:p>
          <a:p>
            <a:pPr marL="457200" lvl="1" indent="0">
              <a:buFont typeface="Arial" pitchFamily="34" charset="0"/>
              <a:buNone/>
              <a:defRPr/>
            </a:pPr>
            <a:endParaRPr lang="en-US" sz="900" dirty="0">
              <a:solidFill>
                <a:srgbClr val="6C6C6C"/>
              </a:solidFill>
              <a:latin typeface="Arial Rounded MT Bold" charset="0"/>
              <a:ea typeface="ＭＳ Ｐゴシック" charset="0"/>
            </a:endParaRPr>
          </a:p>
          <a:p>
            <a:pPr marL="457200" lvl="1" indent="0">
              <a:buFont typeface="Arial" pitchFamily="34" charset="0"/>
              <a:buNone/>
              <a:defRPr/>
            </a:pPr>
            <a:r>
              <a:rPr lang="en-US" sz="900" dirty="0" smtClean="0">
                <a:solidFill>
                  <a:srgbClr val="6C6C6C"/>
                </a:solidFill>
                <a:latin typeface="Arial Rounded MT Bold" charset="0"/>
                <a:ea typeface="ＭＳ Ｐゴシック" charset="0"/>
              </a:rPr>
              <a:t>Photo </a:t>
            </a:r>
            <a:r>
              <a:rPr lang="en-US" sz="900" dirty="0">
                <a:solidFill>
                  <a:srgbClr val="6C6C6C"/>
                </a:solidFill>
                <a:latin typeface="Arial Rounded MT Bold" charset="0"/>
                <a:ea typeface="ＭＳ Ｐゴシック" charset="0"/>
              </a:rPr>
              <a:t>courtesy: </a:t>
            </a:r>
            <a:r>
              <a:rPr lang="en-US" sz="900" dirty="0" err="1" smtClean="0">
                <a:solidFill>
                  <a:srgbClr val="6C6C6C"/>
                </a:solidFill>
                <a:latin typeface="Arial Rounded MT Bold" charset="0"/>
                <a:ea typeface="ＭＳ Ｐゴシック" charset="0"/>
              </a:rPr>
              <a:t>Ripley.za.net</a:t>
            </a:r>
            <a:r>
              <a:rPr lang="en-US" sz="900" dirty="0" smtClean="0">
                <a:solidFill>
                  <a:srgbClr val="6C6C6C"/>
                </a:solidFill>
                <a:latin typeface="Arial Rounded MT Bold" charset="0"/>
                <a:ea typeface="ＭＳ Ｐゴシック" charset="0"/>
              </a:rPr>
              <a:t>			</a:t>
            </a:r>
            <a:endParaRPr lang="en-US" sz="2000" dirty="0" smtClean="0">
              <a:solidFill>
                <a:srgbClr val="6C6C6C"/>
              </a:solidFill>
              <a:latin typeface="Arial Rounded MT Bold" charset="0"/>
              <a:ea typeface="ＭＳ Ｐゴシック" charset="0"/>
            </a:endParaRPr>
          </a:p>
          <a:p>
            <a:pPr>
              <a:buFont typeface="Arial" charset="0"/>
              <a:buChar char="•"/>
              <a:defRPr/>
            </a:pPr>
            <a:endParaRPr lang="en-US" sz="2800" dirty="0">
              <a:ea typeface="ＭＳ Ｐゴシック" charset="0"/>
            </a:endParaRPr>
          </a:p>
        </p:txBody>
      </p:sp>
      <p:pic>
        <p:nvPicPr>
          <p:cNvPr id="17410" name="Picture 3"/>
          <p:cNvPicPr>
            <a:picLocks noChangeAspect="1"/>
          </p:cNvPicPr>
          <p:nvPr/>
        </p:nvPicPr>
        <p:blipFill>
          <a:blip r:embed="rId3" cstate="print"/>
          <a:srcRect l="9373" r="8907"/>
          <a:stretch>
            <a:fillRect/>
          </a:stretch>
        </p:blipFill>
        <p:spPr bwMode="auto">
          <a:xfrm rot="-426428">
            <a:off x="-34925" y="3124200"/>
            <a:ext cx="4994275" cy="3438525"/>
          </a:xfrm>
          <a:prstGeom prst="rect">
            <a:avLst/>
          </a:prstGeom>
          <a:noFill/>
          <a:ln w="9525">
            <a:noFill/>
            <a:miter lim="800000"/>
            <a:headEnd/>
            <a:tailEnd/>
          </a:ln>
        </p:spPr>
      </p:pic>
      <p:sp>
        <p:nvSpPr>
          <p:cNvPr id="94211" name="Title 1"/>
          <p:cNvSpPr>
            <a:spLocks noGrp="1"/>
          </p:cNvSpPr>
          <p:nvPr>
            <p:ph type="title"/>
          </p:nvPr>
        </p:nvSpPr>
        <p:spPr>
          <a:xfrm>
            <a:off x="457200" y="0"/>
            <a:ext cx="8229600" cy="1143000"/>
          </a:xfrm>
        </p:spPr>
        <p:txBody>
          <a:bodyPr>
            <a:normAutofit fontScale="90000"/>
          </a:bodyPr>
          <a:lstStyle/>
          <a:p>
            <a:pPr>
              <a:defRPr/>
            </a:pPr>
            <a:r>
              <a:rPr lang="en-US" sz="3600" dirty="0" smtClean="0">
                <a:ea typeface="ＭＳ Ｐゴシック" charset="0"/>
              </a:rPr>
              <a:t>S</a:t>
            </a:r>
            <a:r>
              <a:rPr lang="en-US" sz="3600" dirty="0">
                <a:ea typeface="ＭＳ Ｐゴシック" charset="0"/>
              </a:rPr>
              <a:t>&amp;</a:t>
            </a:r>
            <a:r>
              <a:rPr lang="en-US" sz="3600" dirty="0" smtClean="0">
                <a:ea typeface="ＭＳ Ｐゴシック" charset="0"/>
              </a:rPr>
              <a:t>S Responses </a:t>
            </a:r>
            <a:r>
              <a:rPr lang="en-US" sz="3600" dirty="0">
                <a:ea typeface="ＭＳ Ｐゴシック" charset="0"/>
              </a:rPr>
              <a:t>in the Urban Context </a:t>
            </a:r>
          </a:p>
        </p:txBody>
      </p:sp>
      <p:pic>
        <p:nvPicPr>
          <p:cNvPr id="17412" name="Picture 4" descr="5ed8846710e1c30a2f1489f4209f-grande.jpg"/>
          <p:cNvPicPr>
            <a:picLocks noChangeAspect="1"/>
          </p:cNvPicPr>
          <p:nvPr/>
        </p:nvPicPr>
        <p:blipFill>
          <a:blip r:embed="rId4" cstate="print"/>
          <a:srcRect/>
          <a:stretch>
            <a:fillRect/>
          </a:stretch>
        </p:blipFill>
        <p:spPr bwMode="auto">
          <a:xfrm>
            <a:off x="4954588" y="3276600"/>
            <a:ext cx="3846512" cy="2547938"/>
          </a:xfrm>
          <a:prstGeom prst="rect">
            <a:avLst/>
          </a:prstGeom>
          <a:noFill/>
          <a:ln w="9525">
            <a:noFill/>
            <a:miter lim="800000"/>
            <a:headEnd/>
            <a:tailEnd/>
          </a:ln>
        </p:spPr>
      </p:pic>
      <p:sp>
        <p:nvSpPr>
          <p:cNvPr id="17413" name="Rectangle 5"/>
          <p:cNvSpPr>
            <a:spLocks noChangeArrowheads="1"/>
          </p:cNvSpPr>
          <p:nvPr/>
        </p:nvSpPr>
        <p:spPr bwMode="auto">
          <a:xfrm>
            <a:off x="5715000" y="3276600"/>
            <a:ext cx="3048000" cy="230188"/>
          </a:xfrm>
          <a:prstGeom prst="rect">
            <a:avLst/>
          </a:prstGeom>
          <a:noFill/>
          <a:ln w="9525">
            <a:noFill/>
            <a:miter lim="800000"/>
            <a:headEnd/>
            <a:tailEnd/>
          </a:ln>
        </p:spPr>
        <p:txBody>
          <a:bodyPr>
            <a:spAutoFit/>
          </a:bodyPr>
          <a:lstStyle/>
          <a:p>
            <a:pPr lvl="1"/>
            <a:r>
              <a:rPr lang="en-US" sz="900">
                <a:solidFill>
                  <a:schemeClr val="bg1"/>
                </a:solidFill>
                <a:latin typeface="Arial Rounded MT Bold" pitchFamily="34" charset="0"/>
              </a:rPr>
              <a:t>Photo Courtesy:Mphammad Ahmed/AP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pPr eaLnBrk="1" hangingPunct="1"/>
            <a:r>
              <a:rPr lang="en-US" smtClean="0"/>
              <a:t>Ravine Pintade – Post EQ</a:t>
            </a:r>
          </a:p>
        </p:txBody>
      </p:sp>
      <p:sp>
        <p:nvSpPr>
          <p:cNvPr id="68610" name="Content Placeholder 2"/>
          <p:cNvSpPr>
            <a:spLocks noGrp="1"/>
          </p:cNvSpPr>
          <p:nvPr>
            <p:ph idx="1"/>
          </p:nvPr>
        </p:nvSpPr>
        <p:spPr>
          <a:xfrm>
            <a:off x="457200" y="1600200"/>
            <a:ext cx="8229600" cy="3886200"/>
          </a:xfrm>
        </p:spPr>
        <p:txBody>
          <a:bodyPr/>
          <a:lstStyle/>
          <a:p>
            <a:pPr marL="342900" lvl="1" indent="-342900" eaLnBrk="1" hangingPunct="1">
              <a:buFont typeface="Arial" charset="0"/>
              <a:buChar char="•"/>
              <a:defRPr/>
            </a:pPr>
            <a:r>
              <a:rPr lang="en-US" sz="3200" dirty="0">
                <a:solidFill>
                  <a:srgbClr val="6C6C6C"/>
                </a:solidFill>
                <a:latin typeface="Arial Rounded MT Bold" charset="0"/>
                <a:ea typeface="ＭＳ Ｐゴシック" charset="0"/>
              </a:rPr>
              <a:t>Post-</a:t>
            </a:r>
            <a:r>
              <a:rPr lang="en-US" sz="3200" dirty="0" err="1">
                <a:solidFill>
                  <a:srgbClr val="6C6C6C"/>
                </a:solidFill>
                <a:latin typeface="Arial Rounded MT Bold" charset="0"/>
                <a:ea typeface="ＭＳ Ｐゴシック" charset="0"/>
              </a:rPr>
              <a:t>Katye</a:t>
            </a:r>
            <a:r>
              <a:rPr lang="en-US" sz="3200" dirty="0">
                <a:solidFill>
                  <a:srgbClr val="6C6C6C"/>
                </a:solidFill>
                <a:latin typeface="Arial Rounded MT Bold" charset="0"/>
                <a:ea typeface="ＭＳ Ｐゴシック" charset="0"/>
              </a:rPr>
              <a:t> population will likely exceed counts made soon after EQ</a:t>
            </a:r>
          </a:p>
          <a:p>
            <a:pPr marL="742950" lvl="2" indent="-342900" eaLnBrk="1" hangingPunct="1">
              <a:buFont typeface="Arial" charset="0"/>
              <a:buChar char="•"/>
              <a:defRPr/>
            </a:pPr>
            <a:r>
              <a:rPr lang="en-US" sz="3200" dirty="0">
                <a:solidFill>
                  <a:srgbClr val="6C6C6C"/>
                </a:solidFill>
                <a:latin typeface="Arial Rounded MT Bold" charset="0"/>
                <a:ea typeface="ＭＳ Ｐゴシック" charset="0"/>
              </a:rPr>
              <a:t>Enumeration estimates: 650 HH</a:t>
            </a:r>
          </a:p>
          <a:p>
            <a:pPr marL="742950" lvl="2" indent="-342900" eaLnBrk="1" hangingPunct="1">
              <a:buFont typeface="Arial" charset="0"/>
              <a:buChar char="•"/>
              <a:defRPr/>
            </a:pPr>
            <a:r>
              <a:rPr lang="en-US" sz="3200" dirty="0">
                <a:solidFill>
                  <a:srgbClr val="6C6C6C"/>
                </a:solidFill>
                <a:latin typeface="Arial Rounded MT Bold" charset="0"/>
                <a:ea typeface="ＭＳ Ｐゴシック" charset="0"/>
              </a:rPr>
              <a:t>Post-</a:t>
            </a:r>
            <a:r>
              <a:rPr lang="en-US" sz="3200" dirty="0" err="1">
                <a:solidFill>
                  <a:srgbClr val="6C6C6C"/>
                </a:solidFill>
                <a:latin typeface="Arial Rounded MT Bold" charset="0"/>
                <a:ea typeface="ＭＳ Ｐゴシック" charset="0"/>
              </a:rPr>
              <a:t>Katye</a:t>
            </a:r>
            <a:r>
              <a:rPr lang="en-US" sz="3200" dirty="0">
                <a:solidFill>
                  <a:srgbClr val="6C6C6C"/>
                </a:solidFill>
                <a:latin typeface="Arial Rounded MT Bold" charset="0"/>
                <a:ea typeface="ＭＳ Ｐゴシック" charset="0"/>
              </a:rPr>
              <a:t> forecast: 765*</a:t>
            </a:r>
            <a:r>
              <a:rPr lang="en-US" sz="3200" baseline="30000" dirty="0">
                <a:solidFill>
                  <a:srgbClr val="6C6C6C"/>
                </a:solidFill>
                <a:latin typeface="Arial Rounded MT Bold" charset="0"/>
                <a:ea typeface="ＭＳ Ｐゴシック" charset="0"/>
              </a:rPr>
              <a:t>+</a:t>
            </a:r>
            <a:r>
              <a:rPr lang="en-US" sz="3200" dirty="0">
                <a:solidFill>
                  <a:srgbClr val="6C6C6C"/>
                </a:solidFill>
                <a:latin typeface="Arial Rounded MT Bold" charset="0"/>
                <a:ea typeface="ＭＳ Ｐゴシック" charset="0"/>
              </a:rPr>
              <a:t> </a:t>
            </a:r>
            <a:r>
              <a:rPr lang="en-US" sz="3200" dirty="0" smtClean="0">
                <a:solidFill>
                  <a:srgbClr val="6C6C6C"/>
                </a:solidFill>
                <a:latin typeface="Arial Rounded MT Bold" charset="0"/>
                <a:ea typeface="ＭＳ Ｐゴシック" charset="0"/>
              </a:rPr>
              <a:t>HH</a:t>
            </a:r>
          </a:p>
          <a:p>
            <a:pPr marL="742950" lvl="2" indent="-342900" eaLnBrk="1" hangingPunct="1">
              <a:buFont typeface="Arial" charset="0"/>
              <a:buChar char="•"/>
              <a:defRPr/>
            </a:pPr>
            <a:r>
              <a:rPr lang="en-US" sz="3200" dirty="0" smtClean="0">
                <a:ea typeface="ＭＳ Ｐゴシック" charset="0"/>
              </a:rPr>
              <a:t>Growth in rental housing market</a:t>
            </a:r>
            <a:endParaRPr lang="en-US" sz="2800" dirty="0">
              <a:solidFill>
                <a:srgbClr val="6C6C6C"/>
              </a:solidFill>
              <a:latin typeface="Arial Rounded MT Bold" charset="0"/>
              <a:ea typeface="ＭＳ Ｐゴシック" charset="0"/>
            </a:endParaRPr>
          </a:p>
          <a:p>
            <a:pPr marL="742950" lvl="2" indent="-342900" eaLnBrk="1" hangingPunct="1">
              <a:buFont typeface="Arial" charset="0"/>
              <a:buChar char="•"/>
              <a:defRPr/>
            </a:pPr>
            <a:endParaRPr lang="en-US" dirty="0">
              <a:solidFill>
                <a:srgbClr val="6C6C6C"/>
              </a:solidFill>
              <a:latin typeface="Arial Rounded MT Bold" charset="0"/>
              <a:ea typeface="ＭＳ Ｐゴシック" charset="0"/>
            </a:endParaRPr>
          </a:p>
        </p:txBody>
      </p:sp>
      <p:sp>
        <p:nvSpPr>
          <p:cNvPr id="4" name="TextBox 3"/>
          <p:cNvSpPr txBox="1"/>
          <p:nvPr/>
        </p:nvSpPr>
        <p:spPr>
          <a:xfrm>
            <a:off x="685800" y="5657850"/>
            <a:ext cx="6324600" cy="369888"/>
          </a:xfrm>
          <a:prstGeom prst="rect">
            <a:avLst/>
          </a:prstGeom>
          <a:noFill/>
        </p:spPr>
        <p:txBody>
          <a:bodyPr>
            <a:spAutoFit/>
          </a:bodyPr>
          <a:lstStyle/>
          <a:p>
            <a:pPr fontAlgn="auto">
              <a:spcBef>
                <a:spcPts val="0"/>
              </a:spcBef>
              <a:spcAft>
                <a:spcPts val="0"/>
              </a:spcAft>
              <a:defRPr/>
            </a:pPr>
            <a:r>
              <a:rPr lang="en-US" dirty="0">
                <a:latin typeface="+mn-lt"/>
                <a:ea typeface="+mn-ea"/>
              </a:rPr>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Bumps on the Road to Recovery</a:t>
            </a:r>
          </a:p>
        </p:txBody>
      </p:sp>
      <p:sp>
        <p:nvSpPr>
          <p:cNvPr id="84994" name="Content Placeholder 2"/>
          <p:cNvSpPr>
            <a:spLocks noGrp="1"/>
          </p:cNvSpPr>
          <p:nvPr>
            <p:ph idx="1"/>
          </p:nvPr>
        </p:nvSpPr>
        <p:spPr>
          <a:xfrm>
            <a:off x="457200" y="1371600"/>
            <a:ext cx="7543800" cy="4754563"/>
          </a:xfrm>
        </p:spPr>
        <p:txBody>
          <a:bodyPr/>
          <a:lstStyle/>
          <a:p>
            <a:pPr marL="342900" lvl="1" indent="-342900" eaLnBrk="1" hangingPunct="1">
              <a:lnSpc>
                <a:spcPct val="80000"/>
              </a:lnSpc>
            </a:pPr>
            <a:r>
              <a:rPr lang="en-US" sz="2000" smtClean="0">
                <a:solidFill>
                  <a:srgbClr val="6C6C6C"/>
                </a:solidFill>
              </a:rPr>
              <a:t>Shifting topography due to unstable land, severe storms and ongoing recovery activities large to small</a:t>
            </a:r>
            <a:br>
              <a:rPr lang="en-US" sz="2000" smtClean="0">
                <a:solidFill>
                  <a:srgbClr val="6C6C6C"/>
                </a:solidFill>
              </a:rPr>
            </a:br>
            <a:endParaRPr lang="en-US" sz="1400" smtClean="0">
              <a:solidFill>
                <a:srgbClr val="6C6C6C"/>
              </a:solidFill>
            </a:endParaRPr>
          </a:p>
          <a:p>
            <a:pPr marL="342900" lvl="1" indent="-342900" eaLnBrk="1" hangingPunct="1">
              <a:lnSpc>
                <a:spcPct val="80000"/>
              </a:lnSpc>
            </a:pPr>
            <a:r>
              <a:rPr lang="en-US" sz="2000" smtClean="0">
                <a:solidFill>
                  <a:srgbClr val="6C6C6C"/>
                </a:solidFill>
              </a:rPr>
              <a:t>Inbound and outbound population flows in quake</a:t>
            </a:r>
            <a:r>
              <a:rPr lang="ja-JP" altLang="en-US" sz="2000" smtClean="0">
                <a:solidFill>
                  <a:srgbClr val="6C6C6C"/>
                </a:solidFill>
              </a:rPr>
              <a:t>’</a:t>
            </a:r>
            <a:r>
              <a:rPr lang="en-US" altLang="ja-JP" sz="2000" smtClean="0">
                <a:solidFill>
                  <a:srgbClr val="6C6C6C"/>
                </a:solidFill>
              </a:rPr>
              <a:t>s aftermath</a:t>
            </a:r>
            <a:br>
              <a:rPr lang="en-US" altLang="ja-JP" sz="2000" smtClean="0">
                <a:solidFill>
                  <a:srgbClr val="6C6C6C"/>
                </a:solidFill>
              </a:rPr>
            </a:br>
            <a:endParaRPr lang="en-US" altLang="ja-JP" sz="1400" smtClean="0">
              <a:solidFill>
                <a:srgbClr val="6C6C6C"/>
              </a:solidFill>
            </a:endParaRPr>
          </a:p>
          <a:p>
            <a:pPr eaLnBrk="1" hangingPunct="1">
              <a:lnSpc>
                <a:spcPct val="80000"/>
              </a:lnSpc>
            </a:pPr>
            <a:r>
              <a:rPr lang="en-US" sz="2000" smtClean="0">
                <a:solidFill>
                  <a:srgbClr val="6C6C6C"/>
                </a:solidFill>
              </a:rPr>
              <a:t>External partners with different priorities </a:t>
            </a:r>
            <a:br>
              <a:rPr lang="en-US" sz="2000" smtClean="0">
                <a:solidFill>
                  <a:srgbClr val="6C6C6C"/>
                </a:solidFill>
              </a:rPr>
            </a:br>
            <a:endParaRPr lang="en-US" sz="1400" smtClean="0">
              <a:solidFill>
                <a:srgbClr val="6C6C6C"/>
              </a:solidFill>
            </a:endParaRPr>
          </a:p>
          <a:p>
            <a:pPr eaLnBrk="1" hangingPunct="1">
              <a:lnSpc>
                <a:spcPct val="80000"/>
              </a:lnSpc>
            </a:pPr>
            <a:r>
              <a:rPr lang="en-US" sz="2000" smtClean="0">
                <a:solidFill>
                  <a:srgbClr val="6C6C6C"/>
                </a:solidFill>
              </a:rPr>
              <a:t>Weak local/national governance; lack of substantive participation by central or local authorities; inadequate planning and regulatory framework; inadequate disaster response capacity</a:t>
            </a:r>
            <a:br>
              <a:rPr lang="en-US" sz="2000" smtClean="0">
                <a:solidFill>
                  <a:srgbClr val="6C6C6C"/>
                </a:solidFill>
              </a:rPr>
            </a:br>
            <a:endParaRPr lang="en-US" sz="1400" smtClean="0">
              <a:solidFill>
                <a:srgbClr val="6C6C6C"/>
              </a:solidFill>
            </a:endParaRPr>
          </a:p>
          <a:p>
            <a:pPr marL="342900" lvl="1" indent="-342900" eaLnBrk="1" hangingPunct="1">
              <a:lnSpc>
                <a:spcPct val="80000"/>
              </a:lnSpc>
            </a:pPr>
            <a:r>
              <a:rPr lang="en-US" sz="2000" smtClean="0">
                <a:solidFill>
                  <a:srgbClr val="6C6C6C"/>
                </a:solidFill>
              </a:rPr>
              <a:t>Health/Protection/Social Interventions not easy  to integrate</a:t>
            </a:r>
          </a:p>
          <a:p>
            <a:pPr marL="342900" lvl="1" indent="-342900" eaLnBrk="1" hangingPunct="1">
              <a:lnSpc>
                <a:spcPct val="80000"/>
              </a:lnSpc>
            </a:pPr>
            <a:r>
              <a:rPr lang="en-US" sz="2000" smtClean="0">
                <a:solidFill>
                  <a:srgbClr val="6C6C6C"/>
                </a:solidFill>
              </a:rPr>
              <a:t>Contestation of interests </a:t>
            </a:r>
            <a:br>
              <a:rPr lang="en-US" sz="2000" smtClean="0">
                <a:solidFill>
                  <a:srgbClr val="6C6C6C"/>
                </a:solidFill>
              </a:rPr>
            </a:br>
            <a:endParaRPr lang="en-US" sz="1400" smtClean="0">
              <a:solidFill>
                <a:srgbClr val="6C6C6C"/>
              </a:solidFill>
            </a:endParaRPr>
          </a:p>
          <a:p>
            <a:pPr eaLnBrk="1" hangingPunct="1">
              <a:lnSpc>
                <a:spcPct val="80000"/>
              </a:lnSpc>
            </a:pPr>
            <a:r>
              <a:rPr lang="en-US" sz="2000" smtClean="0">
                <a:solidFill>
                  <a:srgbClr val="6C6C6C"/>
                </a:solidFill>
              </a:rPr>
              <a:t>Lack of skilled personnel at the local level</a:t>
            </a:r>
          </a:p>
          <a:p>
            <a:pPr eaLnBrk="1" hangingPunct="1">
              <a:lnSpc>
                <a:spcPct val="80000"/>
              </a:lnSpc>
            </a:pPr>
            <a:endParaRPr lang="en-US" sz="2200" smtClean="0">
              <a:solidFill>
                <a:srgbClr val="6C6C6C"/>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1" name="Picture 4"/>
          <p:cNvPicPr>
            <a:picLocks noChangeAspect="1" noChangeArrowheads="1"/>
          </p:cNvPicPr>
          <p:nvPr/>
        </p:nvPicPr>
        <p:blipFill>
          <a:blip r:embed="rId3" cstate="print"/>
          <a:srcRect/>
          <a:stretch>
            <a:fillRect/>
          </a:stretch>
        </p:blipFill>
        <p:spPr bwMode="auto">
          <a:xfrm>
            <a:off x="0" y="3962400"/>
            <a:ext cx="2882900" cy="2819400"/>
          </a:xfrm>
          <a:prstGeom prst="rect">
            <a:avLst/>
          </a:prstGeom>
          <a:noFill/>
          <a:ln w="9525">
            <a:noFill/>
            <a:miter lim="800000"/>
            <a:headEnd/>
            <a:tailEnd/>
          </a:ln>
        </p:spPr>
      </p:pic>
      <p:pic>
        <p:nvPicPr>
          <p:cNvPr id="87042" name="Picture 3"/>
          <p:cNvPicPr>
            <a:picLocks noChangeAspect="1" noChangeArrowheads="1"/>
          </p:cNvPicPr>
          <p:nvPr/>
        </p:nvPicPr>
        <p:blipFill>
          <a:blip r:embed="rId4" cstate="print"/>
          <a:srcRect/>
          <a:stretch>
            <a:fillRect/>
          </a:stretch>
        </p:blipFill>
        <p:spPr bwMode="auto">
          <a:xfrm>
            <a:off x="6705600" y="1752600"/>
            <a:ext cx="2376488" cy="2819400"/>
          </a:xfrm>
          <a:prstGeom prst="rect">
            <a:avLst/>
          </a:prstGeom>
          <a:noFill/>
          <a:ln w="9525">
            <a:noFill/>
            <a:miter lim="800000"/>
            <a:headEnd/>
            <a:tailEnd/>
          </a:ln>
        </p:spPr>
      </p:pic>
      <p:pic>
        <p:nvPicPr>
          <p:cNvPr id="87043" name="Picture 2"/>
          <p:cNvPicPr>
            <a:picLocks noChangeAspect="1" noChangeArrowheads="1"/>
          </p:cNvPicPr>
          <p:nvPr/>
        </p:nvPicPr>
        <p:blipFill>
          <a:blip r:embed="rId5" cstate="print"/>
          <a:srcRect/>
          <a:stretch>
            <a:fillRect/>
          </a:stretch>
        </p:blipFill>
        <p:spPr bwMode="auto">
          <a:xfrm>
            <a:off x="0" y="762000"/>
            <a:ext cx="3581400" cy="3124200"/>
          </a:xfrm>
          <a:prstGeom prst="rect">
            <a:avLst/>
          </a:prstGeom>
          <a:noFill/>
          <a:ln w="9525">
            <a:noFill/>
            <a:miter lim="800000"/>
            <a:headEnd/>
            <a:tailEnd/>
          </a:ln>
        </p:spPr>
      </p:pic>
      <p:pic>
        <p:nvPicPr>
          <p:cNvPr id="87044" name="Picture 10" descr="D:\Haiti Work\Proposal Final\option 1.jpg"/>
          <p:cNvPicPr>
            <a:picLocks noChangeAspect="1" noChangeArrowheads="1"/>
          </p:cNvPicPr>
          <p:nvPr/>
        </p:nvPicPr>
        <p:blipFill>
          <a:blip r:embed="rId6" cstate="print"/>
          <a:srcRect/>
          <a:stretch>
            <a:fillRect/>
          </a:stretch>
        </p:blipFill>
        <p:spPr bwMode="auto">
          <a:xfrm>
            <a:off x="3429000" y="1752600"/>
            <a:ext cx="3321050" cy="2209800"/>
          </a:xfrm>
          <a:prstGeom prst="rect">
            <a:avLst/>
          </a:prstGeom>
          <a:noFill/>
          <a:ln w="9525">
            <a:noFill/>
            <a:miter lim="800000"/>
            <a:headEnd/>
            <a:tailEnd/>
          </a:ln>
        </p:spPr>
      </p:pic>
      <p:pic>
        <p:nvPicPr>
          <p:cNvPr id="87045" name="Picture 7" descr="D:\Haiti Work\Proposal Final\option2.jpg"/>
          <p:cNvPicPr>
            <a:picLocks noChangeAspect="1" noChangeArrowheads="1"/>
          </p:cNvPicPr>
          <p:nvPr/>
        </p:nvPicPr>
        <p:blipFill>
          <a:blip r:embed="rId7" cstate="print"/>
          <a:srcRect/>
          <a:stretch>
            <a:fillRect/>
          </a:stretch>
        </p:blipFill>
        <p:spPr bwMode="auto">
          <a:xfrm>
            <a:off x="5522913" y="4724400"/>
            <a:ext cx="3621087" cy="2057400"/>
          </a:xfrm>
          <a:prstGeom prst="rect">
            <a:avLst/>
          </a:prstGeom>
          <a:noFill/>
          <a:ln w="9525">
            <a:noFill/>
            <a:miter lim="800000"/>
            <a:headEnd/>
            <a:tailEnd/>
          </a:ln>
        </p:spPr>
      </p:pic>
      <p:pic>
        <p:nvPicPr>
          <p:cNvPr id="87046" name="Picture 9" descr="D:\Haiti Work\Proposal Final\option4.jpg"/>
          <p:cNvPicPr>
            <a:picLocks noChangeAspect="1" noChangeArrowheads="1"/>
          </p:cNvPicPr>
          <p:nvPr/>
        </p:nvPicPr>
        <p:blipFill>
          <a:blip r:embed="rId8" cstate="print"/>
          <a:srcRect/>
          <a:stretch>
            <a:fillRect/>
          </a:stretch>
        </p:blipFill>
        <p:spPr bwMode="auto">
          <a:xfrm>
            <a:off x="2743200" y="3902075"/>
            <a:ext cx="2819400" cy="2879725"/>
          </a:xfrm>
          <a:prstGeom prst="rect">
            <a:avLst/>
          </a:prstGeom>
          <a:noFill/>
          <a:ln w="9525">
            <a:noFill/>
            <a:miter lim="800000"/>
            <a:headEnd/>
            <a:tailEnd/>
          </a:ln>
        </p:spPr>
      </p:pic>
      <p:sp>
        <p:nvSpPr>
          <p:cNvPr id="87047" name="TextBox 9"/>
          <p:cNvSpPr txBox="1">
            <a:spLocks noChangeArrowheads="1"/>
          </p:cNvSpPr>
          <p:nvPr/>
        </p:nvSpPr>
        <p:spPr bwMode="auto">
          <a:xfrm>
            <a:off x="3352800" y="1524000"/>
            <a:ext cx="2209800" cy="369888"/>
          </a:xfrm>
          <a:prstGeom prst="rect">
            <a:avLst/>
          </a:prstGeom>
          <a:noFill/>
          <a:ln w="9525">
            <a:noFill/>
            <a:miter lim="800000"/>
            <a:headEnd/>
            <a:tailEnd/>
          </a:ln>
        </p:spPr>
        <p:txBody>
          <a:bodyPr>
            <a:spAutoFit/>
          </a:bodyPr>
          <a:lstStyle/>
          <a:p>
            <a:r>
              <a:rPr lang="en-US" b="1">
                <a:solidFill>
                  <a:srgbClr val="0070C0"/>
                </a:solidFill>
                <a:latin typeface="Calibri" pitchFamily="34" charset="0"/>
              </a:rPr>
              <a:t>18 Sq meter</a:t>
            </a:r>
          </a:p>
        </p:txBody>
      </p:sp>
      <p:sp>
        <p:nvSpPr>
          <p:cNvPr id="87048" name="TextBox 10"/>
          <p:cNvSpPr txBox="1">
            <a:spLocks noChangeArrowheads="1"/>
          </p:cNvSpPr>
          <p:nvPr/>
        </p:nvSpPr>
        <p:spPr bwMode="auto">
          <a:xfrm>
            <a:off x="5638800" y="4495800"/>
            <a:ext cx="2209800" cy="369888"/>
          </a:xfrm>
          <a:prstGeom prst="rect">
            <a:avLst/>
          </a:prstGeom>
          <a:noFill/>
          <a:ln w="9525">
            <a:noFill/>
            <a:miter lim="800000"/>
            <a:headEnd/>
            <a:tailEnd/>
          </a:ln>
        </p:spPr>
        <p:txBody>
          <a:bodyPr>
            <a:spAutoFit/>
          </a:bodyPr>
          <a:lstStyle/>
          <a:p>
            <a:r>
              <a:rPr lang="en-US" b="1">
                <a:solidFill>
                  <a:srgbClr val="0070C0"/>
                </a:solidFill>
                <a:latin typeface="Calibri" pitchFamily="34" charset="0"/>
              </a:rPr>
              <a:t>18 Sq meter Twin</a:t>
            </a:r>
          </a:p>
        </p:txBody>
      </p:sp>
      <p:sp>
        <p:nvSpPr>
          <p:cNvPr id="87049" name="TextBox 11"/>
          <p:cNvSpPr txBox="1">
            <a:spLocks noChangeArrowheads="1"/>
          </p:cNvSpPr>
          <p:nvPr/>
        </p:nvSpPr>
        <p:spPr bwMode="auto">
          <a:xfrm>
            <a:off x="990600" y="5791200"/>
            <a:ext cx="2209800" cy="369888"/>
          </a:xfrm>
          <a:prstGeom prst="rect">
            <a:avLst/>
          </a:prstGeom>
          <a:noFill/>
          <a:ln w="9525">
            <a:noFill/>
            <a:miter lim="800000"/>
            <a:headEnd/>
            <a:tailEnd/>
          </a:ln>
        </p:spPr>
        <p:txBody>
          <a:bodyPr>
            <a:spAutoFit/>
          </a:bodyPr>
          <a:lstStyle/>
          <a:p>
            <a:r>
              <a:rPr lang="en-US" b="1">
                <a:solidFill>
                  <a:srgbClr val="0070C0"/>
                </a:solidFill>
                <a:latin typeface="Calibri" pitchFamily="34" charset="0"/>
              </a:rPr>
              <a:t>24 Sq meter, 2 Story</a:t>
            </a:r>
          </a:p>
        </p:txBody>
      </p:sp>
      <p:sp>
        <p:nvSpPr>
          <p:cNvPr id="55307" name="Title 1"/>
          <p:cNvSpPr txBox="1">
            <a:spLocks/>
          </p:cNvSpPr>
          <p:nvPr/>
        </p:nvSpPr>
        <p:spPr bwMode="auto">
          <a:xfrm>
            <a:off x="457200" y="0"/>
            <a:ext cx="8229600" cy="1143000"/>
          </a:xfrm>
          <a:prstGeom prst="rect">
            <a:avLst/>
          </a:prstGeom>
          <a:noFill/>
          <a:ln w="9525">
            <a:noFill/>
            <a:miter lim="800000"/>
            <a:headEnd/>
            <a:tailEnd/>
          </a:ln>
        </p:spPr>
        <p:txBody>
          <a:bodyPr/>
          <a:lstStyle/>
          <a:p>
            <a:pPr algn="ctr">
              <a:defRPr/>
            </a:pPr>
            <a:r>
              <a:rPr lang="en-US" sz="3800" dirty="0">
                <a:solidFill>
                  <a:srgbClr val="0066A1"/>
                </a:solidFill>
                <a:latin typeface="+mj-lt"/>
                <a:ea typeface="+mj-ea"/>
                <a:cs typeface="+mj-cs"/>
              </a:rPr>
              <a:t>Bumps</a:t>
            </a:r>
            <a:r>
              <a:rPr lang="en-US" sz="4000" dirty="0">
                <a:latin typeface="Calibri" pitchFamily="34" charset="0"/>
                <a:ea typeface="+mn-ea"/>
              </a:rPr>
              <a:t> </a:t>
            </a:r>
            <a:r>
              <a:rPr lang="en-US" sz="3800" dirty="0">
                <a:solidFill>
                  <a:srgbClr val="0066A1"/>
                </a:solidFill>
                <a:latin typeface="+mj-lt"/>
                <a:ea typeface="+mj-ea"/>
                <a:cs typeface="+mj-cs"/>
              </a:rPr>
              <a:t>on the R2R: Limited Options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685800" y="3048000"/>
            <a:ext cx="7391400" cy="2748827"/>
            <a:chOff x="304800" y="3037193"/>
            <a:chExt cx="8736006" cy="3248880"/>
          </a:xfrm>
          <a:effectLst>
            <a:outerShdw blurRad="152400" dist="317500" dir="5400000" sx="90000" sy="-19000" rotWithShape="0">
              <a:prstClr val="black">
                <a:alpha val="15000"/>
              </a:prstClr>
            </a:outerShdw>
          </a:effectLst>
        </p:grpSpPr>
        <p:pic>
          <p:nvPicPr>
            <p:cNvPr id="6" name="Content Placeholder 3"/>
            <p:cNvPicPr>
              <a:picLocks noChangeAspect="1"/>
            </p:cNvPicPr>
            <p:nvPr/>
          </p:nvPicPr>
          <p:blipFill>
            <a:blip r:embed="rId3" cstate="screen">
              <a:clrChange>
                <a:clrFrom>
                  <a:srgbClr val="342319"/>
                </a:clrFrom>
                <a:clrTo>
                  <a:srgbClr val="342319">
                    <a:alpha val="0"/>
                  </a:srgbClr>
                </a:clrTo>
              </a:clrChange>
              <a:duotone>
                <a:schemeClr val="bg2">
                  <a:shade val="45000"/>
                  <a:satMod val="135000"/>
                </a:schemeClr>
                <a:prstClr val="white"/>
              </a:duotone>
              <a:lum contrast="10000"/>
            </a:blip>
            <a:srcRect/>
            <a:stretch>
              <a:fillRect/>
            </a:stretch>
          </p:blipFill>
          <p:spPr bwMode="auto">
            <a:xfrm>
              <a:off x="304800" y="3037193"/>
              <a:ext cx="4455091" cy="324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4881672" y="3037193"/>
              <a:ext cx="4159134" cy="3242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6323" name="Title 1"/>
          <p:cNvSpPr>
            <a:spLocks noGrp="1"/>
          </p:cNvSpPr>
          <p:nvPr>
            <p:ph type="title"/>
          </p:nvPr>
        </p:nvSpPr>
        <p:spPr/>
        <p:txBody>
          <a:bodyPr rtlCol="0">
            <a:normAutofit fontScale="90000"/>
          </a:bodyPr>
          <a:lstStyle/>
          <a:p>
            <a:pPr eaLnBrk="1" fontAlgn="auto" hangingPunct="1">
              <a:spcAft>
                <a:spcPts val="0"/>
              </a:spcAft>
              <a:defRPr/>
            </a:pPr>
            <a:r>
              <a:rPr lang="en-US" smtClean="0">
                <a:ea typeface="+mj-ea"/>
                <a:cs typeface="+mj-cs"/>
              </a:rPr>
              <a:t>Bumps on the Road to Recovery</a:t>
            </a:r>
          </a:p>
        </p:txBody>
      </p:sp>
      <p:sp>
        <p:nvSpPr>
          <p:cNvPr id="89091" name="Content Placeholder 2"/>
          <p:cNvSpPr>
            <a:spLocks noGrp="1"/>
          </p:cNvSpPr>
          <p:nvPr>
            <p:ph idx="1"/>
          </p:nvPr>
        </p:nvSpPr>
        <p:spPr>
          <a:xfrm>
            <a:off x="304800" y="1143000"/>
            <a:ext cx="8305800" cy="4525963"/>
          </a:xfrm>
        </p:spPr>
        <p:txBody>
          <a:bodyPr/>
          <a:lstStyle/>
          <a:p>
            <a:pPr marL="342900" lvl="1" indent="-342900" eaLnBrk="1" hangingPunct="1"/>
            <a:r>
              <a:rPr lang="en-US" smtClean="0">
                <a:solidFill>
                  <a:srgbClr val="6C6C6C"/>
                </a:solidFill>
              </a:rPr>
              <a:t>Balancing needs and responses </a:t>
            </a:r>
          </a:p>
          <a:p>
            <a:pPr marL="742950" lvl="2" indent="-342900" eaLnBrk="1" hangingPunct="1"/>
            <a:r>
              <a:rPr lang="en-US" smtClean="0">
                <a:solidFill>
                  <a:srgbClr val="6C6C6C"/>
                </a:solidFill>
              </a:rPr>
              <a:t>Sharp boundaries of program area hard for neighboring communities to understand  </a:t>
            </a:r>
          </a:p>
          <a:p>
            <a:pPr marL="742950" lvl="2" indent="-342900" eaLnBrk="1" hangingPunct="1"/>
            <a:r>
              <a:rPr lang="en-US" smtClean="0">
                <a:solidFill>
                  <a:srgbClr val="6C6C6C"/>
                </a:solidFill>
              </a:rPr>
              <a:t>How to approach no-build zones</a:t>
            </a:r>
          </a:p>
        </p:txBody>
      </p:sp>
      <p:sp>
        <p:nvSpPr>
          <p:cNvPr id="89092" name="TextBox 8"/>
          <p:cNvSpPr txBox="1">
            <a:spLocks noChangeArrowheads="1"/>
          </p:cNvSpPr>
          <p:nvPr/>
        </p:nvSpPr>
        <p:spPr bwMode="auto">
          <a:xfrm>
            <a:off x="838200" y="5867400"/>
            <a:ext cx="3800475" cy="369888"/>
          </a:xfrm>
          <a:prstGeom prst="rect">
            <a:avLst/>
          </a:prstGeom>
          <a:noFill/>
          <a:ln w="9525">
            <a:noFill/>
            <a:miter lim="800000"/>
            <a:headEnd/>
            <a:tailEnd/>
          </a:ln>
        </p:spPr>
        <p:txBody>
          <a:bodyPr>
            <a:spAutoFit/>
          </a:bodyPr>
          <a:lstStyle/>
          <a:p>
            <a:r>
              <a:rPr lang="en-US"/>
              <a:t>Just Outside KATYE</a:t>
            </a:r>
            <a:r>
              <a:rPr lang="ja-JP" altLang="en-US"/>
              <a:t>’</a:t>
            </a:r>
            <a:r>
              <a:rPr lang="en-US" altLang="ja-JP"/>
              <a:t>s Bounds</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152400" y="0"/>
            <a:ext cx="8534400" cy="1341438"/>
          </a:xfrm>
        </p:spPr>
        <p:txBody>
          <a:bodyPr/>
          <a:lstStyle/>
          <a:p>
            <a:pPr eaLnBrk="1" hangingPunct="1"/>
            <a:r>
              <a:rPr lang="en-US" sz="3600" smtClean="0"/>
              <a:t>Considerations for Disaster Recovery </a:t>
            </a:r>
          </a:p>
        </p:txBody>
      </p:sp>
      <p:sp>
        <p:nvSpPr>
          <p:cNvPr id="80898" name="Content Placeholder 2"/>
          <p:cNvSpPr>
            <a:spLocks noGrp="1"/>
          </p:cNvSpPr>
          <p:nvPr>
            <p:ph idx="1"/>
          </p:nvPr>
        </p:nvSpPr>
        <p:spPr>
          <a:xfrm>
            <a:off x="457200" y="1143000"/>
            <a:ext cx="8229600" cy="5029200"/>
          </a:xfrm>
        </p:spPr>
        <p:txBody>
          <a:bodyPr/>
          <a:lstStyle/>
          <a:p>
            <a:pPr eaLnBrk="1" hangingPunct="1">
              <a:lnSpc>
                <a:spcPct val="80000"/>
              </a:lnSpc>
            </a:pPr>
            <a:endParaRPr lang="en-US" sz="2200" smtClean="0">
              <a:solidFill>
                <a:srgbClr val="6C6C6C"/>
              </a:solidFill>
            </a:endParaRPr>
          </a:p>
          <a:p>
            <a:pPr eaLnBrk="1" hangingPunct="1">
              <a:lnSpc>
                <a:spcPct val="80000"/>
              </a:lnSpc>
            </a:pPr>
            <a:r>
              <a:rPr lang="en-US" sz="2200" smtClean="0">
                <a:solidFill>
                  <a:srgbClr val="6C6C6C"/>
                </a:solidFill>
              </a:rPr>
              <a:t>Engaging national and local authorities</a:t>
            </a:r>
          </a:p>
          <a:p>
            <a:pPr lvl="1" eaLnBrk="1" hangingPunct="1">
              <a:lnSpc>
                <a:spcPct val="80000"/>
              </a:lnSpc>
            </a:pPr>
            <a:r>
              <a:rPr lang="en-US" sz="1800" smtClean="0">
                <a:solidFill>
                  <a:srgbClr val="6C6C6C"/>
                </a:solidFill>
              </a:rPr>
              <a:t>Brownfield development with land remediation; Revenue generation; Building public sector capacity for risk resilience planning and implementation </a:t>
            </a:r>
          </a:p>
          <a:p>
            <a:pPr lvl="1" eaLnBrk="1" hangingPunct="1">
              <a:lnSpc>
                <a:spcPct val="80000"/>
              </a:lnSpc>
            </a:pPr>
            <a:endParaRPr lang="en-US" sz="800" smtClean="0">
              <a:solidFill>
                <a:srgbClr val="6C6C6C"/>
              </a:solidFill>
            </a:endParaRPr>
          </a:p>
          <a:p>
            <a:pPr lvl="1" eaLnBrk="1" hangingPunct="1">
              <a:lnSpc>
                <a:spcPct val="80000"/>
              </a:lnSpc>
            </a:pPr>
            <a:r>
              <a:rPr lang="en-US" sz="2200" smtClean="0">
                <a:solidFill>
                  <a:srgbClr val="6C6C6C"/>
                </a:solidFill>
              </a:rPr>
              <a:t>Densification through multi-story, multi-family housing solutions  (including rental) for various income levels</a:t>
            </a:r>
            <a:br>
              <a:rPr lang="en-US" sz="2200" smtClean="0">
                <a:solidFill>
                  <a:srgbClr val="6C6C6C"/>
                </a:solidFill>
              </a:rPr>
            </a:br>
            <a:endParaRPr lang="en-US" sz="1200" smtClean="0">
              <a:solidFill>
                <a:srgbClr val="6C6C6C"/>
              </a:solidFill>
            </a:endParaRPr>
          </a:p>
          <a:p>
            <a:pPr eaLnBrk="1" hangingPunct="1">
              <a:lnSpc>
                <a:spcPct val="80000"/>
              </a:lnSpc>
            </a:pPr>
            <a:r>
              <a:rPr lang="en-US" sz="2200" smtClean="0">
                <a:solidFill>
                  <a:srgbClr val="6C6C6C"/>
                </a:solidFill>
              </a:rPr>
              <a:t>Incremental Development Plan and training on incremental housing (from transition to permanence)</a:t>
            </a:r>
            <a:br>
              <a:rPr lang="en-US" sz="2200" smtClean="0">
                <a:solidFill>
                  <a:srgbClr val="6C6C6C"/>
                </a:solidFill>
              </a:rPr>
            </a:br>
            <a:r>
              <a:rPr lang="en-US" sz="2200" smtClean="0">
                <a:solidFill>
                  <a:srgbClr val="6C6C6C"/>
                </a:solidFill>
              </a:rPr>
              <a:t> for consumers, contractors etc. </a:t>
            </a:r>
          </a:p>
          <a:p>
            <a:pPr eaLnBrk="1" hangingPunct="1">
              <a:lnSpc>
                <a:spcPct val="80000"/>
              </a:lnSpc>
              <a:buFont typeface="Arial" pitchFamily="34" charset="0"/>
              <a:buNone/>
            </a:pPr>
            <a:endParaRPr lang="en-US" sz="2200" smtClean="0">
              <a:solidFill>
                <a:srgbClr val="6C6C6C"/>
              </a:solidFill>
            </a:endParaRPr>
          </a:p>
          <a:p>
            <a:pPr eaLnBrk="1" hangingPunct="1">
              <a:lnSpc>
                <a:spcPct val="80000"/>
              </a:lnSpc>
            </a:pPr>
            <a:r>
              <a:rPr lang="en-US" sz="2200" smtClean="0">
                <a:solidFill>
                  <a:srgbClr val="6C6C6C"/>
                </a:solidFill>
              </a:rPr>
              <a:t>Emergency intervention vs. longer-term needs (Settlement planning – roads, sanitation, housing types)</a:t>
            </a:r>
          </a:p>
          <a:p>
            <a:pPr eaLnBrk="1" hangingPunct="1">
              <a:lnSpc>
                <a:spcPct val="80000"/>
              </a:lnSpc>
              <a:buFont typeface="Arial" pitchFamily="34" charset="0"/>
              <a:buNone/>
            </a:pPr>
            <a:endParaRPr lang="en-US" sz="2200" smtClean="0">
              <a:solidFill>
                <a:srgbClr val="6C6C6C"/>
              </a:solidFill>
            </a:endParaRPr>
          </a:p>
          <a:p>
            <a:pPr eaLnBrk="1" hangingPunct="1">
              <a:lnSpc>
                <a:spcPct val="80000"/>
              </a:lnSpc>
            </a:pPr>
            <a:r>
              <a:rPr lang="en-US" sz="2200" smtClean="0">
                <a:solidFill>
                  <a:srgbClr val="6C6C6C"/>
                </a:solidFill>
              </a:rPr>
              <a:t>Beyond cash for work/production</a:t>
            </a:r>
          </a:p>
          <a:p>
            <a:pPr eaLnBrk="1" hangingPunct="1">
              <a:lnSpc>
                <a:spcPct val="80000"/>
              </a:lnSpc>
            </a:pPr>
            <a:endParaRPr lang="en-US" sz="2200" smtClean="0">
              <a:solidFill>
                <a:srgbClr val="6C6C6C"/>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228600" y="36513"/>
            <a:ext cx="8382000" cy="1182687"/>
          </a:xfrm>
        </p:spPr>
        <p:txBody>
          <a:bodyPr/>
          <a:lstStyle/>
          <a:p>
            <a:pPr eaLnBrk="1" hangingPunct="1"/>
            <a:r>
              <a:rPr lang="en-US" sz="3600" smtClean="0"/>
              <a:t>Considerations for Disaster Recovery </a:t>
            </a:r>
          </a:p>
        </p:txBody>
      </p:sp>
      <p:sp>
        <p:nvSpPr>
          <p:cNvPr id="84994" name="Content Placeholder 2"/>
          <p:cNvSpPr>
            <a:spLocks noGrp="1"/>
          </p:cNvSpPr>
          <p:nvPr>
            <p:ph idx="1"/>
          </p:nvPr>
        </p:nvSpPr>
        <p:spPr>
          <a:xfrm>
            <a:off x="228600" y="1295400"/>
            <a:ext cx="8610600" cy="4724400"/>
          </a:xfrm>
        </p:spPr>
        <p:txBody>
          <a:bodyPr/>
          <a:lstStyle/>
          <a:p>
            <a:pPr eaLnBrk="1" hangingPunct="1">
              <a:lnSpc>
                <a:spcPct val="90000"/>
              </a:lnSpc>
            </a:pPr>
            <a:r>
              <a:rPr lang="en-US" sz="2400" smtClean="0">
                <a:solidFill>
                  <a:srgbClr val="6C6C6C"/>
                </a:solidFill>
              </a:rPr>
              <a:t>Refine enumeration/land survey instruments and methods to balance the complexities of urban demography in the aftermath of a disaster</a:t>
            </a:r>
            <a:br>
              <a:rPr lang="en-US" sz="2400" smtClean="0">
                <a:solidFill>
                  <a:srgbClr val="6C6C6C"/>
                </a:solidFill>
              </a:rPr>
            </a:br>
            <a:endParaRPr lang="en-US" sz="2400" smtClean="0">
              <a:solidFill>
                <a:srgbClr val="6C6C6C"/>
              </a:solidFill>
            </a:endParaRPr>
          </a:p>
          <a:p>
            <a:pPr eaLnBrk="1" hangingPunct="1">
              <a:lnSpc>
                <a:spcPct val="90000"/>
              </a:lnSpc>
            </a:pPr>
            <a:r>
              <a:rPr lang="en-US" sz="2400" smtClean="0">
                <a:solidFill>
                  <a:srgbClr val="6C6C6C"/>
                </a:solidFill>
              </a:rPr>
              <a:t>Flexibility – OFDA support of changes to the program based on differences between original estimates and actual conditions found during implementation was critical to KATYE</a:t>
            </a:r>
            <a:r>
              <a:rPr lang="ja-JP" altLang="en-US" sz="2400" smtClean="0">
                <a:solidFill>
                  <a:srgbClr val="6C6C6C"/>
                </a:solidFill>
              </a:rPr>
              <a:t>’</a:t>
            </a:r>
            <a:r>
              <a:rPr lang="en-US" altLang="ja-JP" sz="2400" smtClean="0">
                <a:solidFill>
                  <a:srgbClr val="6C6C6C"/>
                </a:solidFill>
              </a:rPr>
              <a:t>s success</a:t>
            </a:r>
            <a:br>
              <a:rPr lang="en-US" altLang="ja-JP" sz="2400" smtClean="0">
                <a:solidFill>
                  <a:srgbClr val="6C6C6C"/>
                </a:solidFill>
              </a:rPr>
            </a:br>
            <a:endParaRPr lang="en-US" altLang="ja-JP" sz="2400" smtClean="0">
              <a:solidFill>
                <a:srgbClr val="6C6C6C"/>
              </a:solidFill>
            </a:endParaRPr>
          </a:p>
          <a:p>
            <a:pPr eaLnBrk="1" hangingPunct="1">
              <a:lnSpc>
                <a:spcPct val="90000"/>
              </a:lnSpc>
            </a:pPr>
            <a:r>
              <a:rPr lang="en-US" sz="2400" smtClean="0">
                <a:solidFill>
                  <a:srgbClr val="6C6C6C"/>
                </a:solidFill>
              </a:rPr>
              <a:t>Free Service Model needs to be moderated </a:t>
            </a:r>
          </a:p>
          <a:p>
            <a:pPr eaLnBrk="1" hangingPunct="1">
              <a:lnSpc>
                <a:spcPct val="90000"/>
              </a:lnSpc>
            </a:pPr>
            <a:endParaRPr lang="en-US" sz="2400" smtClean="0">
              <a:solidFill>
                <a:srgbClr val="6C6C6C"/>
              </a:solidFill>
            </a:endParaRPr>
          </a:p>
          <a:p>
            <a:pPr eaLnBrk="1" hangingPunct="1">
              <a:lnSpc>
                <a:spcPct val="90000"/>
              </a:lnSpc>
            </a:pPr>
            <a:r>
              <a:rPr lang="en-US" sz="2400" smtClean="0">
                <a:solidFill>
                  <a:srgbClr val="6C6C6C"/>
                </a:solidFill>
              </a:rPr>
              <a:t>Thank You for letting me tell the story of Ravine Pintade!</a:t>
            </a:r>
          </a:p>
          <a:p>
            <a:pPr eaLnBrk="1" hangingPunct="1">
              <a:lnSpc>
                <a:spcPct val="90000"/>
              </a:lnSpc>
              <a:buFont typeface="Arial" pitchFamily="34" charset="0"/>
              <a:buNone/>
            </a:pPr>
            <a:endParaRPr lang="en-US" sz="2000" smtClean="0">
              <a:solidFill>
                <a:srgbClr val="6C6C6C"/>
              </a:solidFill>
            </a:endParaRPr>
          </a:p>
          <a:p>
            <a:pPr lvl="1" eaLnBrk="1" hangingPunct="1">
              <a:lnSpc>
                <a:spcPct val="90000"/>
              </a:lnSpc>
            </a:pPr>
            <a:endParaRPr lang="en-US" sz="2400" smtClean="0">
              <a:solidFill>
                <a:srgbClr val="6C6C6C"/>
              </a:solidFill>
            </a:endParaRPr>
          </a:p>
          <a:p>
            <a:pPr lvl="1" eaLnBrk="1" hangingPunct="1">
              <a:lnSpc>
                <a:spcPct val="90000"/>
              </a:lnSpc>
            </a:pPr>
            <a:endParaRPr lang="en-US" sz="2400" smtClean="0">
              <a:solidFill>
                <a:srgbClr val="6C6C6C"/>
              </a:solidFill>
            </a:endParaRPr>
          </a:p>
          <a:p>
            <a:pPr lvl="2" eaLnBrk="1" hangingPunct="1">
              <a:lnSpc>
                <a:spcPct val="90000"/>
              </a:lnSpc>
            </a:pPr>
            <a:endParaRPr lang="en-US" smtClean="0">
              <a:solidFill>
                <a:srgbClr val="6C6C6C"/>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3" cstate="print"/>
          <a:srcRect/>
          <a:stretch>
            <a:fillRect/>
          </a:stretch>
        </p:blipFill>
        <p:spPr bwMode="auto">
          <a:xfrm>
            <a:off x="5334000" y="1060450"/>
            <a:ext cx="3581400" cy="4887913"/>
          </a:xfrm>
          <a:prstGeom prst="rect">
            <a:avLst/>
          </a:prstGeom>
          <a:noFill/>
          <a:ln w="9525">
            <a:noFill/>
            <a:miter lim="800000"/>
            <a:headEnd/>
            <a:tailEnd/>
          </a:ln>
        </p:spPr>
      </p:pic>
      <p:sp>
        <p:nvSpPr>
          <p:cNvPr id="19458" name="Title 1"/>
          <p:cNvSpPr>
            <a:spLocks noGrp="1"/>
          </p:cNvSpPr>
          <p:nvPr>
            <p:ph type="title"/>
          </p:nvPr>
        </p:nvSpPr>
        <p:spPr>
          <a:xfrm>
            <a:off x="457200" y="0"/>
            <a:ext cx="8229600" cy="1143000"/>
          </a:xfrm>
        </p:spPr>
        <p:txBody>
          <a:bodyPr/>
          <a:lstStyle/>
          <a:p>
            <a:pPr eaLnBrk="1" hangingPunct="1"/>
            <a:r>
              <a:rPr lang="en-US" sz="3600" smtClean="0"/>
              <a:t>Context: Post-earthquake Haiti </a:t>
            </a:r>
          </a:p>
        </p:txBody>
      </p:sp>
      <p:sp>
        <p:nvSpPr>
          <p:cNvPr id="19459" name="Content Placeholder 2"/>
          <p:cNvSpPr>
            <a:spLocks noGrp="1"/>
          </p:cNvSpPr>
          <p:nvPr>
            <p:ph idx="1"/>
          </p:nvPr>
        </p:nvSpPr>
        <p:spPr>
          <a:xfrm>
            <a:off x="28575" y="914400"/>
            <a:ext cx="5257800" cy="5791200"/>
          </a:xfrm>
        </p:spPr>
        <p:txBody>
          <a:bodyPr/>
          <a:lstStyle/>
          <a:p>
            <a:pPr eaLnBrk="1" hangingPunct="1"/>
            <a:r>
              <a:rPr lang="en-US" sz="2400" smtClean="0">
                <a:solidFill>
                  <a:srgbClr val="6C6C6C"/>
                </a:solidFill>
              </a:rPr>
              <a:t>Poorest country in the hemisphere </a:t>
            </a:r>
          </a:p>
          <a:p>
            <a:pPr eaLnBrk="1" hangingPunct="1"/>
            <a:endParaRPr lang="en-US" sz="2400" smtClean="0">
              <a:solidFill>
                <a:srgbClr val="6C6C6C"/>
              </a:solidFill>
            </a:endParaRPr>
          </a:p>
          <a:p>
            <a:pPr eaLnBrk="1" hangingPunct="1"/>
            <a:r>
              <a:rPr lang="en-US" sz="2400" smtClean="0">
                <a:solidFill>
                  <a:srgbClr val="6C6C6C"/>
                </a:solidFill>
              </a:rPr>
              <a:t>In PAP, 80% of population do not  officially own land In PAP slums, 11 sq. m. for 6 people</a:t>
            </a:r>
            <a:br>
              <a:rPr lang="en-US" sz="2400" smtClean="0">
                <a:solidFill>
                  <a:srgbClr val="6C6C6C"/>
                </a:solidFill>
              </a:rPr>
            </a:br>
            <a:endParaRPr lang="en-US" sz="1200" smtClean="0">
              <a:solidFill>
                <a:srgbClr val="6C6C6C"/>
              </a:solidFill>
            </a:endParaRPr>
          </a:p>
          <a:p>
            <a:pPr eaLnBrk="1" hangingPunct="1"/>
            <a:r>
              <a:rPr lang="en-US" sz="2400" smtClean="0">
                <a:solidFill>
                  <a:srgbClr val="6C6C6C"/>
                </a:solidFill>
              </a:rPr>
              <a:t>Limited institutional capacities</a:t>
            </a:r>
            <a:br>
              <a:rPr lang="en-US" sz="2400" smtClean="0">
                <a:solidFill>
                  <a:srgbClr val="6C6C6C"/>
                </a:solidFill>
              </a:rPr>
            </a:br>
            <a:endParaRPr lang="en-US" sz="1200" smtClean="0">
              <a:solidFill>
                <a:srgbClr val="6C6C6C"/>
              </a:solidFill>
            </a:endParaRPr>
          </a:p>
          <a:p>
            <a:pPr eaLnBrk="1" hangingPunct="1"/>
            <a:r>
              <a:rPr lang="en-US" sz="2400" smtClean="0">
                <a:solidFill>
                  <a:srgbClr val="6C6C6C"/>
                </a:solidFill>
              </a:rPr>
              <a:t>High vulnerability to flooding, landslides, hurricanes, and, now earthquakes </a:t>
            </a:r>
          </a:p>
          <a:p>
            <a:pPr eaLnBrk="1" hangingPunct="1"/>
            <a:endParaRPr lang="en-US" smtClean="0">
              <a:solidFill>
                <a:srgbClr val="6C6C6C"/>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9"/>
          <p:cNvGrpSpPr>
            <a:grpSpLocks/>
          </p:cNvGrpSpPr>
          <p:nvPr/>
        </p:nvGrpSpPr>
        <p:grpSpPr bwMode="auto">
          <a:xfrm>
            <a:off x="0" y="0"/>
            <a:ext cx="9144000" cy="6858000"/>
            <a:chOff x="0" y="0"/>
            <a:chExt cx="9144000" cy="6857999"/>
          </a:xfrm>
        </p:grpSpPr>
        <p:pic>
          <p:nvPicPr>
            <p:cNvPr id="9" name="Picture 8" descr="IMG_8615.JPG"/>
            <p:cNvPicPr>
              <a:picLocks noChangeAspect="1"/>
            </p:cNvPicPr>
            <p:nvPr/>
          </p:nvPicPr>
          <p:blipFill rotWithShape="1">
            <a:blip r:embed="rId3" cstate="print">
              <a:alphaModFix amt="58000"/>
              <a:duotone>
                <a:schemeClr val="accent3">
                  <a:shade val="45000"/>
                  <a:satMod val="135000"/>
                </a:schemeClr>
                <a:prstClr val="white"/>
              </a:duotone>
              <a:extLst>
                <a:ext uri="{28A0092B-C50C-407E-A947-70E740481C1C}">
                  <a14:useLocalDpi xmlns:a14="http://schemas.microsoft.com/office/drawing/2010/main" xmlns=""/>
                </a:ext>
              </a:extLst>
            </a:blip>
            <a:srcRect b="-1"/>
            <a:stretch/>
          </p:blipFill>
          <p:spPr>
            <a:xfrm>
              <a:off x="5334000" y="3310758"/>
              <a:ext cx="3809999" cy="3547241"/>
            </a:xfrm>
            <a:prstGeom prst="rect">
              <a:avLst/>
            </a:prstGeom>
            <a:ln>
              <a:noFill/>
            </a:ln>
            <a:effectLst>
              <a:softEdge rad="112500"/>
            </a:effectLst>
          </p:spPr>
        </p:pic>
        <p:pic>
          <p:nvPicPr>
            <p:cNvPr id="6" name="Picture 5" descr="IMG_8615.JPG"/>
            <p:cNvPicPr>
              <a:picLocks noChangeAspect="1"/>
            </p:cNvPicPr>
            <p:nvPr/>
          </p:nvPicPr>
          <p:blipFill rotWithShape="1">
            <a:blip r:embed="rId4" cstate="print">
              <a:alphaModFix amt="58000"/>
              <a:duotone>
                <a:schemeClr val="accent3">
                  <a:shade val="45000"/>
                  <a:satMod val="135000"/>
                </a:schemeClr>
                <a:prstClr val="white"/>
              </a:duotone>
              <a:extLst>
                <a:ext uri="{28A0092B-C50C-407E-A947-70E740481C1C}">
                  <a14:useLocalDpi xmlns:a14="http://schemas.microsoft.com/office/drawing/2010/main" xmlns=""/>
                </a:ext>
              </a:extLst>
            </a:blip>
            <a:srcRect b="-1"/>
            <a:stretch/>
          </p:blipFill>
          <p:spPr>
            <a:xfrm>
              <a:off x="4397024" y="1"/>
              <a:ext cx="4746976" cy="4419599"/>
            </a:xfrm>
            <a:prstGeom prst="rect">
              <a:avLst/>
            </a:prstGeom>
            <a:ln>
              <a:noFill/>
            </a:ln>
            <a:effectLst>
              <a:softEdge rad="112500"/>
            </a:effectLst>
          </p:spPr>
        </p:pic>
        <p:pic>
          <p:nvPicPr>
            <p:cNvPr id="8" name="Picture 7" descr="IMG_8615.JPG"/>
            <p:cNvPicPr>
              <a:picLocks noChangeAspect="1"/>
            </p:cNvPicPr>
            <p:nvPr/>
          </p:nvPicPr>
          <p:blipFill rotWithShape="1">
            <a:blip r:embed="rId5" cstate="print">
              <a:alphaModFix amt="58000"/>
              <a:duotone>
                <a:schemeClr val="accent3">
                  <a:shade val="45000"/>
                  <a:satMod val="135000"/>
                </a:schemeClr>
                <a:prstClr val="white"/>
              </a:duotone>
              <a:extLst>
                <a:ext uri="{28A0092B-C50C-407E-A947-70E740481C1C}">
                  <a14:useLocalDpi xmlns:a14="http://schemas.microsoft.com/office/drawing/2010/main" xmlns=""/>
                </a:ext>
              </a:extLst>
            </a:blip>
            <a:srcRect b="-1"/>
            <a:stretch/>
          </p:blipFill>
          <p:spPr>
            <a:xfrm>
              <a:off x="0" y="0"/>
              <a:ext cx="5181600" cy="4310976"/>
            </a:xfrm>
            <a:prstGeom prst="rect">
              <a:avLst/>
            </a:prstGeom>
            <a:ln>
              <a:noFill/>
            </a:ln>
            <a:effectLst>
              <a:softEdge rad="112500"/>
            </a:effectLst>
          </p:spPr>
        </p:pic>
      </p:grpSp>
      <p:pic>
        <p:nvPicPr>
          <p:cNvPr id="21506" name="Content Placeholder 3"/>
          <p:cNvPicPr>
            <a:picLocks noChangeAspect="1"/>
          </p:cNvPicPr>
          <p:nvPr/>
        </p:nvPicPr>
        <p:blipFill>
          <a:blip r:embed="rId6" cstate="print"/>
          <a:srcRect/>
          <a:stretch>
            <a:fillRect/>
          </a:stretch>
        </p:blipFill>
        <p:spPr bwMode="auto">
          <a:xfrm>
            <a:off x="0" y="2070100"/>
            <a:ext cx="5422900" cy="4787900"/>
          </a:xfrm>
          <a:prstGeom prst="rect">
            <a:avLst/>
          </a:prstGeom>
          <a:noFill/>
          <a:ln w="9525">
            <a:noFill/>
            <a:miter lim="800000"/>
            <a:headEnd/>
            <a:tailEnd/>
          </a:ln>
        </p:spPr>
      </p:pic>
      <p:sp>
        <p:nvSpPr>
          <p:cNvPr id="5" name="Title 1"/>
          <p:cNvSpPr txBox="1">
            <a:spLocks/>
          </p:cNvSpPr>
          <p:nvPr/>
        </p:nvSpPr>
        <p:spPr>
          <a:xfrm>
            <a:off x="457200" y="274638"/>
            <a:ext cx="8229600" cy="1143000"/>
          </a:xfrm>
          <a:prstGeom prst="rect">
            <a:avLst/>
          </a:prstGeom>
        </p:spPr>
        <p:txBody>
          <a:bodyPr>
            <a:normAutofit fontScale="90000" lnSpcReduction="10000"/>
          </a:bodyPr>
          <a:lstStyle>
            <a:lvl1pPr algn="l" rtl="0" fontAlgn="base">
              <a:spcBef>
                <a:spcPct val="0"/>
              </a:spcBef>
              <a:spcAft>
                <a:spcPct val="0"/>
              </a:spcAft>
              <a:defRPr sz="4200" kern="1200">
                <a:solidFill>
                  <a:srgbClr val="0066A1"/>
                </a:solidFill>
                <a:latin typeface="+mj-lt"/>
                <a:ea typeface="ＭＳ Ｐゴシック" charset="0"/>
                <a:cs typeface="+mj-cs"/>
              </a:defRPr>
            </a:lvl1pPr>
            <a:lvl2pPr algn="l" rtl="0" fontAlgn="base">
              <a:spcBef>
                <a:spcPct val="0"/>
              </a:spcBef>
              <a:spcAft>
                <a:spcPct val="0"/>
              </a:spcAft>
              <a:defRPr sz="4200">
                <a:solidFill>
                  <a:srgbClr val="0066A1"/>
                </a:solidFill>
                <a:latin typeface="Arial Rounded MT Bold" charset="0"/>
                <a:ea typeface="ＭＳ Ｐゴシック" charset="0"/>
              </a:defRPr>
            </a:lvl2pPr>
            <a:lvl3pPr algn="l" rtl="0" fontAlgn="base">
              <a:spcBef>
                <a:spcPct val="0"/>
              </a:spcBef>
              <a:spcAft>
                <a:spcPct val="0"/>
              </a:spcAft>
              <a:defRPr sz="4200">
                <a:solidFill>
                  <a:srgbClr val="0066A1"/>
                </a:solidFill>
                <a:latin typeface="Arial Rounded MT Bold" charset="0"/>
                <a:ea typeface="ＭＳ Ｐゴシック" charset="0"/>
              </a:defRPr>
            </a:lvl3pPr>
            <a:lvl4pPr algn="l" rtl="0" fontAlgn="base">
              <a:spcBef>
                <a:spcPct val="0"/>
              </a:spcBef>
              <a:spcAft>
                <a:spcPct val="0"/>
              </a:spcAft>
              <a:defRPr sz="4200">
                <a:solidFill>
                  <a:srgbClr val="0066A1"/>
                </a:solidFill>
                <a:latin typeface="Arial Rounded MT Bold" charset="0"/>
                <a:ea typeface="ＭＳ Ｐゴシック" charset="0"/>
              </a:defRPr>
            </a:lvl4pPr>
            <a:lvl5pPr algn="l" rtl="0" fontAlgn="base">
              <a:spcBef>
                <a:spcPct val="0"/>
              </a:spcBef>
              <a:spcAft>
                <a:spcPct val="0"/>
              </a:spcAft>
              <a:defRPr sz="4200">
                <a:solidFill>
                  <a:srgbClr val="0066A1"/>
                </a:solidFill>
                <a:latin typeface="Arial Rounded MT Bold" charset="0"/>
                <a:ea typeface="ＭＳ Ｐゴシック" charset="0"/>
              </a:defRPr>
            </a:lvl5pPr>
            <a:lvl6pPr marL="457200" algn="l" rtl="0" fontAlgn="base">
              <a:spcBef>
                <a:spcPct val="0"/>
              </a:spcBef>
              <a:spcAft>
                <a:spcPct val="0"/>
              </a:spcAft>
              <a:defRPr sz="4200">
                <a:solidFill>
                  <a:srgbClr val="0066A1"/>
                </a:solidFill>
                <a:latin typeface="Arial Rounded MT Bold" charset="0"/>
                <a:ea typeface="ＭＳ Ｐゴシック" charset="0"/>
              </a:defRPr>
            </a:lvl6pPr>
            <a:lvl7pPr marL="914400" algn="l" rtl="0" fontAlgn="base">
              <a:spcBef>
                <a:spcPct val="0"/>
              </a:spcBef>
              <a:spcAft>
                <a:spcPct val="0"/>
              </a:spcAft>
              <a:defRPr sz="4200">
                <a:solidFill>
                  <a:srgbClr val="0066A1"/>
                </a:solidFill>
                <a:latin typeface="Arial Rounded MT Bold" charset="0"/>
                <a:ea typeface="ＭＳ Ｐゴシック" charset="0"/>
              </a:defRPr>
            </a:lvl7pPr>
            <a:lvl8pPr marL="1371600" algn="l" rtl="0" fontAlgn="base">
              <a:spcBef>
                <a:spcPct val="0"/>
              </a:spcBef>
              <a:spcAft>
                <a:spcPct val="0"/>
              </a:spcAft>
              <a:defRPr sz="4200">
                <a:solidFill>
                  <a:srgbClr val="0066A1"/>
                </a:solidFill>
                <a:latin typeface="Arial Rounded MT Bold" charset="0"/>
                <a:ea typeface="ＭＳ Ｐゴシック" charset="0"/>
              </a:defRPr>
            </a:lvl8pPr>
            <a:lvl9pPr marL="1828800" algn="l" rtl="0" fontAlgn="base">
              <a:spcBef>
                <a:spcPct val="0"/>
              </a:spcBef>
              <a:spcAft>
                <a:spcPct val="0"/>
              </a:spcAft>
              <a:defRPr sz="4200">
                <a:solidFill>
                  <a:srgbClr val="0066A1"/>
                </a:solidFill>
                <a:latin typeface="Arial Rounded MT Bold" charset="0"/>
                <a:ea typeface="ＭＳ Ｐゴシック" charset="0"/>
              </a:defRPr>
            </a:lvl9pPr>
          </a:lstStyle>
          <a:p>
            <a:pPr fontAlgn="auto">
              <a:spcAft>
                <a:spcPts val="0"/>
              </a:spcAft>
              <a:defRPr/>
            </a:pPr>
            <a:r>
              <a:rPr lang="en-US" sz="4000" dirty="0" smtClean="0">
                <a:ea typeface="+mj-ea"/>
              </a:rPr>
              <a:t>KATYE: Neighborhood Based Response to Urban Disaster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3813" y="1588"/>
            <a:ext cx="9067800" cy="1265237"/>
          </a:xfrm>
        </p:spPr>
        <p:txBody>
          <a:bodyPr rtlCol="0">
            <a:normAutofit fontScale="90000"/>
          </a:bodyPr>
          <a:lstStyle/>
          <a:p>
            <a:pPr algn="ctr" eaLnBrk="1" fontAlgn="auto" hangingPunct="1">
              <a:spcAft>
                <a:spcPts val="0"/>
              </a:spcAft>
              <a:defRPr/>
            </a:pPr>
            <a:r>
              <a:rPr lang="en-US" sz="4000" dirty="0" smtClean="0">
                <a:ea typeface="+mj-ea"/>
                <a:cs typeface="+mj-cs"/>
              </a:rPr>
              <a:t>KATYE: Neighborhood-Based Recovery </a:t>
            </a:r>
          </a:p>
        </p:txBody>
      </p:sp>
      <p:sp>
        <p:nvSpPr>
          <p:cNvPr id="25603" name="Content Placeholder 2"/>
          <p:cNvSpPr>
            <a:spLocks noGrp="1"/>
          </p:cNvSpPr>
          <p:nvPr>
            <p:ph idx="1"/>
          </p:nvPr>
        </p:nvSpPr>
        <p:spPr>
          <a:xfrm>
            <a:off x="0" y="1066800"/>
            <a:ext cx="5105400" cy="5562600"/>
          </a:xfrm>
        </p:spPr>
        <p:txBody>
          <a:bodyPr rtlCol="0">
            <a:normAutofit fontScale="92500"/>
          </a:bodyPr>
          <a:lstStyle/>
          <a:p>
            <a:pPr eaLnBrk="1" fontAlgn="auto" hangingPunct="1">
              <a:spcAft>
                <a:spcPts val="0"/>
              </a:spcAft>
              <a:defRPr/>
            </a:pPr>
            <a:r>
              <a:rPr lang="en-US" sz="2400" dirty="0" smtClean="0">
                <a:ea typeface="+mn-ea"/>
                <a:cs typeface="+mn-cs"/>
              </a:rPr>
              <a:t>17 month effort </a:t>
            </a:r>
          </a:p>
          <a:p>
            <a:pPr eaLnBrk="1" fontAlgn="auto" hangingPunct="1">
              <a:spcAft>
                <a:spcPts val="0"/>
              </a:spcAft>
              <a:defRPr/>
            </a:pPr>
            <a:r>
              <a:rPr lang="en-US" sz="2400" dirty="0" smtClean="0">
                <a:ea typeface="+mn-ea"/>
                <a:cs typeface="+mn-cs"/>
              </a:rPr>
              <a:t>Providing safe, habitable neighborhoods and creating the conditions for the upgrading of essential services</a:t>
            </a:r>
          </a:p>
          <a:p>
            <a:pPr eaLnBrk="1" fontAlgn="auto" hangingPunct="1">
              <a:spcAft>
                <a:spcPts val="0"/>
              </a:spcAft>
              <a:buFont typeface="Arial" charset="0"/>
              <a:buNone/>
              <a:defRPr/>
            </a:pPr>
            <a:endParaRPr lang="en-US" sz="1300" dirty="0" smtClean="0">
              <a:ea typeface="+mn-ea"/>
              <a:cs typeface="+mn-cs"/>
            </a:endParaRPr>
          </a:p>
          <a:p>
            <a:pPr eaLnBrk="1" fontAlgn="auto" hangingPunct="1">
              <a:spcAft>
                <a:spcPts val="0"/>
              </a:spcAft>
              <a:defRPr/>
            </a:pPr>
            <a:r>
              <a:rPr lang="en-US" sz="2400" dirty="0" smtClean="0">
                <a:ea typeface="+mn-ea"/>
                <a:cs typeface="+mn-cs"/>
              </a:rPr>
              <a:t>Total investment: nearly $9.7 million</a:t>
            </a:r>
          </a:p>
          <a:p>
            <a:pPr lvl="1" eaLnBrk="1" fontAlgn="auto" hangingPunct="1">
              <a:spcAft>
                <a:spcPts val="0"/>
              </a:spcAft>
              <a:defRPr/>
            </a:pPr>
            <a:r>
              <a:rPr lang="en-US" sz="2400" dirty="0" smtClean="0">
                <a:ea typeface="+mn-ea"/>
              </a:rPr>
              <a:t>OFDA allocated $8,644,193 (the rest came from partner contributions)</a:t>
            </a:r>
          </a:p>
          <a:p>
            <a:pPr lvl="1" eaLnBrk="1" fontAlgn="auto" hangingPunct="1">
              <a:spcAft>
                <a:spcPts val="0"/>
              </a:spcAft>
              <a:buFont typeface="Arial" charset="0"/>
              <a:buNone/>
              <a:defRPr/>
            </a:pPr>
            <a:endParaRPr lang="en-US" sz="1200" dirty="0" smtClean="0">
              <a:ea typeface="+mn-ea"/>
            </a:endParaRPr>
          </a:p>
          <a:p>
            <a:pPr eaLnBrk="1" fontAlgn="auto" hangingPunct="1">
              <a:spcAft>
                <a:spcPts val="0"/>
              </a:spcAft>
              <a:defRPr/>
            </a:pPr>
            <a:r>
              <a:rPr lang="en-US" sz="2400" dirty="0" smtClean="0">
                <a:ea typeface="+mn-ea"/>
                <a:cs typeface="+mn-cs"/>
              </a:rPr>
              <a:t>Partnership - CHF International (Global Communities) and Project Concern International (PCI)</a:t>
            </a:r>
          </a:p>
        </p:txBody>
      </p:sp>
      <p:pic>
        <p:nvPicPr>
          <p:cNvPr id="23555" name="Picture 1" descr="IMG_8466.jpg"/>
          <p:cNvPicPr>
            <a:picLocks noChangeAspect="1"/>
          </p:cNvPicPr>
          <p:nvPr/>
        </p:nvPicPr>
        <p:blipFill>
          <a:blip r:embed="rId3" cstate="print"/>
          <a:srcRect/>
          <a:stretch>
            <a:fillRect/>
          </a:stretch>
        </p:blipFill>
        <p:spPr bwMode="auto">
          <a:xfrm>
            <a:off x="5334000" y="1168400"/>
            <a:ext cx="3581400" cy="477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pPr eaLnBrk="1" hangingPunct="1">
              <a:defRPr/>
            </a:pPr>
            <a:r>
              <a:rPr lang="en-US" dirty="0" smtClean="0">
                <a:ea typeface="ＭＳ Ｐゴシック" charset="0"/>
                <a:cs typeface="+mj-cs"/>
              </a:rPr>
              <a:t>Pre-EQ Context</a:t>
            </a:r>
            <a:r>
              <a:rPr lang="en-US" dirty="0">
                <a:ea typeface="ＭＳ Ｐゴシック" charset="0"/>
                <a:cs typeface="+mj-cs"/>
              </a:rPr>
              <a:t>: Ravine </a:t>
            </a:r>
            <a:r>
              <a:rPr lang="en-US" dirty="0" err="1">
                <a:ea typeface="ＭＳ Ｐゴシック" charset="0"/>
                <a:cs typeface="+mj-cs"/>
              </a:rPr>
              <a:t>Pintade</a:t>
            </a:r>
            <a:endParaRPr lang="en-US" dirty="0">
              <a:ea typeface="ＭＳ Ｐゴシック" charset="0"/>
              <a:cs typeface="+mj-cs"/>
            </a:endParaRPr>
          </a:p>
        </p:txBody>
      </p:sp>
      <p:sp>
        <p:nvSpPr>
          <p:cNvPr id="31747" name="Content Placeholder 2"/>
          <p:cNvSpPr>
            <a:spLocks noGrp="1"/>
          </p:cNvSpPr>
          <p:nvPr>
            <p:ph idx="1"/>
          </p:nvPr>
        </p:nvSpPr>
        <p:spPr>
          <a:xfrm>
            <a:off x="304800" y="1295400"/>
            <a:ext cx="8382000" cy="5105400"/>
          </a:xfrm>
        </p:spPr>
        <p:txBody>
          <a:bodyPr>
            <a:normAutofit/>
          </a:bodyPr>
          <a:lstStyle/>
          <a:p>
            <a:pPr marL="342900" lvl="1" indent="-342900" eaLnBrk="1" hangingPunct="1">
              <a:lnSpc>
                <a:spcPct val="80000"/>
              </a:lnSpc>
            </a:pPr>
            <a:r>
              <a:rPr lang="en-US" sz="2400" smtClean="0">
                <a:solidFill>
                  <a:srgbClr val="6C6C6C"/>
                </a:solidFill>
              </a:rPr>
              <a:t>Dense, vibrant urban community – developed informally  over a period of more than 50 years  </a:t>
            </a:r>
          </a:p>
          <a:p>
            <a:pPr marL="342900" lvl="1" indent="-342900" eaLnBrk="1" hangingPunct="1">
              <a:lnSpc>
                <a:spcPct val="80000"/>
              </a:lnSpc>
            </a:pPr>
            <a:endParaRPr lang="fr-FR" sz="2400" smtClean="0">
              <a:solidFill>
                <a:srgbClr val="6C6C6C"/>
              </a:solidFill>
            </a:endParaRPr>
          </a:p>
          <a:p>
            <a:pPr marL="342900" lvl="1" indent="-342900" eaLnBrk="1" hangingPunct="1">
              <a:lnSpc>
                <a:spcPct val="80000"/>
              </a:lnSpc>
            </a:pPr>
            <a:r>
              <a:rPr lang="fr-FR" sz="2400" smtClean="0">
                <a:solidFill>
                  <a:srgbClr val="6C6C6C"/>
                </a:solidFill>
              </a:rPr>
              <a:t>Important location: </a:t>
            </a:r>
            <a:r>
              <a:rPr lang="fr-FR" sz="2400" smtClean="0">
                <a:solidFill>
                  <a:srgbClr val="008000"/>
                </a:solidFill>
              </a:rPr>
              <a:t>Center of Metropolitan Port-au-Prince</a:t>
            </a:r>
            <a:endParaRPr lang="en-US" sz="2400" smtClean="0">
              <a:solidFill>
                <a:srgbClr val="008000"/>
              </a:solidFill>
            </a:endParaRPr>
          </a:p>
          <a:p>
            <a:pPr marL="800100" lvl="3" indent="-342900" eaLnBrk="1" hangingPunct="1">
              <a:lnSpc>
                <a:spcPct val="80000"/>
              </a:lnSpc>
            </a:pPr>
            <a:r>
              <a:rPr lang="en-US" smtClean="0">
                <a:solidFill>
                  <a:srgbClr val="6C6C6C"/>
                </a:solidFill>
              </a:rPr>
              <a:t>Halfway between Petion-Ville and Downtown</a:t>
            </a:r>
          </a:p>
          <a:p>
            <a:pPr marL="800100" lvl="3" indent="-342900" eaLnBrk="1" hangingPunct="1">
              <a:lnSpc>
                <a:spcPct val="80000"/>
              </a:lnSpc>
            </a:pPr>
            <a:r>
              <a:rPr lang="en-US" smtClean="0">
                <a:solidFill>
                  <a:srgbClr val="6C6C6C"/>
                </a:solidFill>
              </a:rPr>
              <a:t>The  zone is V- shaped, bisected by a ravine </a:t>
            </a:r>
          </a:p>
          <a:p>
            <a:pPr marL="342900" lvl="1" indent="-342900" eaLnBrk="1" hangingPunct="1">
              <a:lnSpc>
                <a:spcPct val="80000"/>
              </a:lnSpc>
            </a:pPr>
            <a:endParaRPr lang="en-US" sz="2400" smtClean="0">
              <a:solidFill>
                <a:srgbClr val="6C6C6C"/>
              </a:solidFill>
            </a:endParaRPr>
          </a:p>
          <a:p>
            <a:pPr marL="342900" lvl="1" indent="-342900" eaLnBrk="1" hangingPunct="1">
              <a:lnSpc>
                <a:spcPct val="80000"/>
              </a:lnSpc>
            </a:pPr>
            <a:r>
              <a:rPr lang="en-US" sz="2400" smtClean="0">
                <a:solidFill>
                  <a:srgbClr val="6C6C6C"/>
                </a:solidFill>
              </a:rPr>
              <a:t>KATYE Project Area - About 750 households on 16 steeply sloping acres on the north flank</a:t>
            </a:r>
          </a:p>
          <a:p>
            <a:pPr marL="342900" lvl="1" indent="-342900" eaLnBrk="1" hangingPunct="1">
              <a:lnSpc>
                <a:spcPct val="80000"/>
              </a:lnSpc>
            </a:pPr>
            <a:endParaRPr lang="en-US" sz="2400" smtClean="0">
              <a:solidFill>
                <a:srgbClr val="6C6C6C"/>
              </a:solidFill>
            </a:endParaRPr>
          </a:p>
          <a:p>
            <a:pPr marL="342900" lvl="1" indent="-342900" eaLnBrk="1" hangingPunct="1">
              <a:lnSpc>
                <a:spcPct val="80000"/>
              </a:lnSpc>
            </a:pPr>
            <a:r>
              <a:rPr lang="en-US" sz="2400" smtClean="0">
                <a:solidFill>
                  <a:srgbClr val="6C6C6C"/>
                </a:solidFill>
              </a:rPr>
              <a:t>Vulnerable to landslides and flooding</a:t>
            </a:r>
          </a:p>
          <a:p>
            <a:pPr marL="342900" lvl="1" indent="-342900" eaLnBrk="1" hangingPunct="1">
              <a:lnSpc>
                <a:spcPct val="80000"/>
              </a:lnSpc>
            </a:pPr>
            <a:endParaRPr lang="en-US" sz="2400" smtClean="0">
              <a:solidFill>
                <a:srgbClr val="6C6C6C"/>
              </a:solidFill>
            </a:endParaRPr>
          </a:p>
          <a:p>
            <a:pPr marL="342900" lvl="1" indent="-342900" eaLnBrk="1" hangingPunct="1">
              <a:lnSpc>
                <a:spcPct val="80000"/>
              </a:lnSpc>
            </a:pPr>
            <a:r>
              <a:rPr lang="en-US" sz="2400" smtClean="0">
                <a:solidFill>
                  <a:srgbClr val="6C6C6C"/>
                </a:solidFill>
              </a:rPr>
              <a:t>Vague and/or conflicting land tenure claims </a:t>
            </a:r>
            <a:br>
              <a:rPr lang="en-US" sz="2400" smtClean="0">
                <a:solidFill>
                  <a:srgbClr val="6C6C6C"/>
                </a:solidFill>
              </a:rPr>
            </a:br>
            <a:endParaRPr lang="en-US" sz="2400" smtClean="0">
              <a:solidFill>
                <a:srgbClr val="6C6C6C"/>
              </a:solidFill>
            </a:endParaRPr>
          </a:p>
          <a:p>
            <a:pPr marL="342900" lvl="1" indent="-342900" eaLnBrk="1" hangingPunct="1">
              <a:lnSpc>
                <a:spcPct val="80000"/>
              </a:lnSpc>
              <a:buFont typeface="Arial" pitchFamily="34" charset="0"/>
              <a:buNone/>
            </a:pPr>
            <a:endParaRPr lang="en-US" sz="2400" smtClean="0">
              <a:solidFill>
                <a:srgbClr val="6C6C6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304800" y="152400"/>
            <a:ext cx="8382000" cy="1143000"/>
          </a:xfrm>
        </p:spPr>
        <p:txBody>
          <a:bodyPr/>
          <a:lstStyle/>
          <a:p>
            <a:pPr eaLnBrk="1" hangingPunct="1"/>
            <a:r>
              <a:rPr lang="en-US" sz="3200" b="1" smtClean="0"/>
              <a:t>Ravine Pintade &amp; the Surrounding Area </a:t>
            </a:r>
            <a:br>
              <a:rPr lang="en-US" sz="3200" b="1" smtClean="0"/>
            </a:br>
            <a:endParaRPr lang="en-US" sz="3200" smtClean="0"/>
          </a:p>
        </p:txBody>
      </p:sp>
      <p:pic>
        <p:nvPicPr>
          <p:cNvPr id="27650" name="Picture 2" descr="C:\Users\Harsh\Desktop\14.jpg"/>
          <p:cNvPicPr>
            <a:picLocks noChangeAspect="1" noChangeArrowheads="1"/>
          </p:cNvPicPr>
          <p:nvPr/>
        </p:nvPicPr>
        <p:blipFill>
          <a:blip r:embed="rId2" cstate="print"/>
          <a:srcRect r="8298" b="6346"/>
          <a:stretch>
            <a:fillRect/>
          </a:stretch>
        </p:blipFill>
        <p:spPr bwMode="auto">
          <a:xfrm>
            <a:off x="533400" y="914400"/>
            <a:ext cx="8272463" cy="496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stTheme1">
  <a:themeElements>
    <a:clrScheme name="GC1">
      <a:dk1>
        <a:sysClr val="windowText" lastClr="000000"/>
      </a:dk1>
      <a:lt1>
        <a:sysClr val="window" lastClr="FFFFFF"/>
      </a:lt1>
      <a:dk2>
        <a:srgbClr val="0066A1"/>
      </a:dk2>
      <a:lt2>
        <a:srgbClr val="D8D8D8"/>
      </a:lt2>
      <a:accent1>
        <a:srgbClr val="13422D"/>
      </a:accent1>
      <a:accent2>
        <a:srgbClr val="0066A1"/>
      </a:accent2>
      <a:accent3>
        <a:srgbClr val="BED600"/>
      </a:accent3>
      <a:accent4>
        <a:srgbClr val="00A9E0"/>
      </a:accent4>
      <a:accent5>
        <a:srgbClr val="3F3F3F"/>
      </a:accent5>
      <a:accent6>
        <a:srgbClr val="A5A5A5"/>
      </a:accent6>
      <a:hlink>
        <a:srgbClr val="0066A1"/>
      </a:hlink>
      <a:folHlink>
        <a:srgbClr val="0066A1"/>
      </a:folHlink>
    </a:clrScheme>
    <a:fontScheme name="gc fonts">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C1">
    <a:dk1>
      <a:sysClr val="windowText" lastClr="000000"/>
    </a:dk1>
    <a:lt1>
      <a:sysClr val="window" lastClr="FFFFFF"/>
    </a:lt1>
    <a:dk2>
      <a:srgbClr val="0066A1"/>
    </a:dk2>
    <a:lt2>
      <a:srgbClr val="D8D8D8"/>
    </a:lt2>
    <a:accent1>
      <a:srgbClr val="13422D"/>
    </a:accent1>
    <a:accent2>
      <a:srgbClr val="0066A1"/>
    </a:accent2>
    <a:accent3>
      <a:srgbClr val="BED600"/>
    </a:accent3>
    <a:accent4>
      <a:srgbClr val="00A9E0"/>
    </a:accent4>
    <a:accent5>
      <a:srgbClr val="3F3F3F"/>
    </a:accent5>
    <a:accent6>
      <a:srgbClr val="A5A5A5"/>
    </a:accent6>
    <a:hlink>
      <a:srgbClr val="0066A1"/>
    </a:hlink>
    <a:folHlink>
      <a:srgbClr val="0066A1"/>
    </a:folHlink>
  </a:clrScheme>
</a:themeOverride>
</file>

<file path=docProps/app.xml><?xml version="1.0" encoding="utf-8"?>
<Properties xmlns="http://schemas.openxmlformats.org/officeDocument/2006/extended-properties" xmlns:vt="http://schemas.openxmlformats.org/officeDocument/2006/docPropsVTypes">
  <Template/>
  <TotalTime>3366</TotalTime>
  <Words>2305</Words>
  <Application>Microsoft Office PowerPoint</Application>
  <PresentationFormat>On-screen Show (4:3)</PresentationFormat>
  <Paragraphs>318</Paragraphs>
  <Slides>45</Slides>
  <Notes>36</Notes>
  <HiddenSlides>0</HiddenSlides>
  <MMClips>0</MMClips>
  <ScaleCrop>false</ScaleCrop>
  <HeadingPairs>
    <vt:vector size="8" baseType="variant">
      <vt:variant>
        <vt:lpstr>Fonts Used</vt:lpstr>
      </vt:variant>
      <vt:variant>
        <vt:i4>5</vt:i4>
      </vt:variant>
      <vt:variant>
        <vt:lpstr>Theme</vt:lpstr>
      </vt:variant>
      <vt:variant>
        <vt:i4>1</vt:i4>
      </vt:variant>
      <vt:variant>
        <vt:lpstr>Links</vt:lpstr>
      </vt:variant>
      <vt:variant>
        <vt:i4>1</vt:i4>
      </vt:variant>
      <vt:variant>
        <vt:lpstr>Slide Titles</vt:lpstr>
      </vt:variant>
      <vt:variant>
        <vt:i4>45</vt:i4>
      </vt:variant>
    </vt:vector>
  </HeadingPairs>
  <TitlesOfParts>
    <vt:vector size="52" baseType="lpstr">
      <vt:lpstr>Arial</vt:lpstr>
      <vt:lpstr>MS PGothic</vt:lpstr>
      <vt:lpstr>Arial Rounded MT Bold</vt:lpstr>
      <vt:lpstr>Calibri</vt:lpstr>
      <vt:lpstr>Aria Rounded Mt Bold</vt:lpstr>
      <vt:lpstr>TestTheme1</vt:lpstr>
      <vt:lpstr>???</vt:lpstr>
      <vt:lpstr>Slide 1</vt:lpstr>
      <vt:lpstr>Why Urban Disasters ?  “Because it’s there” – George Mallory, 1924</vt:lpstr>
      <vt:lpstr>Shelter and Settlement (S&amp;S)Responses in the Urban Context </vt:lpstr>
      <vt:lpstr>S&amp;S Responses in the Urban Context </vt:lpstr>
      <vt:lpstr>Context: Post-earthquake Haiti </vt:lpstr>
      <vt:lpstr>Slide 6</vt:lpstr>
      <vt:lpstr>KATYE: Neighborhood-Based Recovery </vt:lpstr>
      <vt:lpstr>Pre-EQ Context: Ravine Pintade</vt:lpstr>
      <vt:lpstr>Ravine Pintade &amp; the Surrounding Area  </vt:lpstr>
      <vt:lpstr>Pre-EQ Context: Ravine Pintade</vt:lpstr>
      <vt:lpstr>Sources of Income: Pre and Post EQ </vt:lpstr>
      <vt:lpstr>Pre-EQ Context: Ravine Pintade</vt:lpstr>
      <vt:lpstr>Pre-EQ Context: Ravine Pintade</vt:lpstr>
      <vt:lpstr>Pre-EQ Context: Ravine Pintade</vt:lpstr>
      <vt:lpstr>Ravine Pintade – Post EQ</vt:lpstr>
      <vt:lpstr>Ravine Pintade – Post EQ</vt:lpstr>
      <vt:lpstr>Slide 17</vt:lpstr>
      <vt:lpstr>KATYE: Building Blocks Place-based disaster response  </vt:lpstr>
      <vt:lpstr>KATYE: Impact at a glance</vt:lpstr>
      <vt:lpstr>Slide 20</vt:lpstr>
      <vt:lpstr>KATYE: Community Mobilization</vt:lpstr>
      <vt:lpstr>Community Mobilization (contd.)</vt:lpstr>
      <vt:lpstr>Slide 23</vt:lpstr>
      <vt:lpstr>Katye: Participatory Planning</vt:lpstr>
      <vt:lpstr>Slide 25</vt:lpstr>
      <vt:lpstr>Role of Early and Visible Intervention</vt:lpstr>
      <vt:lpstr>Katye: Key Features</vt:lpstr>
      <vt:lpstr>Katye: Key Features</vt:lpstr>
      <vt:lpstr>KATYE: Key Features </vt:lpstr>
      <vt:lpstr>Katye Key Features: Retaining Walls, Public Spaces, Pathways, </vt:lpstr>
      <vt:lpstr>KATYE Key Features: Access to Cheaper and Better Water Distribution Points</vt:lpstr>
      <vt:lpstr>Katye: Key features</vt:lpstr>
      <vt:lpstr>Outcome: A Stable Platform For Growth</vt:lpstr>
      <vt:lpstr>Progress Made</vt:lpstr>
      <vt:lpstr>Community in Action</vt:lpstr>
      <vt:lpstr>Progress Made </vt:lpstr>
      <vt:lpstr>Economic revitalization and security  </vt:lpstr>
      <vt:lpstr>Slide 38</vt:lpstr>
      <vt:lpstr>Slide 39</vt:lpstr>
      <vt:lpstr>Ravine Pintade – Post EQ</vt:lpstr>
      <vt:lpstr>Bumps on the Road to Recovery</vt:lpstr>
      <vt:lpstr>Slide 42</vt:lpstr>
      <vt:lpstr>Bumps on the Road to Recovery</vt:lpstr>
      <vt:lpstr>Considerations for Disaster Recovery </vt:lpstr>
      <vt:lpstr>Considerations for Disaster Recovery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Aram</dc:creator>
  <cp:lastModifiedBy>Shelter Centre Admin</cp:lastModifiedBy>
  <cp:revision>185</cp:revision>
  <dcterms:created xsi:type="dcterms:W3CDTF">2011-09-29T15:23:59Z</dcterms:created>
  <dcterms:modified xsi:type="dcterms:W3CDTF">2012-11-14T15:05:02Z</dcterms:modified>
</cp:coreProperties>
</file>