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1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47" r:id="rId1"/>
    <p:sldMasterId id="2147484950" r:id="rId2"/>
    <p:sldMasterId id="2147484964" r:id="rId3"/>
    <p:sldMasterId id="2147484988" r:id="rId4"/>
    <p:sldMasterId id="2147485020" r:id="rId5"/>
  </p:sldMasterIdLst>
  <p:notesMasterIdLst>
    <p:notesMasterId r:id="rId99"/>
  </p:notesMasterIdLst>
  <p:handoutMasterIdLst>
    <p:handoutMasterId r:id="rId100"/>
  </p:handoutMasterIdLst>
  <p:sldIdLst>
    <p:sldId id="348" r:id="rId6"/>
    <p:sldId id="361" r:id="rId7"/>
    <p:sldId id="369" r:id="rId8"/>
    <p:sldId id="363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85" r:id="rId25"/>
    <p:sldId id="386" r:id="rId26"/>
    <p:sldId id="387" r:id="rId27"/>
    <p:sldId id="388" r:id="rId28"/>
    <p:sldId id="389" r:id="rId29"/>
    <p:sldId id="390" r:id="rId30"/>
    <p:sldId id="362" r:id="rId31"/>
    <p:sldId id="391" r:id="rId32"/>
    <p:sldId id="364" r:id="rId33"/>
    <p:sldId id="392" r:id="rId34"/>
    <p:sldId id="393" r:id="rId35"/>
    <p:sldId id="394" r:id="rId36"/>
    <p:sldId id="395" r:id="rId37"/>
    <p:sldId id="396" r:id="rId38"/>
    <p:sldId id="397" r:id="rId39"/>
    <p:sldId id="398" r:id="rId40"/>
    <p:sldId id="399" r:id="rId41"/>
    <p:sldId id="400" r:id="rId42"/>
    <p:sldId id="401" r:id="rId43"/>
    <p:sldId id="402" r:id="rId44"/>
    <p:sldId id="403" r:id="rId45"/>
    <p:sldId id="404" r:id="rId46"/>
    <p:sldId id="405" r:id="rId47"/>
    <p:sldId id="406" r:id="rId48"/>
    <p:sldId id="407" r:id="rId49"/>
    <p:sldId id="408" r:id="rId50"/>
    <p:sldId id="409" r:id="rId51"/>
    <p:sldId id="410" r:id="rId52"/>
    <p:sldId id="351" r:id="rId53"/>
    <p:sldId id="350" r:id="rId54"/>
    <p:sldId id="411" r:id="rId55"/>
    <p:sldId id="368" r:id="rId56"/>
    <p:sldId id="412" r:id="rId57"/>
    <p:sldId id="413" r:id="rId58"/>
    <p:sldId id="414" r:id="rId59"/>
    <p:sldId id="415" r:id="rId60"/>
    <p:sldId id="416" r:id="rId61"/>
    <p:sldId id="417" r:id="rId62"/>
    <p:sldId id="418" r:id="rId63"/>
    <p:sldId id="419" r:id="rId64"/>
    <p:sldId id="420" r:id="rId65"/>
    <p:sldId id="421" r:id="rId66"/>
    <p:sldId id="422" r:id="rId67"/>
    <p:sldId id="423" r:id="rId68"/>
    <p:sldId id="424" r:id="rId69"/>
    <p:sldId id="425" r:id="rId70"/>
    <p:sldId id="426" r:id="rId71"/>
    <p:sldId id="427" r:id="rId72"/>
    <p:sldId id="428" r:id="rId73"/>
    <p:sldId id="359" r:id="rId74"/>
    <p:sldId id="429" r:id="rId75"/>
    <p:sldId id="366" r:id="rId76"/>
    <p:sldId id="430" r:id="rId77"/>
    <p:sldId id="431" r:id="rId78"/>
    <p:sldId id="432" r:id="rId79"/>
    <p:sldId id="433" r:id="rId80"/>
    <p:sldId id="434" r:id="rId81"/>
    <p:sldId id="435" r:id="rId82"/>
    <p:sldId id="436" r:id="rId83"/>
    <p:sldId id="437" r:id="rId84"/>
    <p:sldId id="438" r:id="rId85"/>
    <p:sldId id="439" r:id="rId86"/>
    <p:sldId id="440" r:id="rId87"/>
    <p:sldId id="441" r:id="rId88"/>
    <p:sldId id="442" r:id="rId89"/>
    <p:sldId id="443" r:id="rId90"/>
    <p:sldId id="444" r:id="rId91"/>
    <p:sldId id="445" r:id="rId92"/>
    <p:sldId id="446" r:id="rId93"/>
    <p:sldId id="447" r:id="rId94"/>
    <p:sldId id="448" r:id="rId95"/>
    <p:sldId id="449" r:id="rId96"/>
    <p:sldId id="450" r:id="rId97"/>
    <p:sldId id="367" r:id="rId98"/>
  </p:sldIdLst>
  <p:sldSz cx="9906000" cy="6858000" type="A4"/>
  <p:notesSz cx="9928225" cy="679767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F96"/>
    <a:srgbClr val="0D3E96"/>
    <a:srgbClr val="DE891B"/>
    <a:srgbClr val="F57B17"/>
    <a:srgbClr val="F68D36"/>
    <a:srgbClr val="4B92D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3" autoAdjust="0"/>
    <p:restoredTop sz="97139" autoAdjust="0"/>
  </p:normalViewPr>
  <p:slideViewPr>
    <p:cSldViewPr snapToGrid="0">
      <p:cViewPr varScale="1">
        <p:scale>
          <a:sx n="63" d="100"/>
          <a:sy n="63" d="100"/>
        </p:scale>
        <p:origin x="-504" y="-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-1434" y="-114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24200" y="511175"/>
            <a:ext cx="3679825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0" tIns="45660" rIns="91320" bIns="45660" rtlCol="0" anchor="ctr">
            <a:noAutofit/>
          </a:bodyPr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251" y="3228380"/>
            <a:ext cx="7939725" cy="3058716"/>
          </a:xfrm>
          <a:prstGeom prst="rect">
            <a:avLst/>
          </a:prstGeom>
        </p:spPr>
        <p:txBody>
          <a:bodyPr vert="horz" lIns="91320" tIns="45660" rIns="91320" bIns="45660" rtlCol="0"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618816" y="6710465"/>
            <a:ext cx="2202573" cy="85625"/>
          </a:xfrm>
          <a:prstGeom prst="rect">
            <a:avLst/>
          </a:prstGeom>
          <a:noFill/>
          <a:ln w="6350">
            <a:noFill/>
          </a:ln>
        </p:spPr>
        <p:txBody>
          <a:bodyPr lIns="91320" tIns="0" rIns="9132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latin typeface="Arial" charset="0"/>
              </a:rPr>
              <a:t>course materials - slides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24776" y="0"/>
            <a:ext cx="472546" cy="9196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cs typeface="Arial" pitchFamily="34" charset="0"/>
              </a:rPr>
              <a:t>D3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24776" y="91968"/>
            <a:ext cx="472546" cy="903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solidFill>
                  <a:schemeClr val="bg1"/>
                </a:solidFill>
                <a:cs typeface="Arial" pitchFamily="34" charset="0"/>
              </a:rPr>
              <a:t>26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323" y="2"/>
            <a:ext cx="6774217" cy="18235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lIns="91320" tIns="53929" rIns="91320" bIns="53929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latin typeface="Arial" charset="0"/>
                <a:cs typeface="Arial" charset="0"/>
              </a:rPr>
              <a:t>Shelter and settlement options</a:t>
            </a:r>
            <a:endParaRPr lang="en-GB" sz="900" b="1" dirty="0">
              <a:latin typeface="Arial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862025" y="91968"/>
            <a:ext cx="1417638" cy="9038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lIns="35954" tIns="0" rIns="0" bIns="0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" kern="0" spc="20" dirty="0">
                <a:cs typeface="Arial" pitchFamily="34" charset="0"/>
              </a:rPr>
              <a:t>based on content by Shelter Centre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" kern="0" spc="20" dirty="0">
                <a:solidFill>
                  <a:schemeClr val="bg1"/>
                </a:solidFill>
                <a:cs typeface="Arial" pitchFamily="34" charset="0"/>
              </a:rPr>
              <a:t>_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862025" y="0"/>
            <a:ext cx="472546" cy="919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solidFill>
                  <a:schemeClr val="bg1"/>
                </a:solidFill>
                <a:cs typeface="Arial" pitchFamily="34" charset="0"/>
              </a:rPr>
              <a:t>shelter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8334571" y="0"/>
            <a:ext cx="472546" cy="9196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cs typeface="Arial" pitchFamily="34" charset="0"/>
              </a:rPr>
              <a:t>training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807118" y="0"/>
            <a:ext cx="470961" cy="919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solidFill>
                  <a:schemeClr val="bg1"/>
                </a:solidFill>
                <a:cs typeface="Arial" pitchFamily="34" charset="0"/>
              </a:rPr>
              <a:t>toolkit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572449" y="6704123"/>
            <a:ext cx="472546" cy="93554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i="1" dirty="0">
                <a:cs typeface="Arial" pitchFamily="34" charset="0"/>
              </a:rPr>
              <a:t>[logo]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92567" y="6708880"/>
            <a:ext cx="5526251" cy="84039"/>
          </a:xfrm>
          <a:prstGeom prst="rect">
            <a:avLst/>
          </a:prstGeom>
          <a:noFill/>
          <a:ln w="6350">
            <a:noFill/>
          </a:ln>
        </p:spPr>
        <p:txBody>
          <a:bodyPr lIns="91320" tIns="0" rIns="9132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i="1" dirty="0">
                <a:latin typeface="Arial" charset="0"/>
              </a:rPr>
              <a:t>[location and date of training]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8807117" y="6704123"/>
            <a:ext cx="472546" cy="919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45ED406-D84C-4B05-86FC-FC64099F0180}" type="slidenum">
              <a:rPr lang="en-GB" sz="800" b="1">
                <a:solidFill>
                  <a:schemeClr val="bg1"/>
                </a:solidFill>
                <a:latin typeface="Arial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1092565" y="6704121"/>
            <a:ext cx="813159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62026" y="133196"/>
            <a:ext cx="1481067" cy="41227"/>
          </a:xfrm>
          <a:prstGeom prst="rect">
            <a:avLst/>
          </a:prstGeom>
          <a:noFill/>
        </p:spPr>
        <p:txBody>
          <a:bodyPr lIns="35954" tIns="0" rIns="71907" bIns="0"/>
          <a:lstStyle/>
          <a:p>
            <a:pPr>
              <a:defRPr/>
            </a:pPr>
            <a:r>
              <a:rPr lang="en-US" sz="400" kern="0" spc="20" dirty="0">
                <a:cs typeface="Arial" pitchFamily="34" charset="0"/>
              </a:rPr>
              <a:t>available  at  www.sheltercentre.org</a:t>
            </a:r>
            <a:endParaRPr lang="en-GB" sz="400" dirty="0"/>
          </a:p>
        </p:txBody>
      </p:sp>
      <p:sp>
        <p:nvSpPr>
          <p:cNvPr id="21" name="Rectangle 20"/>
          <p:cNvSpPr/>
          <p:nvPr/>
        </p:nvSpPr>
        <p:spPr>
          <a:xfrm>
            <a:off x="7862025" y="2"/>
            <a:ext cx="1417638" cy="1823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0" rIns="91320" bIns="45660" anchor="ctr"/>
          <a:lstStyle/>
          <a:p>
            <a:pPr algn="ctr"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EC (30/03/10): from SC08b, Day 2 03, p.1</a:t>
            </a:r>
            <a:br>
              <a:rPr lang="en-GB" sz="1100" b="1" dirty="0" smtClean="0">
                <a:latin typeface="Arial" charset="0"/>
                <a:cs typeface="Arial" charset="0"/>
              </a:rPr>
            </a:br>
            <a:endParaRPr lang="en-GB" sz="1100" b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124200" y="511175"/>
            <a:ext cx="3679825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EC (30/03/10): from SC08b, Day 2 03, p.1</a:t>
            </a:r>
            <a:br>
              <a:rPr lang="en-GB" sz="1100" b="1" dirty="0" smtClean="0">
                <a:latin typeface="Arial" charset="0"/>
                <a:cs typeface="Arial" charset="0"/>
              </a:rPr>
            </a:br>
            <a:endParaRPr lang="en-GB" sz="1100" b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124200" y="511175"/>
            <a:ext cx="3679825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EC (30/03/10): from SC08b, Day 2 03, p.1</a:t>
            </a:r>
            <a:br>
              <a:rPr lang="en-GB" sz="1100" b="1" dirty="0" smtClean="0">
                <a:latin typeface="Arial" charset="0"/>
                <a:cs typeface="Arial" charset="0"/>
              </a:rPr>
            </a:br>
            <a:endParaRPr lang="en-GB" sz="1100" b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124200" y="511175"/>
            <a:ext cx="3679825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EC (30/03/10): from SC08b, Day 2 03, p.1</a:t>
            </a:r>
            <a:br>
              <a:rPr lang="en-GB" sz="1100" b="1" dirty="0" smtClean="0">
                <a:latin typeface="Arial" charset="0"/>
                <a:cs typeface="Arial" charset="0"/>
              </a:rPr>
            </a:br>
            <a:endParaRPr lang="en-GB" sz="1100" b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range-map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8131"/>
            <a:ext cx="9906000" cy="586951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20832"/>
            <a:ext cx="1959429" cy="5868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1" name="Text Placeholder 10"/>
          <p:cNvSpPr txBox="1">
            <a:spLocks/>
          </p:cNvSpPr>
          <p:nvPr userDrawn="1"/>
        </p:nvSpPr>
        <p:spPr>
          <a:xfrm>
            <a:off x="360416" y="2483437"/>
            <a:ext cx="9050284" cy="2948400"/>
          </a:xfrm>
          <a:prstGeom prst="rect">
            <a:avLst/>
          </a:prstGeom>
        </p:spPr>
        <p:txBody>
          <a:bodyPr/>
          <a:lstStyle/>
          <a:p>
            <a:pPr marL="1524000" marR="0" lvl="0" indent="-1524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85900" marR="0" lvl="2" indent="38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24000" marR="0" lvl="2" indent="-15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itle 4"/>
          <p:cNvSpPr>
            <a:spLocks noGrp="1"/>
          </p:cNvSpPr>
          <p:nvPr userDrawn="1">
            <p:ph type="ctrTitle"/>
          </p:nvPr>
        </p:nvSpPr>
        <p:spPr>
          <a:xfrm>
            <a:off x="1974823" y="909473"/>
            <a:ext cx="6354116" cy="396303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13" name="Text Placeholder 26"/>
          <p:cNvSpPr>
            <a:spLocks noGrp="1"/>
          </p:cNvSpPr>
          <p:nvPr userDrawn="1">
            <p:ph type="subTitle" idx="1"/>
          </p:nvPr>
        </p:nvSpPr>
        <p:spPr>
          <a:xfrm>
            <a:off x="1974820" y="1683222"/>
            <a:ext cx="5166209" cy="296497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-13852"/>
            <a:ext cx="9906000" cy="62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Banner-CORE-new-orang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-13852"/>
            <a:ext cx="9906000" cy="62198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262813" y="-14289"/>
            <a:ext cx="2262187" cy="25241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 userDrawn="1"/>
        </p:nvSpPr>
        <p:spPr>
          <a:xfrm>
            <a:off x="0" y="6483555"/>
            <a:ext cx="3271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1" dirty="0" smtClean="0">
                <a:solidFill>
                  <a:srgbClr val="B4C3DE"/>
                </a:solidFill>
                <a:cs typeface="Arial" pitchFamily="34" charset="0"/>
              </a:rPr>
              <a:t>S31</a:t>
            </a:r>
            <a:endParaRPr lang="en-GB" sz="600" b="1" dirty="0">
              <a:solidFill>
                <a:srgbClr val="B4C3DE"/>
              </a:solidFill>
              <a:cs typeface="Arial" pitchFamily="34" charset="0"/>
            </a:endParaRP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2844" y="2483437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07322" y="850098"/>
            <a:ext cx="712910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1. Title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945" y="149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48343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Exercise 1:	Write the exercise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74823" y="909473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74820" y="168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50718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       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Exercise 1:	Write the exercise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7445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000" i="1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Objective 1 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2 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3 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4 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5   Bullet Point 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1988077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43432" y="1284532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93600" y="1242000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93600" y="2306348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1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93600" y="3363825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2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93600" y="4403810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3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93600" y="5400000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743432" y="2338247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743432" y="3407436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743432" y="4447421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743432" y="5442532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61836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500" b="0" spc="-150" baseline="0">
                <a:solidFill>
                  <a:srgbClr val="0D3F9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References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818166" y="1876723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1818166" y="306153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1818166" y="4235706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818166" y="540988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700270" y="179235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98654" y="296652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00270" y="414070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698654" y="531487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717452" y="868858"/>
            <a:ext cx="8119757" cy="6508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kumimoji="0" lang="en-GB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sz="2400" dirty="0" smtClean="0"/>
              <a:t>Objective 1: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701800" y="2668775"/>
            <a:ext cx="6807827" cy="552890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4000" b="1" spc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MASTER TITLE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721749" y="3221669"/>
            <a:ext cx="6807828" cy="393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i="0" spc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 userDrawn="1">
            <p:ph type="body" sz="quarter" idx="4294967295"/>
          </p:nvPr>
        </p:nvSpPr>
        <p:spPr bwMode="auto">
          <a:xfrm>
            <a:off x="1228060" y="5145730"/>
            <a:ext cx="3102251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hangingPunct="1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105 minutes</a:t>
            </a:r>
          </a:p>
        </p:txBody>
      </p:sp>
      <p:pic>
        <p:nvPicPr>
          <p:cNvPr id="5" name="Picture 4" descr="hourglas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6639" y="4945062"/>
            <a:ext cx="296173" cy="534271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40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7" name="Straight Arrow Connector 6"/>
          <p:cNvCxnSpPr>
            <a:stCxn id="6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-1594086" y="3206529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9" name="Straight Arrow Connector 8"/>
          <p:cNvCxnSpPr>
            <a:stCxn id="8" idx="3"/>
          </p:cNvCxnSpPr>
          <p:nvPr userDrawn="1"/>
        </p:nvCxnSpPr>
        <p:spPr>
          <a:xfrm>
            <a:off x="-454261" y="3506567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-1594086" y="1255594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Full page picture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1" name="Straight Arrow Connector 10"/>
          <p:cNvCxnSpPr>
            <a:stCxn id="10" idx="3"/>
          </p:cNvCxnSpPr>
          <p:nvPr userDrawn="1"/>
        </p:nvCxnSpPr>
        <p:spPr>
          <a:xfrm>
            <a:off x="-454261" y="1555632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Objective 1: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2: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3: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4: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5:  Bullet Point 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1988077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717550" y="864362"/>
            <a:ext cx="8120063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Objective 1: Title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 txBox="1">
            <a:spLocks/>
          </p:cNvSpPr>
          <p:nvPr userDrawn="1"/>
        </p:nvSpPr>
        <p:spPr>
          <a:xfrm>
            <a:off x="360416" y="2483437"/>
            <a:ext cx="9050284" cy="2948400"/>
          </a:xfrm>
          <a:prstGeom prst="rect">
            <a:avLst/>
          </a:prstGeom>
        </p:spPr>
        <p:txBody>
          <a:bodyPr/>
          <a:lstStyle/>
          <a:p>
            <a:pPr marL="1524000" marR="0" lvl="0" indent="-1524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85900" marR="0" lvl="2" indent="38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24000" marR="0" lvl="2" indent="-15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-13852"/>
            <a:ext cx="9906000" cy="62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Banner-CORE-new-oran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3852"/>
            <a:ext cx="9906000" cy="62198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262813" y="-61912"/>
            <a:ext cx="2262187" cy="30003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432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1. Subtitle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-1594086" y="606096"/>
            <a:ext cx="1594086" cy="592229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0" y="606096"/>
            <a:ext cx="3094074" cy="592229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 userDrawn="1"/>
        </p:nvSpPr>
        <p:spPr>
          <a:xfrm>
            <a:off x="0" y="6483555"/>
            <a:ext cx="3271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1" dirty="0" smtClean="0">
                <a:solidFill>
                  <a:srgbClr val="B4C3DE"/>
                </a:solidFill>
                <a:cs typeface="Arial" pitchFamily="34" charset="0"/>
              </a:rPr>
              <a:t>S31</a:t>
            </a:r>
            <a:endParaRPr lang="en-GB" sz="600" b="1" dirty="0">
              <a:solidFill>
                <a:srgbClr val="B4C3DE"/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39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0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717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 userDrawn="1"/>
        </p:nvSpPr>
        <p:spPr>
          <a:xfrm>
            <a:off x="0" y="6483555"/>
            <a:ext cx="3271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1" dirty="0" smtClean="0">
                <a:solidFill>
                  <a:srgbClr val="B4C3DE"/>
                </a:solidFill>
                <a:cs typeface="Arial" pitchFamily="34" charset="0"/>
              </a:rPr>
              <a:t>S31</a:t>
            </a:r>
            <a:endParaRPr lang="en-GB" sz="600" b="1" dirty="0">
              <a:solidFill>
                <a:srgbClr val="B4C3DE"/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42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432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1. Subtitle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 userDrawn="1"/>
        </p:nvSpPr>
        <p:spPr>
          <a:xfrm>
            <a:off x="0" y="6483555"/>
            <a:ext cx="3271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1" dirty="0" smtClean="0">
                <a:solidFill>
                  <a:srgbClr val="B4C3DE"/>
                </a:solidFill>
                <a:cs typeface="Arial" pitchFamily="34" charset="0"/>
              </a:rPr>
              <a:t>S31</a:t>
            </a:r>
            <a:endParaRPr lang="en-GB" sz="600" b="1" dirty="0">
              <a:solidFill>
                <a:srgbClr val="B4C3DE"/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31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2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432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1. Subtitle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 userDrawn="1"/>
        </p:nvSpPr>
        <p:spPr>
          <a:xfrm>
            <a:off x="0" y="6483555"/>
            <a:ext cx="3271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1" dirty="0" smtClean="0">
                <a:solidFill>
                  <a:srgbClr val="B4C3DE"/>
                </a:solidFill>
                <a:cs typeface="Arial" pitchFamily="34" charset="0"/>
              </a:rPr>
              <a:t>S31</a:t>
            </a:r>
            <a:endParaRPr lang="en-GB" sz="600" b="1" dirty="0">
              <a:solidFill>
                <a:srgbClr val="B4C3DE"/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30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1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32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1. Subtitle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2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432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1. Subtitle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432844" y="2504939"/>
            <a:ext cx="9473156" cy="39196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432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1. Subtitle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432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1. Subtitle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Title</a:t>
            </a:r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74823" y="909473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74820" y="168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50718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       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Exercise 1:	Write the exercise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 txBox="1">
            <a:spLocks/>
          </p:cNvSpPr>
          <p:nvPr userDrawn="1"/>
        </p:nvSpPr>
        <p:spPr>
          <a:xfrm>
            <a:off x="360416" y="2483437"/>
            <a:ext cx="9050284" cy="2948400"/>
          </a:xfrm>
          <a:prstGeom prst="rect">
            <a:avLst/>
          </a:prstGeom>
        </p:spPr>
        <p:txBody>
          <a:bodyPr/>
          <a:lstStyle/>
          <a:p>
            <a:pPr marL="1524000" marR="0" lvl="0" indent="-1524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85900" marR="0" lvl="2" indent="38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24000" marR="0" lvl="2" indent="-15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-13852"/>
            <a:ext cx="9906000" cy="62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Banner-CORE-new-oran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3852"/>
            <a:ext cx="9906000" cy="62198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262813" y="-61912"/>
            <a:ext cx="2262187" cy="30003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  <p:pic>
        <p:nvPicPr>
          <p:cNvPr id="7" name="Picture 6" descr="Banner CORE new V10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6443330"/>
            <a:ext cx="9906000" cy="414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</a:t>
            </a:r>
            <a:r>
              <a:rPr lang="en-GB" sz="1100" b="1" baseline="0" dirty="0" smtClean="0">
                <a:solidFill>
                  <a:srgbClr val="0D3F96"/>
                </a:solidFill>
              </a:rPr>
              <a:t>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31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33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34" name="Straight Connector 33"/>
          <p:cNvCxnSpPr>
            <a:stCxn id="33" idx="3"/>
            <a:endCxn id="33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session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day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training delivered by lead partners Habitat for Humanity, </a:t>
            </a:r>
            <a:r>
              <a:rPr lang="en-GB" sz="800" b="1" kern="1200" dirty="0" err="1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RedR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and Shelter Centre on 2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nd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to 9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July 2011 in Thailand </a:t>
            </a:r>
            <a:endParaRPr lang="en-GB" sz="800" b="1" kern="1200" dirty="0">
              <a:solidFill>
                <a:srgbClr val="0D3E9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approved by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Advisory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Group members</a:t>
            </a:r>
            <a:endParaRPr lang="en-US" sz="800" b="1" dirty="0">
              <a:solidFill>
                <a:srgbClr val="0D3E9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2" name="Group 19"/>
          <p:cNvGrpSpPr/>
          <p:nvPr userDrawn="1"/>
        </p:nvGrpSpPr>
        <p:grpSpPr>
          <a:xfrm>
            <a:off x="9302482" y="6504292"/>
            <a:ext cx="652363" cy="353156"/>
            <a:chOff x="7241635" y="3956287"/>
            <a:chExt cx="652363" cy="353156"/>
          </a:xfrm>
        </p:grpSpPr>
        <p:pic>
          <p:nvPicPr>
            <p:cNvPr id="43" name="Picture 42" descr="blue triangle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 userDrawn="1"/>
          </p:nvSpPr>
          <p:spPr>
            <a:xfrm>
              <a:off x="7241635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pc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marL="0" indent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spc="0" baseline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spc="0" dirty="0" smtClean="0">
                  <a:solidFill>
                    <a:schemeClr val="bg1"/>
                  </a:solidFill>
                  <a:cs typeface="Arial" pitchFamily="34" charset="0"/>
                </a:rPr>
                <a:t>            </a:t>
              </a:r>
              <a:r>
                <a:rPr lang="en-US" sz="800" b="1" spc="0" dirty="0" smtClean="0">
                  <a:solidFill>
                    <a:schemeClr val="bg1"/>
                  </a:solidFill>
                  <a:cs typeface="Arial" pitchFamily="34" charset="0"/>
                </a:rPr>
                <a:t>93</a:t>
              </a:r>
              <a:endParaRPr lang="en-US" sz="800" b="1" spc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5" name="Picture 44" descr="CORE new logo from banner V11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43432" y="1612084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93600" y="1569552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93600" y="2552012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1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93600" y="3527601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2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93600" y="4485698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3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93600" y="5400000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743432" y="2583911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743432" y="3571212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743432" y="4529309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743432" y="5442532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909473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References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1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945" y="149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48343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Exercise 1:	Write the exercise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945" y="149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48343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Exercise 1:	Write the exercise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717452" y="868858"/>
            <a:ext cx="8119757" cy="6508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kumimoji="0" lang="en-GB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sz="2400" dirty="0" smtClean="0"/>
              <a:t>Objective 1: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818166" y="1876723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1818166" y="306153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1818166" y="4235706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818166" y="540988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700270" y="179235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98654" y="296652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00270" y="414070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698654" y="531487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347636" y="2133600"/>
            <a:ext cx="3558363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Objective 1: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2: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3: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4: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5:  Bullet Point 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1988077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945" y="149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48343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Exercise 1:	Write the exercise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945" y="149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48343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Exercise 1:	Write the exercise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717550" y="864362"/>
            <a:ext cx="8120063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Objective 1: Title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701800" y="2668775"/>
            <a:ext cx="6807827" cy="552890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4000" b="1" spc="-15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MASTER TITLE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721749" y="3221669"/>
            <a:ext cx="6807828" cy="393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i="0" spc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 userDrawn="1">
            <p:ph type="body" sz="quarter" idx="4294967295"/>
          </p:nvPr>
        </p:nvSpPr>
        <p:spPr bwMode="auto">
          <a:xfrm>
            <a:off x="1228060" y="5145730"/>
            <a:ext cx="3102251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hangingPunct="1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105 minutes</a:t>
            </a:r>
          </a:p>
        </p:txBody>
      </p:sp>
      <p:pic>
        <p:nvPicPr>
          <p:cNvPr id="5" name="Picture 4" descr="hourglas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6639" y="4945062"/>
            <a:ext cx="296173" cy="5342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701800" y="2668775"/>
            <a:ext cx="6807827" cy="552890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4000" b="1" spc="-15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MASTER TITLE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721749" y="3221669"/>
            <a:ext cx="6807828" cy="393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i="0" spc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 userDrawn="1">
            <p:ph type="body" sz="quarter" idx="4294967295"/>
          </p:nvPr>
        </p:nvSpPr>
        <p:spPr bwMode="auto">
          <a:xfrm>
            <a:off x="1228060" y="5145730"/>
            <a:ext cx="3102251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hangingPunct="1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105 minutes</a:t>
            </a:r>
          </a:p>
        </p:txBody>
      </p:sp>
      <p:pic>
        <p:nvPicPr>
          <p:cNvPr id="5" name="Picture 4" descr="hourglas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6639" y="4945062"/>
            <a:ext cx="296173" cy="5342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25126" y="42647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25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239376" y="766724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191751" y="2729556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Dimension: 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9905999" y="3086739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389147" y="247972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buFont typeface="+mj-lt"/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684298" y="2479722"/>
            <a:ext cx="704849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r">
              <a:lnSpc>
                <a:spcPct val="100000"/>
              </a:lnSpc>
              <a:buFont typeface="+mj-lt"/>
              <a:buNone/>
              <a:defRPr sz="2200" b="0" baseline="0">
                <a:solidFill>
                  <a:srgbClr val="0D3F96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1.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2.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3.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4.</a:t>
            </a:r>
          </a:p>
          <a:p>
            <a:pPr lvl="0"/>
            <a:endParaRPr lang="en-US" dirty="0" smtClean="0"/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1986697" y="1493838"/>
            <a:ext cx="8112016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986697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737338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Objective 1:</a:t>
            </a:r>
            <a:endParaRPr lang="en-GB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716072" y="2483437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buFont typeface="+mj-lt"/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716072" y="1695865"/>
            <a:ext cx="8112016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1071" y="2483437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716072" y="1695865"/>
            <a:ext cx="8112016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347636" y="2133600"/>
            <a:ext cx="3558363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 userDrawn="1"/>
        </p:nvSpPr>
        <p:spPr>
          <a:xfrm>
            <a:off x="0" y="6483555"/>
            <a:ext cx="3271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1" dirty="0" smtClean="0">
                <a:solidFill>
                  <a:srgbClr val="B4C3DE"/>
                </a:solidFill>
                <a:cs typeface="Arial" pitchFamily="34" charset="0"/>
              </a:rPr>
              <a:t>S31</a:t>
            </a:r>
            <a:endParaRPr lang="en-GB" sz="600" b="1" dirty="0">
              <a:solidFill>
                <a:srgbClr val="B4C3DE"/>
              </a:solidFill>
              <a:cs typeface="Arial" pitchFamily="34" charset="0"/>
            </a:endParaRP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2844" y="2483437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07322" y="850098"/>
            <a:ext cx="712910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1. Title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945" y="149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48343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Exercise 1:	Write the exercise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74823" y="909473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74820" y="168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50718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       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Exercise 1:	Write the exercise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Objective 1: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2: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3: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4: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5:  Bullet Point 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1988077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25126" y="42647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25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239376" y="766724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191751" y="2729556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Dimension: 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9905999" y="3086739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389147" y="247972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buFont typeface="+mj-lt"/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684298" y="2479722"/>
            <a:ext cx="704849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r">
              <a:lnSpc>
                <a:spcPct val="100000"/>
              </a:lnSpc>
              <a:buFont typeface="+mj-lt"/>
              <a:buNone/>
              <a:defRPr sz="2200" b="0" baseline="0">
                <a:solidFill>
                  <a:srgbClr val="0D3F96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1.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2.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3.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4.</a:t>
            </a:r>
          </a:p>
          <a:p>
            <a:pPr lvl="0"/>
            <a:endParaRPr lang="en-US" dirty="0" smtClean="0"/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1986697" y="1493838"/>
            <a:ext cx="8112016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986697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43432" y="1284532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93600" y="1242000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93600" y="2306348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1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93600" y="3363825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2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93600" y="4403810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3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93600" y="5400000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743432" y="2338247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743432" y="3407436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743432" y="4447421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743432" y="5442532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61836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500" b="0" spc="-150" baseline="0">
                <a:solidFill>
                  <a:srgbClr val="0D3F9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References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895894" y="2668775"/>
            <a:ext cx="6807827" cy="552890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4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Master Title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895894" y="3221665"/>
            <a:ext cx="6807828" cy="393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b="1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Objective 1: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2: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3: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4: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5:  Bullet Point 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1988077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432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1. Subtitle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-1594086" y="606096"/>
            <a:ext cx="1594086" cy="592229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0" y="606096"/>
            <a:ext cx="3094074" cy="592229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432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1. Subtitle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-1594086" y="606096"/>
            <a:ext cx="1594086" cy="592229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0" y="606096"/>
            <a:ext cx="3094074" cy="592229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114300" y="2133600"/>
            <a:ext cx="966107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picturecon</a:t>
            </a:r>
            <a:r>
              <a:rPr lang="en-US" noProof="0" dirty="0" smtClean="0"/>
              <a:t> to add           </a:t>
            </a:r>
            <a:endParaRPr lang="en-GB" noProof="0" dirty="0" smtClean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99060" y="2476532"/>
            <a:ext cx="4070170" cy="39002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ipicturecon</a:t>
            </a:r>
            <a:r>
              <a:rPr lang="en-US" noProof="0" dirty="0" smtClean="0"/>
              <a:t> to add</a:t>
            </a:r>
            <a:endParaRPr lang="en-GB" noProof="0" dirty="0" smtClean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05365" y="2479875"/>
            <a:ext cx="2985406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114300" y="2133600"/>
            <a:ext cx="966107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picturecon</a:t>
            </a:r>
            <a:r>
              <a:rPr lang="en-US" noProof="0" dirty="0" smtClean="0"/>
              <a:t> to add           </a:t>
            </a:r>
            <a:endParaRPr lang="en-GB" noProof="0" dirty="0" smtClean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7977600" y="3549600"/>
            <a:ext cx="1836000" cy="280866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10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7977600" y="597600"/>
            <a:ext cx="1836000" cy="29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ipicturecon</a:t>
            </a:r>
            <a:r>
              <a:rPr lang="en-US" noProof="0" dirty="0" smtClean="0"/>
              <a:t> to add</a:t>
            </a:r>
            <a:endParaRPr lang="en-GB" noProof="0" dirty="0" smtClean="0"/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8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114300" y="2133600"/>
            <a:ext cx="966107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picturecon</a:t>
            </a:r>
            <a:r>
              <a:rPr lang="en-US" noProof="0" dirty="0" smtClean="0"/>
              <a:t> to add           </a:t>
            </a:r>
            <a:endParaRPr lang="en-GB" noProof="0" dirty="0" smtClean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1533600" y="2401200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446088" indent="-446088">
              <a:lnSpc>
                <a:spcPct val="100000"/>
              </a:lnSpc>
              <a:buFontTx/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58400" y="1670400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0" i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Objective 1</a:t>
            </a:r>
            <a:endParaRPr lang="en-GB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99060" y="2476532"/>
            <a:ext cx="4070170" cy="39002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ipicturecon</a:t>
            </a:r>
            <a:r>
              <a:rPr lang="en-US" noProof="0" dirty="0" smtClean="0"/>
              <a:t> to add</a:t>
            </a:r>
            <a:endParaRPr lang="en-GB" noProof="0" dirty="0" smtClean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05365" y="2479875"/>
            <a:ext cx="2985406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99060" y="2476532"/>
            <a:ext cx="4070170" cy="39002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ipicturecon</a:t>
            </a:r>
            <a:r>
              <a:rPr lang="en-US" noProof="0" dirty="0" smtClean="0"/>
              <a:t> to add</a:t>
            </a:r>
            <a:endParaRPr lang="en-GB" noProof="0" dirty="0" smtClean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05365" y="2479875"/>
            <a:ext cx="2985406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99060" y="2476532"/>
            <a:ext cx="4070170" cy="39002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ipicturecon</a:t>
            </a:r>
            <a:r>
              <a:rPr lang="en-US" noProof="0" dirty="0" smtClean="0"/>
              <a:t> to add</a:t>
            </a:r>
            <a:endParaRPr lang="en-GB" noProof="0" dirty="0" smtClean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05365" y="2479875"/>
            <a:ext cx="2985406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99060" y="2476532"/>
            <a:ext cx="4070170" cy="39002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ipicturecon</a:t>
            </a:r>
            <a:r>
              <a:rPr lang="en-US" noProof="0" dirty="0" smtClean="0"/>
              <a:t> to add</a:t>
            </a:r>
            <a:endParaRPr lang="en-GB" noProof="0" dirty="0" smtClean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05365" y="2479875"/>
            <a:ext cx="2985406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114300" y="2133600"/>
            <a:ext cx="966107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picturecon</a:t>
            </a:r>
            <a:r>
              <a:rPr lang="en-US" noProof="0" dirty="0" smtClean="0"/>
              <a:t> to add           </a:t>
            </a:r>
            <a:endParaRPr lang="en-GB" noProof="0" dirty="0" smtClean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08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7821" y="3388008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4185627"/>
            <a:ext cx="21271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717452" y="868858"/>
            <a:ext cx="8119757" cy="6508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kumimoji="0" lang="en-GB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sz="2400" dirty="0" smtClean="0"/>
              <a:t>Objective 1: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818166" y="1876723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1818166" y="306153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1818166" y="4235706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818166" y="540988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700270" y="179235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98654" y="296652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00270" y="414070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698654" y="531487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717550" y="864362"/>
            <a:ext cx="8120063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Objective 1: Title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945" y="149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48343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Exercise 1:	Write the exercise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716072" y="2483437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buFont typeface="+mj-lt"/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716072" y="1695865"/>
            <a:ext cx="8112016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945" y="149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48343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Exercise 1:	Write the exercise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701800" y="2668775"/>
            <a:ext cx="6807827" cy="552890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4000" b="1" spc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MASTER TITLE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721749" y="3221669"/>
            <a:ext cx="6807828" cy="393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i="0" spc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 userDrawn="1">
            <p:ph type="body" sz="quarter" idx="4294967295"/>
          </p:nvPr>
        </p:nvSpPr>
        <p:spPr bwMode="auto">
          <a:xfrm>
            <a:off x="1228060" y="5145730"/>
            <a:ext cx="3102251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hangingPunct="1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105 minutes</a:t>
            </a:r>
          </a:p>
        </p:txBody>
      </p:sp>
      <p:pic>
        <p:nvPicPr>
          <p:cNvPr id="5" name="Picture 4" descr="hourglas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6639" y="4945062"/>
            <a:ext cx="296173" cy="534271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40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7" name="Straight Arrow Connector 6"/>
          <p:cNvCxnSpPr>
            <a:stCxn id="6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-1594086" y="3206529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9" name="Straight Arrow Connector 8"/>
          <p:cNvCxnSpPr>
            <a:stCxn id="8" idx="3"/>
          </p:cNvCxnSpPr>
          <p:nvPr userDrawn="1"/>
        </p:nvCxnSpPr>
        <p:spPr>
          <a:xfrm>
            <a:off x="-454261" y="3506567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-1594086" y="1255594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Full page picture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1" name="Straight Arrow Connector 10"/>
          <p:cNvCxnSpPr>
            <a:stCxn id="10" idx="3"/>
          </p:cNvCxnSpPr>
          <p:nvPr userDrawn="1"/>
        </p:nvCxnSpPr>
        <p:spPr>
          <a:xfrm>
            <a:off x="-454261" y="1555632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Objective 1: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2: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3: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4: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5:  Bullet Point 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1988077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717550" y="864362"/>
            <a:ext cx="8120063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Objective 1: Title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432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1. Subtitle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-1594086" y="606096"/>
            <a:ext cx="1594086" cy="592229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0" y="606096"/>
            <a:ext cx="3094074" cy="592229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 userDrawn="1"/>
        </p:nvSpPr>
        <p:spPr>
          <a:xfrm>
            <a:off x="0" y="6483555"/>
            <a:ext cx="3271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1" dirty="0" smtClean="0">
                <a:solidFill>
                  <a:srgbClr val="B4C3DE"/>
                </a:solidFill>
                <a:cs typeface="Arial" pitchFamily="34" charset="0"/>
              </a:rPr>
              <a:t>S31</a:t>
            </a:r>
            <a:endParaRPr lang="en-GB" sz="600" b="1" dirty="0">
              <a:solidFill>
                <a:srgbClr val="B4C3DE"/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39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0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717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 userDrawn="1"/>
        </p:nvSpPr>
        <p:spPr>
          <a:xfrm>
            <a:off x="0" y="6483555"/>
            <a:ext cx="3271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1" dirty="0" smtClean="0">
                <a:solidFill>
                  <a:srgbClr val="B4C3DE"/>
                </a:solidFill>
                <a:cs typeface="Arial" pitchFamily="34" charset="0"/>
              </a:rPr>
              <a:t>S31</a:t>
            </a:r>
            <a:endParaRPr lang="en-GB" sz="600" b="1" dirty="0">
              <a:solidFill>
                <a:srgbClr val="B4C3DE"/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42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432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1. Subtitle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 userDrawn="1"/>
        </p:nvSpPr>
        <p:spPr>
          <a:xfrm>
            <a:off x="0" y="6483555"/>
            <a:ext cx="3271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1" dirty="0" smtClean="0">
                <a:solidFill>
                  <a:srgbClr val="B4C3DE"/>
                </a:solidFill>
                <a:cs typeface="Arial" pitchFamily="34" charset="0"/>
              </a:rPr>
              <a:t>S31</a:t>
            </a:r>
            <a:endParaRPr lang="en-GB" sz="600" b="1" dirty="0">
              <a:solidFill>
                <a:srgbClr val="B4C3DE"/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31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2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432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1. Subtitle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 userDrawn="1"/>
        </p:nvSpPr>
        <p:spPr>
          <a:xfrm>
            <a:off x="0" y="6483555"/>
            <a:ext cx="3271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1" dirty="0" smtClean="0">
                <a:solidFill>
                  <a:srgbClr val="B4C3DE"/>
                </a:solidFill>
                <a:cs typeface="Arial" pitchFamily="34" charset="0"/>
              </a:rPr>
              <a:t>S31</a:t>
            </a:r>
            <a:endParaRPr lang="en-GB" sz="600" b="1" dirty="0">
              <a:solidFill>
                <a:srgbClr val="B4C3DE"/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30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1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32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1. Subtitle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2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432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1. Subtitle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1071" y="2483437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716072" y="1695865"/>
            <a:ext cx="8112016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432844" y="2504939"/>
            <a:ext cx="9473156" cy="39196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432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1. Subtitle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Objective 1: Title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432843" y="1690051"/>
            <a:ext cx="9128841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1. Subtitle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717452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Title</a:t>
            </a:r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74823" y="909473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74820" y="168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50718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       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Exercise 1:	Write the exercise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43432" y="1612084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93600" y="1569552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93600" y="2552012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1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93600" y="3527601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2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93600" y="4485698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3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93600" y="5400000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743432" y="2583911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743432" y="3571212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743432" y="4529309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743432" y="5442532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909473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References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1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945" y="149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48343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Exercise 1:	Write the exercise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717452" y="868858"/>
            <a:ext cx="8119757" cy="6508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kumimoji="0" lang="en-GB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sz="2400" dirty="0" smtClean="0"/>
              <a:t>Objective 1: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818166" y="1876723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1818166" y="306153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1818166" y="4235706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818166" y="540988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700270" y="179235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98654" y="296652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00270" y="414070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698654" y="531487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Objective 1: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2: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3: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4: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5:  Bullet Point 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1988077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945" y="149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48343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Exercise 1:	Write the exercise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347636" y="2133600"/>
            <a:ext cx="3558363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945" y="149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48343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Exercise 1:	Write the exercise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34" Type="http://schemas.openxmlformats.org/officeDocument/2006/relationships/image" Target="../media/image6.png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image" Target="../media/image5.pn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</a:t>
            </a:r>
            <a:r>
              <a:rPr lang="en-GB" sz="1100" b="1" baseline="0" dirty="0" smtClean="0">
                <a:solidFill>
                  <a:srgbClr val="0D3F96"/>
                </a:solidFill>
              </a:rPr>
              <a:t>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4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DE891B"/>
            </a:solidFill>
            <a:round/>
            <a:headEnd/>
            <a:tailEnd/>
          </a:ln>
        </p:spPr>
      </p:cxnSp>
      <p:sp>
        <p:nvSpPr>
          <p:cNvPr id="49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DE891B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50" name="Straight Connector 49"/>
          <p:cNvCxnSpPr>
            <a:stCxn id="49" idx="3"/>
            <a:endCxn id="49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day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training delivered by lead partners Habitat for Humanity, </a:t>
            </a:r>
            <a:r>
              <a:rPr lang="en-GB" sz="800" b="1" kern="1200" dirty="0" err="1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RedR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and Shelter Centre on 2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nd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to 9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July 2011 in Thailand </a:t>
            </a:r>
            <a:endParaRPr lang="en-GB" sz="800" b="1" kern="1200" dirty="0">
              <a:solidFill>
                <a:srgbClr val="0D3E9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approved by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Advisory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Group members</a:t>
            </a:r>
            <a:endParaRPr lang="en-US" sz="800" b="1" dirty="0">
              <a:solidFill>
                <a:srgbClr val="0D3E9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 descr="CORE new logo from banner V11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  <p:grpSp>
        <p:nvGrpSpPr>
          <p:cNvPr id="27" name="Group 26"/>
          <p:cNvGrpSpPr/>
          <p:nvPr userDrawn="1"/>
        </p:nvGrpSpPr>
        <p:grpSpPr>
          <a:xfrm>
            <a:off x="9501202" y="6509604"/>
            <a:ext cx="402417" cy="343362"/>
            <a:chOff x="8378452" y="5819674"/>
            <a:chExt cx="402417" cy="343362"/>
          </a:xfrm>
        </p:grpSpPr>
        <p:sp>
          <p:nvSpPr>
            <p:cNvPr id="22" name="Rectangle 21"/>
            <p:cNvSpPr/>
            <p:nvPr userDrawn="1"/>
          </p:nvSpPr>
          <p:spPr>
            <a:xfrm>
              <a:off x="8378452" y="5819674"/>
              <a:ext cx="402417" cy="343362"/>
            </a:xfrm>
            <a:prstGeom prst="rect">
              <a:avLst/>
            </a:prstGeom>
            <a:solidFill>
              <a:srgbClr val="DE89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traight Connector 23"/>
            <p:cNvCxnSpPr/>
            <p:nvPr userDrawn="1"/>
          </p:nvCxnSpPr>
          <p:spPr>
            <a:xfrm flipV="1">
              <a:off x="8378452" y="5819674"/>
              <a:ext cx="402417" cy="3433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 userDrawn="1"/>
        </p:nvSpPr>
        <p:spPr>
          <a:xfrm>
            <a:off x="9467868" y="6504466"/>
            <a:ext cx="3520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defRPr/>
            </a:pPr>
            <a:fld id="{E9273335-811A-4A40-AA21-6889A5B251EB}" type="slidenum">
              <a:rPr lang="en-US" sz="800" b="1" spc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marL="0" indent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800" b="1" spc="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spc="0" dirty="0" smtClean="0">
                <a:solidFill>
                  <a:schemeClr val="bg1"/>
                </a:solidFill>
                <a:cs typeface="Arial" pitchFamily="34" charset="0"/>
              </a:rPr>
              <a:t>             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596433" y="6625702"/>
            <a:ext cx="3420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1" baseline="0" dirty="0" smtClean="0">
                <a:solidFill>
                  <a:schemeClr val="bg1"/>
                </a:solidFill>
              </a:rPr>
              <a:t>93</a:t>
            </a:r>
            <a:endParaRPr lang="en-GB" sz="800" b="1" baseline="0" dirty="0">
              <a:solidFill>
                <a:schemeClr val="bg1"/>
              </a:solidFill>
            </a:endParaRPr>
          </a:p>
        </p:txBody>
      </p:sp>
      <p:pic>
        <p:nvPicPr>
          <p:cNvPr id="29" name="Picture 28" descr="Banner-CORE-new-orange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-3175" y="726"/>
            <a:ext cx="9906000" cy="621983"/>
          </a:xfrm>
          <a:prstGeom prst="rect">
            <a:avLst/>
          </a:prstGeom>
        </p:spPr>
      </p:pic>
      <p:sp>
        <p:nvSpPr>
          <p:cNvPr id="30" name="Text Placeholder 13"/>
          <p:cNvSpPr txBox="1">
            <a:spLocks/>
          </p:cNvSpPr>
          <p:nvPr userDrawn="1"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Training of trainers break</a:t>
            </a:r>
            <a:endParaRPr lang="en-GB" sz="2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7262813" y="0"/>
            <a:ext cx="2262187" cy="25241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</p:spTree>
    <p:extLst>
      <p:ext uri="{BB962C8B-B14F-4D97-AF65-F5344CB8AC3E}">
        <p14:creationId xmlns="" xmlns:p14="http://schemas.microsoft.com/office/powerpoint/2010/main" val="35438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6" r:id="rId1"/>
    <p:sldLayoutId id="2147484948" r:id="rId2"/>
    <p:sldLayoutId id="2147484949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nner CORE new V10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39" name="Text Placeholder 13"/>
          <p:cNvSpPr txBox="1">
            <a:spLocks/>
          </p:cNvSpPr>
          <p:nvPr userDrawn="1"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prstClr val="white"/>
                </a:solidFill>
              </a:rPr>
              <a:t>Adult learning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21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24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41" name="Straight Connector 40"/>
          <p:cNvCxnSpPr>
            <a:stCxn id="24" idx="3"/>
            <a:endCxn id="24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4" name="TextBox 43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1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6" name="TextBox 45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1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48" name="TextBox 47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grpSp>
        <p:nvGrpSpPr>
          <p:cNvPr id="2" name="Group 19"/>
          <p:cNvGrpSpPr/>
          <p:nvPr userDrawn="1"/>
        </p:nvGrpSpPr>
        <p:grpSpPr>
          <a:xfrm>
            <a:off x="9323748" y="6504292"/>
            <a:ext cx="652363" cy="353156"/>
            <a:chOff x="7262901" y="3956287"/>
            <a:chExt cx="652363" cy="353156"/>
          </a:xfrm>
        </p:grpSpPr>
        <p:pic>
          <p:nvPicPr>
            <p:cNvPr id="50" name="Picture 49" descr="blue triangle.png"/>
            <p:cNvPicPr>
              <a:picLocks noChangeAspect="1"/>
            </p:cNvPicPr>
            <p:nvPr userDrawn="1"/>
          </p:nvPicPr>
          <p:blipFill>
            <a:blip r:embed="rId16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 userDrawn="1"/>
          </p:nvSpPr>
          <p:spPr>
            <a:xfrm>
              <a:off x="7262901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           93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52" name="Picture 51" descr="CORE new logo from banner V11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  <p:sldLayoutId id="2147484957" r:id="rId7"/>
    <p:sldLayoutId id="2147484958" r:id="rId8"/>
    <p:sldLayoutId id="2147484959" r:id="rId9"/>
    <p:sldLayoutId id="2147484960" r:id="rId10"/>
    <p:sldLayoutId id="2147484961" r:id="rId11"/>
    <p:sldLayoutId id="2147484962" r:id="rId12"/>
    <p:sldLayoutId id="214748496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Banner CORE new V10.png"/>
          <p:cNvPicPr>
            <a:picLocks noChangeAspect="1"/>
          </p:cNvPicPr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824075" y="-1310185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53" name="Straight Arrow Connector 52"/>
          <p:cNvCxnSpPr>
            <a:stCxn id="52" idx="2"/>
          </p:cNvCxnSpPr>
          <p:nvPr/>
        </p:nvCxnSpPr>
        <p:spPr>
          <a:xfrm rot="5400000">
            <a:off x="4148115" y="-464237"/>
            <a:ext cx="491746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667172" y="-1310185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8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57" name="Straight Arrow Connector 56"/>
          <p:cNvCxnSpPr>
            <a:stCxn id="56" idx="2"/>
          </p:cNvCxnSpPr>
          <p:nvPr/>
        </p:nvCxnSpPr>
        <p:spPr>
          <a:xfrm rot="5400000">
            <a:off x="7990815" y="-463840"/>
            <a:ext cx="492540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prstClr val="white"/>
                </a:solidFill>
              </a:rPr>
              <a:t>Planning a training event</a:t>
            </a:r>
          </a:p>
        </p:txBody>
      </p:sp>
      <p:cxnSp>
        <p:nvCxnSpPr>
          <p:cNvPr id="62" name="Straight Connector 61"/>
          <p:cNvCxnSpPr/>
          <p:nvPr/>
        </p:nvCxnSpPr>
        <p:spPr>
          <a:xfrm rot="5400000" flipH="1" flipV="1">
            <a:off x="7129131" y="-207337"/>
            <a:ext cx="2658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 flipH="1" flipV="1">
            <a:off x="8553896" y="-207338"/>
            <a:ext cx="2658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794250" y="-406400"/>
            <a:ext cx="2508250" cy="2476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dirty="0" smtClean="0">
                <a:solidFill>
                  <a:prstClr val="black"/>
                </a:solidFill>
                <a:cs typeface="Arial" pitchFamily="34" charset="0"/>
              </a:rPr>
              <a:t>Alignment for pictures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661400" y="-406400"/>
            <a:ext cx="2508250" cy="2476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dirty="0" smtClean="0">
                <a:solidFill>
                  <a:prstClr val="black"/>
                </a:solidFill>
                <a:cs typeface="Arial" pitchFamily="34" charset="0"/>
              </a:rPr>
              <a:t>Alignment for icons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32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4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35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38" name="Straight Connector 37"/>
          <p:cNvCxnSpPr>
            <a:stCxn id="35" idx="3"/>
            <a:endCxn id="35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4" name="TextBox 43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2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8" name="TextBox 47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1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9" name="TextBox 48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51" name="TextBox 50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grpSp>
        <p:nvGrpSpPr>
          <p:cNvPr id="2" name="Group 19"/>
          <p:cNvGrpSpPr/>
          <p:nvPr userDrawn="1"/>
        </p:nvGrpSpPr>
        <p:grpSpPr>
          <a:xfrm>
            <a:off x="9323748" y="6504292"/>
            <a:ext cx="652363" cy="353156"/>
            <a:chOff x="7262901" y="3956287"/>
            <a:chExt cx="652363" cy="353156"/>
          </a:xfrm>
        </p:grpSpPr>
        <p:pic>
          <p:nvPicPr>
            <p:cNvPr id="55" name="Picture 54" descr="blue triangle.png"/>
            <p:cNvPicPr>
              <a:picLocks noChangeAspect="1"/>
            </p:cNvPicPr>
            <p:nvPr userDrawn="1"/>
          </p:nvPicPr>
          <p:blipFill>
            <a:blip r:embed="rId26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 userDrawn="1"/>
          </p:nvSpPr>
          <p:spPr>
            <a:xfrm>
              <a:off x="7262901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           93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59" name="Picture 58" descr="CORE new logo from banner V11.png"/>
          <p:cNvPicPr>
            <a:picLocks noChangeAspect="1"/>
          </p:cNvPicPr>
          <p:nvPr userDrawn="1"/>
        </p:nvPicPr>
        <p:blipFill>
          <a:blip r:embed="rId27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65" r:id="rId1"/>
    <p:sldLayoutId id="2147484966" r:id="rId2"/>
    <p:sldLayoutId id="2147484967" r:id="rId3"/>
    <p:sldLayoutId id="2147484968" r:id="rId4"/>
    <p:sldLayoutId id="2147484969" r:id="rId5"/>
    <p:sldLayoutId id="2147484970" r:id="rId6"/>
    <p:sldLayoutId id="2147484971" r:id="rId7"/>
    <p:sldLayoutId id="2147484972" r:id="rId8"/>
    <p:sldLayoutId id="2147484973" r:id="rId9"/>
    <p:sldLayoutId id="2147484974" r:id="rId10"/>
    <p:sldLayoutId id="2147484975" r:id="rId11"/>
    <p:sldLayoutId id="2147484976" r:id="rId12"/>
    <p:sldLayoutId id="2147484977" r:id="rId13"/>
    <p:sldLayoutId id="2147484978" r:id="rId14"/>
    <p:sldLayoutId id="2147484979" r:id="rId15"/>
    <p:sldLayoutId id="2147484980" r:id="rId16"/>
    <p:sldLayoutId id="2147484981" r:id="rId17"/>
    <p:sldLayoutId id="2147484982" r:id="rId18"/>
    <p:sldLayoutId id="2147484983" r:id="rId19"/>
    <p:sldLayoutId id="2147484984" r:id="rId20"/>
    <p:sldLayoutId id="2147484985" r:id="rId21"/>
    <p:sldLayoutId id="2147484986" r:id="rId22"/>
    <p:sldLayoutId id="2147484987" r:id="rId2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nner CORE new V10.png"/>
          <p:cNvPicPr>
            <a:picLocks noChangeAspect="1"/>
          </p:cNvPicPr>
          <p:nvPr userDrawn="1"/>
        </p:nvPicPr>
        <p:blipFill>
          <a:blip r:embed="rId33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39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prstClr val="white"/>
                </a:solidFill>
              </a:rPr>
              <a:t>Developing a session plan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21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24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41" name="Straight Connector 40"/>
          <p:cNvCxnSpPr>
            <a:stCxn id="24" idx="3"/>
            <a:endCxn id="24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4" name="TextBox 43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3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6" name="TextBox 45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1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48" name="TextBox 47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grpSp>
        <p:nvGrpSpPr>
          <p:cNvPr id="2" name="Group 19"/>
          <p:cNvGrpSpPr/>
          <p:nvPr userDrawn="1"/>
        </p:nvGrpSpPr>
        <p:grpSpPr>
          <a:xfrm>
            <a:off x="9323748" y="6504292"/>
            <a:ext cx="652363" cy="353156"/>
            <a:chOff x="7262901" y="3956287"/>
            <a:chExt cx="652363" cy="353156"/>
          </a:xfrm>
        </p:grpSpPr>
        <p:pic>
          <p:nvPicPr>
            <p:cNvPr id="50" name="Picture 49" descr="blue triangle.png"/>
            <p:cNvPicPr>
              <a:picLocks noChangeAspect="1"/>
            </p:cNvPicPr>
            <p:nvPr userDrawn="1"/>
          </p:nvPicPr>
          <p:blipFill>
            <a:blip r:embed="rId34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 userDrawn="1"/>
          </p:nvSpPr>
          <p:spPr>
            <a:xfrm>
              <a:off x="7262901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           93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52" name="Picture 51" descr="CORE new logo from banner V11.png"/>
          <p:cNvPicPr>
            <a:picLocks noChangeAspect="1"/>
          </p:cNvPicPr>
          <p:nvPr userDrawn="1"/>
        </p:nvPicPr>
        <p:blipFill>
          <a:blip r:embed="rId35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89" r:id="rId1"/>
    <p:sldLayoutId id="2147484990" r:id="rId2"/>
    <p:sldLayoutId id="2147484991" r:id="rId3"/>
    <p:sldLayoutId id="2147484992" r:id="rId4"/>
    <p:sldLayoutId id="2147484993" r:id="rId5"/>
    <p:sldLayoutId id="2147484994" r:id="rId6"/>
    <p:sldLayoutId id="2147484995" r:id="rId7"/>
    <p:sldLayoutId id="2147484996" r:id="rId8"/>
    <p:sldLayoutId id="2147484997" r:id="rId9"/>
    <p:sldLayoutId id="2147484998" r:id="rId10"/>
    <p:sldLayoutId id="2147484999" r:id="rId11"/>
    <p:sldLayoutId id="2147485000" r:id="rId12"/>
    <p:sldLayoutId id="2147485001" r:id="rId13"/>
    <p:sldLayoutId id="2147485002" r:id="rId14"/>
    <p:sldLayoutId id="2147485003" r:id="rId15"/>
    <p:sldLayoutId id="2147485004" r:id="rId16"/>
    <p:sldLayoutId id="2147485005" r:id="rId17"/>
    <p:sldLayoutId id="2147485006" r:id="rId18"/>
    <p:sldLayoutId id="2147485007" r:id="rId19"/>
    <p:sldLayoutId id="2147485008" r:id="rId20"/>
    <p:sldLayoutId id="2147485009" r:id="rId21"/>
    <p:sldLayoutId id="2147485010" r:id="rId22"/>
    <p:sldLayoutId id="2147485011" r:id="rId23"/>
    <p:sldLayoutId id="2147485012" r:id="rId24"/>
    <p:sldLayoutId id="2147485013" r:id="rId25"/>
    <p:sldLayoutId id="2147485014" r:id="rId26"/>
    <p:sldLayoutId id="2147485015" r:id="rId27"/>
    <p:sldLayoutId id="2147485016" r:id="rId28"/>
    <p:sldLayoutId id="2147485017" r:id="rId29"/>
    <p:sldLayoutId id="2147485018" r:id="rId30"/>
    <p:sldLayoutId id="2147485019" r:id="rId3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Banner CORE new V10.png"/>
          <p:cNvPicPr>
            <a:picLocks noChangeAspect="1"/>
          </p:cNvPicPr>
          <p:nvPr userDrawn="1"/>
        </p:nvPicPr>
        <p:blipFill>
          <a:blip r:embed="rId22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824075" y="-1310185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53" name="Straight Arrow Connector 52"/>
          <p:cNvCxnSpPr>
            <a:stCxn id="52" idx="2"/>
          </p:cNvCxnSpPr>
          <p:nvPr/>
        </p:nvCxnSpPr>
        <p:spPr>
          <a:xfrm rot="5400000">
            <a:off x="4148115" y="-464237"/>
            <a:ext cx="491746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667172" y="-1310185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8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57" name="Straight Arrow Connector 56"/>
          <p:cNvCxnSpPr>
            <a:stCxn id="56" idx="2"/>
          </p:cNvCxnSpPr>
          <p:nvPr/>
        </p:nvCxnSpPr>
        <p:spPr>
          <a:xfrm rot="5400000">
            <a:off x="7990815" y="-463840"/>
            <a:ext cx="492540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prstClr val="white"/>
                </a:solidFill>
              </a:rPr>
              <a:t>Facilitation skills</a:t>
            </a:r>
          </a:p>
        </p:txBody>
      </p:sp>
      <p:cxnSp>
        <p:nvCxnSpPr>
          <p:cNvPr id="62" name="Straight Connector 61"/>
          <p:cNvCxnSpPr/>
          <p:nvPr/>
        </p:nvCxnSpPr>
        <p:spPr>
          <a:xfrm rot="5400000" flipH="1" flipV="1">
            <a:off x="7129131" y="-207337"/>
            <a:ext cx="2658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 flipH="1" flipV="1">
            <a:off x="8553896" y="-207338"/>
            <a:ext cx="2658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794250" y="-406400"/>
            <a:ext cx="2508250" cy="2476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dirty="0" smtClean="0">
                <a:solidFill>
                  <a:prstClr val="black"/>
                </a:solidFill>
                <a:cs typeface="Arial" pitchFamily="34" charset="0"/>
              </a:rPr>
              <a:t>Alignment for pictures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661400" y="-406400"/>
            <a:ext cx="2508250" cy="2476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dirty="0" smtClean="0">
                <a:solidFill>
                  <a:prstClr val="black"/>
                </a:solidFill>
                <a:cs typeface="Arial" pitchFamily="34" charset="0"/>
              </a:rPr>
              <a:t>Alignment for icons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32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4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35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38" name="Straight Connector 37"/>
          <p:cNvCxnSpPr>
            <a:stCxn id="35" idx="3"/>
            <a:endCxn id="35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4" name="TextBox 43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4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8" name="TextBox 47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1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9" name="TextBox 48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51" name="TextBox 50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grpSp>
        <p:nvGrpSpPr>
          <p:cNvPr id="2" name="Group 19"/>
          <p:cNvGrpSpPr/>
          <p:nvPr userDrawn="1"/>
        </p:nvGrpSpPr>
        <p:grpSpPr>
          <a:xfrm>
            <a:off x="9312862" y="6504292"/>
            <a:ext cx="652363" cy="353156"/>
            <a:chOff x="7252015" y="3956287"/>
            <a:chExt cx="652363" cy="353156"/>
          </a:xfrm>
        </p:grpSpPr>
        <p:pic>
          <p:nvPicPr>
            <p:cNvPr id="55" name="Picture 54" descr="blue triangle.png"/>
            <p:cNvPicPr>
              <a:picLocks noChangeAspect="1"/>
            </p:cNvPicPr>
            <p:nvPr userDrawn="1"/>
          </p:nvPicPr>
          <p:blipFill>
            <a:blip r:embed="rId23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 userDrawn="1"/>
          </p:nvSpPr>
          <p:spPr>
            <a:xfrm>
              <a:off x="7252015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           93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59" name="Picture 58" descr="CORE new logo from banner V11.png"/>
          <p:cNvPicPr>
            <a:picLocks noChangeAspect="1"/>
          </p:cNvPicPr>
          <p:nvPr userDrawn="1"/>
        </p:nvPicPr>
        <p:blipFill>
          <a:blip r:embed="rId24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21" r:id="rId1"/>
    <p:sldLayoutId id="2147485022" r:id="rId2"/>
    <p:sldLayoutId id="2147485023" r:id="rId3"/>
    <p:sldLayoutId id="2147485024" r:id="rId4"/>
    <p:sldLayoutId id="2147485025" r:id="rId5"/>
    <p:sldLayoutId id="2147485026" r:id="rId6"/>
    <p:sldLayoutId id="2147485027" r:id="rId7"/>
    <p:sldLayoutId id="2147485028" r:id="rId8"/>
    <p:sldLayoutId id="2147485029" r:id="rId9"/>
    <p:sldLayoutId id="2147485030" r:id="rId10"/>
    <p:sldLayoutId id="2147485031" r:id="rId11"/>
    <p:sldLayoutId id="2147485032" r:id="rId12"/>
    <p:sldLayoutId id="2147485033" r:id="rId13"/>
    <p:sldLayoutId id="2147485034" r:id="rId14"/>
    <p:sldLayoutId id="2147485035" r:id="rId15"/>
    <p:sldLayoutId id="2147485036" r:id="rId16"/>
    <p:sldLayoutId id="2147485037" r:id="rId17"/>
    <p:sldLayoutId id="2147485038" r:id="rId18"/>
    <p:sldLayoutId id="2147485039" r:id="rId19"/>
    <p:sldLayoutId id="2147485040" r:id="rId2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8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71.png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8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8.png"/><Relationship Id="rId5" Type="http://schemas.openxmlformats.org/officeDocument/2006/relationships/image" Target="../media/image51.png"/><Relationship Id="rId4" Type="http://schemas.openxmlformats.org/officeDocument/2006/relationships/image" Target="../media/image7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7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8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Welcome to day 1</a:t>
            </a:r>
            <a:endParaRPr lang="en-GB" dirty="0"/>
          </a:p>
        </p:txBody>
      </p:sp>
      <p:pic>
        <p:nvPicPr>
          <p:cNvPr id="1026" name="Picture 2" descr="Z:\GSC_Training\Shelter Training Toolkit\A Project management\A1 Training development\A1.4 Photos\A1.4.1 Used Pictures\Thailand 2007 D1.02a-.jpg"/>
          <p:cNvPicPr>
            <a:picLocks noChangeAspect="1" noChangeArrowheads="1"/>
          </p:cNvPicPr>
          <p:nvPr/>
        </p:nvPicPr>
        <p:blipFill>
          <a:blip r:embed="rId3" cstate="print"/>
          <a:srcRect r="18685"/>
          <a:stretch>
            <a:fillRect/>
          </a:stretch>
        </p:blipFill>
        <p:spPr bwMode="auto">
          <a:xfrm flipH="1">
            <a:off x="1974823" y="3517429"/>
            <a:ext cx="7931177" cy="2957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ime for discussion 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8855" y="4508208"/>
            <a:ext cx="1176670" cy="1897236"/>
          </a:xfrm>
          <a:prstGeom prst="rect">
            <a:avLst/>
          </a:prstGeom>
        </p:spPr>
      </p:pic>
      <p:pic>
        <p:nvPicPr>
          <p:cNvPr id="25" name="Picture 24" descr="Discussion in pairs V8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0629" y="2592269"/>
            <a:ext cx="1180800" cy="1896203"/>
          </a:xfrm>
          <a:prstGeom prst="rect">
            <a:avLst/>
          </a:prstGeom>
        </p:spPr>
      </p:pic>
      <p:pic>
        <p:nvPicPr>
          <p:cNvPr id="24" name="Picture 23" descr="Pen2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 in pairs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19911" y="2507187"/>
            <a:ext cx="7114264" cy="2948400"/>
          </a:xfrm>
        </p:spPr>
        <p:txBody>
          <a:bodyPr/>
          <a:lstStyle/>
          <a:p>
            <a:pPr marL="1435100" indent="-1435100"/>
            <a:r>
              <a:rPr lang="en-GB" b="1" dirty="0" smtClean="0"/>
              <a:t>  </a:t>
            </a:r>
            <a:r>
              <a:rPr lang="en-GB" sz="2000" dirty="0" smtClean="0"/>
              <a:t>Question    </a:t>
            </a:r>
            <a:r>
              <a:rPr lang="en-GB" sz="2000" b="1" dirty="0" smtClean="0"/>
              <a:t>Which methods do you use to help     you/others remember?</a:t>
            </a:r>
          </a:p>
          <a:p>
            <a:endParaRPr lang="en-GB" sz="2000" dirty="0" smtClean="0"/>
          </a:p>
          <a:p>
            <a:r>
              <a:rPr lang="en-GB" sz="2000" b="1" dirty="0" smtClean="0"/>
              <a:t>          </a:t>
            </a:r>
            <a:r>
              <a:rPr lang="en-GB" sz="2000" dirty="0" smtClean="0"/>
              <a:t>Task   </a:t>
            </a:r>
            <a:r>
              <a:rPr lang="en-GB" sz="2000" b="1" dirty="0" smtClean="0"/>
              <a:t>In pairs, come up with three examples</a:t>
            </a:r>
            <a:endParaRPr lang="en-GB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755253" y="387778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pairs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oup Work.jpg"/>
          <p:cNvPicPr>
            <a:picLocks noChangeAspect="1"/>
          </p:cNvPicPr>
          <p:nvPr/>
        </p:nvPicPr>
        <p:blipFill>
          <a:blip r:embed="rId2" cstate="print"/>
          <a:srcRect l="7785" t="9992" r="13783" b="7019"/>
          <a:stretch>
            <a:fillRect/>
          </a:stretch>
        </p:blipFill>
        <p:spPr>
          <a:xfrm>
            <a:off x="6794205" y="3835280"/>
            <a:ext cx="3082836" cy="2645188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5702142" cy="2948400"/>
          </a:xfrm>
        </p:spPr>
        <p:txBody>
          <a:bodyPr/>
          <a:lstStyle/>
          <a:p>
            <a:pPr marL="0" lvl="1" indent="446088">
              <a:spcBef>
                <a:spcPts val="0"/>
              </a:spcBef>
              <a:buBlip>
                <a:blip r:embed="rId3"/>
              </a:buBlip>
            </a:pPr>
            <a:r>
              <a:rPr lang="en-GB" sz="2000" dirty="0" smtClean="0"/>
              <a:t>We learn best when we feel relaxed</a:t>
            </a:r>
          </a:p>
          <a:p>
            <a:pPr marL="0" lvl="1" indent="273050">
              <a:spcBef>
                <a:spcPts val="0"/>
              </a:spcBef>
              <a:buBlip>
                <a:blip r:embed="rId3"/>
              </a:buBlip>
            </a:pPr>
            <a:endParaRPr lang="en-GB" sz="2000" dirty="0" smtClean="0"/>
          </a:p>
          <a:p>
            <a:pPr marL="446088" lvl="1" indent="-446088">
              <a:spcBef>
                <a:spcPts val="0"/>
              </a:spcBef>
              <a:buBlip>
                <a:blip r:embed="rId3"/>
              </a:buBlip>
            </a:pPr>
            <a:r>
              <a:rPr lang="en-GB" sz="2000" dirty="0" smtClean="0"/>
              <a:t>Create a safe atmosphere, in which people are happy to share experiences</a:t>
            </a:r>
          </a:p>
          <a:p>
            <a:pPr marL="0" lvl="1" indent="273050">
              <a:spcBef>
                <a:spcPts val="0"/>
              </a:spcBef>
            </a:pPr>
            <a:endParaRPr lang="en-GB" sz="2000" dirty="0" smtClean="0"/>
          </a:p>
          <a:p>
            <a:pPr marL="446088" lvl="1" indent="-446088">
              <a:spcBef>
                <a:spcPts val="0"/>
              </a:spcBef>
              <a:buBlip>
                <a:blip r:embed="rId3"/>
              </a:buBlip>
              <a:tabLst>
                <a:tab pos="361950" algn="l"/>
              </a:tabLst>
            </a:pPr>
            <a:r>
              <a:rPr lang="en-GB" sz="2000" dirty="0" smtClean="0"/>
              <a:t>Create a comfortable physical environment</a:t>
            </a:r>
          </a:p>
          <a:p>
            <a:pPr marL="0" lvl="1" indent="273050">
              <a:spcBef>
                <a:spcPts val="0"/>
              </a:spcBef>
              <a:buBlip>
                <a:blip r:embed="rId3"/>
              </a:buBlip>
            </a:pPr>
            <a:endParaRPr lang="en-GB" sz="2200" dirty="0" smtClean="0"/>
          </a:p>
          <a:p>
            <a:endParaRPr lang="en-GB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Key points about learning environment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Objective 4   </a:t>
            </a:r>
            <a:r>
              <a:rPr lang="en-GB" b="1" i="0" dirty="0" smtClean="0"/>
              <a:t>Learning environment</a:t>
            </a:r>
            <a:endParaRPr lang="en-GB" b="1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533601" y="2401200"/>
            <a:ext cx="5749702" cy="3664073"/>
          </a:xfrm>
        </p:spPr>
        <p:txBody>
          <a:bodyPr/>
          <a:lstStyle/>
          <a:p>
            <a:r>
              <a:rPr lang="en-GB" dirty="0" smtClean="0"/>
              <a:t>A learning style is a way in which an individual engages with learning</a:t>
            </a:r>
          </a:p>
          <a:p>
            <a:endParaRPr lang="en-GB" dirty="0" smtClean="0"/>
          </a:p>
          <a:p>
            <a:r>
              <a:rPr lang="en-GB" dirty="0" smtClean="0"/>
              <a:t>Each participant will have their own learning style, and it is up to you as a trainer to tailor the sessions and learning techniques to suit several learning styles</a:t>
            </a:r>
          </a:p>
          <a:p>
            <a:pPr>
              <a:buNone/>
            </a:pPr>
            <a:endParaRPr lang="en-GB" dirty="0" smtClean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What is a learning style?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Objective 5   </a:t>
            </a:r>
            <a:r>
              <a:rPr lang="en-GB" b="1" i="0" dirty="0" smtClean="0"/>
              <a:t>Learning styles</a:t>
            </a:r>
            <a:endParaRPr lang="en-GB" b="1" i="0" dirty="0"/>
          </a:p>
        </p:txBody>
      </p:sp>
      <p:pic>
        <p:nvPicPr>
          <p:cNvPr id="12" name="Picture Placeholder 11" descr="Juggling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/>
          <a:srcRect l="2680" r="2680"/>
          <a:stretch>
            <a:fillRect/>
          </a:stretch>
        </p:blipFill>
        <p:spPr>
          <a:xfrm>
            <a:off x="7283450" y="4233863"/>
            <a:ext cx="2622550" cy="2227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sitive learning outco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" y="678180"/>
            <a:ext cx="9765792" cy="55016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6028" y="1116281"/>
            <a:ext cx="1754372" cy="5118264"/>
          </a:xfrm>
          <a:prstGeom prst="rect">
            <a:avLst/>
          </a:prstGeom>
          <a:noFill/>
          <a:ln w="38100">
            <a:solidFill>
              <a:srgbClr val="F57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EW s31  learning 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46849"/>
            <a:ext cx="9906000" cy="1234014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5   </a:t>
            </a:r>
            <a:r>
              <a:rPr lang="en-GB" dirty="0" smtClean="0"/>
              <a:t>Learning styles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8112780" cy="471368"/>
          </a:xfrm>
        </p:spPr>
        <p:txBody>
          <a:bodyPr/>
          <a:lstStyle/>
          <a:p>
            <a:r>
              <a:rPr lang="en-GB" sz="2000" dirty="0" smtClean="0"/>
              <a:t>Consider the following eight learning methods</a:t>
            </a:r>
            <a:endParaRPr lang="en-GB" sz="2000" dirty="0"/>
          </a:p>
        </p:txBody>
      </p:sp>
      <p:sp>
        <p:nvSpPr>
          <p:cNvPr id="67" name="TextBox 66"/>
          <p:cNvSpPr txBox="1"/>
          <p:nvPr/>
        </p:nvSpPr>
        <p:spPr>
          <a:xfrm>
            <a:off x="0" y="3442239"/>
            <a:ext cx="1222744" cy="1799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1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Groups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Games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Practice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b="1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683216" y="3442239"/>
            <a:ext cx="1222744" cy="1799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4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Questions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Problems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Theory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b="1" dirty="0" smtClean="0">
              <a:solidFill>
                <a:srgbClr val="0D3F96"/>
              </a:solidFill>
              <a:cs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114008" y="3442239"/>
            <a:ext cx="1403205" cy="1799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6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Objectives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Stages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Summaries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661990" y="3442239"/>
            <a:ext cx="1222744" cy="1799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8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Images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Diagrams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Videos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258546" y="3442239"/>
            <a:ext cx="1222744" cy="1799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2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Statistics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Examples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Relevant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b="1" dirty="0" smtClean="0">
              <a:solidFill>
                <a:srgbClr val="0D3F96"/>
              </a:solidFill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901606" y="3442239"/>
            <a:ext cx="1275907" cy="1799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Reflection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Self-study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Q</a:t>
            </a:r>
            <a:r>
              <a:rPr lang="en-GB" dirty="0" err="1" smtClean="0">
                <a:solidFill>
                  <a:srgbClr val="0D3F96"/>
                </a:solidFill>
                <a:cs typeface="Arial" pitchFamily="34" charset="0"/>
              </a:rPr>
              <a:t>uestions</a:t>
            </a: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386090" y="3442239"/>
            <a:ext cx="1297166" cy="1799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7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Discussion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Groups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Presenting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b="1" dirty="0" smtClean="0">
              <a:solidFill>
                <a:srgbClr val="0D3F96"/>
              </a:solidFill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526703" y="3442239"/>
            <a:ext cx="1222744" cy="1799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3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Case-studies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Global-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Context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W s31  learn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30800"/>
            <a:ext cx="9906000" cy="123401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533601" y="2401200"/>
            <a:ext cx="8372400" cy="2585470"/>
          </a:xfrm>
          <a:prstGeom prst="rect">
            <a:avLst/>
          </a:prstGeom>
        </p:spPr>
        <p:txBody>
          <a:bodyPr/>
          <a:lstStyle/>
          <a:p>
            <a:pPr marL="446088" indent="-446088"/>
            <a:r>
              <a:rPr lang="en-GB" sz="2000" dirty="0" smtClean="0"/>
              <a:t>E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ncourage working In pairs or groups</a:t>
            </a:r>
          </a:p>
          <a:p>
            <a:pPr>
              <a:buNone/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446088" indent="-446088"/>
            <a:r>
              <a:rPr lang="en-GB" sz="2000" dirty="0" smtClean="0"/>
              <a:t>U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se techniques such as games, quizzing and brainstorming</a:t>
            </a:r>
          </a:p>
          <a:p>
            <a:pPr marL="0" indent="0">
              <a:buNone/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446088" indent="-446088"/>
            <a:r>
              <a:rPr lang="en-GB" sz="2000" dirty="0" smtClean="0"/>
              <a:t>I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ncorporate case studies, simulations and role play into the training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ubtitle 13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1. Active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Placeholder 14"/>
          <p:cNvSpPr txBox="1">
            <a:spLocks/>
          </p:cNvSpPr>
          <p:nvPr/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itle 1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5   </a:t>
            </a:r>
            <a:r>
              <a:rPr lang="en-GB" dirty="0" smtClean="0"/>
              <a:t>Learning styles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533601" y="2401200"/>
            <a:ext cx="8372400" cy="2691795"/>
          </a:xfrm>
          <a:prstGeom prst="rect">
            <a:avLst/>
          </a:prstGeom>
        </p:spPr>
        <p:txBody>
          <a:bodyPr/>
          <a:lstStyle/>
          <a:p>
            <a:pPr marL="446088" indent="-446088">
              <a:buBlip>
                <a:blip r:embed="rId2"/>
              </a:buBlip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Use real statistics</a:t>
            </a:r>
          </a:p>
          <a:p>
            <a:pPr>
              <a:buBlip>
                <a:blip r:embed="rId2"/>
              </a:buBlip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446088" indent="-446088">
              <a:buBlip>
                <a:blip r:embed="rId2"/>
              </a:buBlip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Use concrete examples and case studies</a:t>
            </a:r>
          </a:p>
          <a:p>
            <a:pPr>
              <a:buBlip>
                <a:blip r:embed="rId2"/>
              </a:buBlip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446088" indent="-446088">
              <a:buBlip>
                <a:blip r:embed="rId2"/>
              </a:buBlip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Make the training relevant to participant’s professional experience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2000" dirty="0" smtClean="0"/>
              <a:t>2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. Factual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NEW s31  learnin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230800"/>
            <a:ext cx="9906000" cy="1234014"/>
          </a:xfrm>
          <a:prstGeom prst="rect">
            <a:avLst/>
          </a:prstGeom>
        </p:spPr>
      </p:pic>
      <p:sp>
        <p:nvSpPr>
          <p:cNvPr id="9" name="Title 1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5   </a:t>
            </a:r>
            <a:r>
              <a:rPr lang="en-GB" dirty="0" smtClean="0"/>
              <a:t>Learning styles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7500817" cy="2948400"/>
          </a:xfrm>
          <a:prstGeom prst="rect">
            <a:avLst/>
          </a:prstGeom>
        </p:spPr>
        <p:txBody>
          <a:bodyPr/>
          <a:lstStyle/>
          <a:p>
            <a:pPr marL="446088" indent="-446088"/>
            <a:r>
              <a:rPr lang="en-GB" sz="2000" dirty="0" smtClean="0">
                <a:latin typeface="Arial" pitchFamily="34" charset="0"/>
                <a:cs typeface="Arial" pitchFamily="34" charset="0"/>
              </a:rPr>
              <a:t>Present an overall view of the subject</a:t>
            </a:r>
          </a:p>
          <a:p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446088" indent="-446088"/>
            <a:r>
              <a:rPr lang="en-GB" sz="2000" dirty="0" smtClean="0">
                <a:latin typeface="Arial" pitchFamily="34" charset="0"/>
                <a:cs typeface="Arial" pitchFamily="34" charset="0"/>
              </a:rPr>
              <a:t>Use case studies </a:t>
            </a:r>
          </a:p>
          <a:p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446088" indent="-446088"/>
            <a:r>
              <a:rPr lang="en-GB" sz="2000" dirty="0" smtClean="0">
                <a:latin typeface="Arial" pitchFamily="34" charset="0"/>
                <a:cs typeface="Arial" pitchFamily="34" charset="0"/>
              </a:rPr>
              <a:t>Invite participants to share regional experiences</a:t>
            </a:r>
          </a:p>
        </p:txBody>
      </p:sp>
      <p:sp>
        <p:nvSpPr>
          <p:cNvPr id="12" name="Subtitle 11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2000" dirty="0" smtClean="0"/>
              <a:t>3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. Global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NEW s31  learning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30800"/>
            <a:ext cx="9906000" cy="1234014"/>
          </a:xfrm>
          <a:prstGeom prst="rect">
            <a:avLst/>
          </a:prstGeom>
        </p:spPr>
      </p:pic>
      <p:sp>
        <p:nvSpPr>
          <p:cNvPr id="9" name="Title 1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5   </a:t>
            </a:r>
            <a:r>
              <a:rPr lang="en-GB" dirty="0" smtClean="0"/>
              <a:t>Learning styles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9474929" cy="2641456"/>
          </a:xfrm>
          <a:prstGeom prst="rect">
            <a:avLst/>
          </a:prstGeom>
        </p:spPr>
        <p:txBody>
          <a:bodyPr/>
          <a:lstStyle/>
          <a:p>
            <a:pPr marL="446088" indent="-446088">
              <a:buBlip>
                <a:blip r:embed="rId2"/>
              </a:buBlip>
            </a:pPr>
            <a:r>
              <a:rPr lang="en-GB" sz="2000" dirty="0" smtClean="0"/>
              <a:t>A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sk questions</a:t>
            </a:r>
          </a:p>
          <a:p>
            <a:pPr indent="0">
              <a:buNone/>
            </a:pPr>
            <a:endParaRPr lang="en-GB" sz="2000" dirty="0" smtClean="0"/>
          </a:p>
          <a:p>
            <a:pPr marL="446088" indent="-446088"/>
            <a:r>
              <a:rPr lang="en-GB" sz="2000" dirty="0" smtClean="0">
                <a:latin typeface="Arial" pitchFamily="34" charset="0"/>
                <a:cs typeface="Arial" pitchFamily="34" charset="0"/>
              </a:rPr>
              <a:t>Use problem-based, and task based scenario exercises</a:t>
            </a:r>
          </a:p>
          <a:p>
            <a:pPr marL="0" indent="0">
              <a:buBlip>
                <a:blip r:embed="rId2"/>
              </a:buBlip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446088" indent="-446088">
              <a:buBlip>
                <a:blip r:embed="rId2"/>
              </a:buBlip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Ask participants to figure out the underlying theory themselves</a:t>
            </a:r>
          </a:p>
        </p:txBody>
      </p:sp>
      <p:sp>
        <p:nvSpPr>
          <p:cNvPr id="6" name="Subtitle 5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2000" dirty="0" smtClean="0"/>
              <a:t>4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. Intuitive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NEW s31  learning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230800"/>
            <a:ext cx="9906000" cy="1234014"/>
          </a:xfrm>
          <a:prstGeom prst="rect">
            <a:avLst/>
          </a:prstGeom>
        </p:spPr>
      </p:pic>
      <p:sp>
        <p:nvSpPr>
          <p:cNvPr id="10" name="Title 1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5   </a:t>
            </a:r>
            <a:r>
              <a:rPr lang="en-GB" dirty="0" smtClean="0"/>
              <a:t>Learning styles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9627329" cy="2948400"/>
          </a:xfrm>
          <a:prstGeom prst="rect">
            <a:avLst/>
          </a:prstGeom>
        </p:spPr>
        <p:txBody>
          <a:bodyPr/>
          <a:lstStyle/>
          <a:p>
            <a:pPr marL="446088" indent="-446088"/>
            <a:r>
              <a:rPr lang="en-GB" sz="2000" dirty="0" smtClean="0"/>
              <a:t>Allow t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ime for reflection</a:t>
            </a:r>
          </a:p>
          <a:p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446088" indent="-446088"/>
            <a:r>
              <a:rPr lang="en-GB" sz="2000" dirty="0" smtClean="0">
                <a:latin typeface="Arial" pitchFamily="34" charset="0"/>
                <a:cs typeface="Arial" pitchFamily="34" charset="0"/>
              </a:rPr>
              <a:t>Allow time for participants to develop questions</a:t>
            </a:r>
          </a:p>
          <a:p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446088" indent="-446088"/>
            <a:r>
              <a:rPr lang="en-GB" sz="2000" dirty="0" smtClean="0">
                <a:latin typeface="Arial" pitchFamily="34" charset="0"/>
                <a:cs typeface="Arial" pitchFamily="34" charset="0"/>
              </a:rPr>
              <a:t>Invite participants to produce a written summary of the presentation</a:t>
            </a:r>
          </a:p>
          <a:p>
            <a:pPr>
              <a:buNone/>
            </a:pP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2000" dirty="0" smtClean="0"/>
              <a:t>5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. Reflective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NEW s31  learning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30800"/>
            <a:ext cx="9906000" cy="1234014"/>
          </a:xfrm>
          <a:prstGeom prst="rect">
            <a:avLst/>
          </a:prstGeom>
        </p:spPr>
      </p:pic>
      <p:sp>
        <p:nvSpPr>
          <p:cNvPr id="9" name="Title 1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5   </a:t>
            </a:r>
            <a:r>
              <a:rPr lang="en-GB" dirty="0" smtClean="0"/>
              <a:t>Learning styles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50950" y="4286725"/>
            <a:ext cx="1578778" cy="218015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76111" y="4286725"/>
            <a:ext cx="1578778" cy="218015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 descr="Agenda-vs5.png"/>
          <p:cNvPicPr>
            <a:picLocks noChangeAspect="1"/>
          </p:cNvPicPr>
          <p:nvPr/>
        </p:nvPicPr>
        <p:blipFill>
          <a:blip r:embed="rId3" cstate="print"/>
          <a:srcRect l="3324" t="13911" r="3319" b="5512"/>
          <a:stretch>
            <a:fillRect/>
          </a:stretch>
        </p:blipFill>
        <p:spPr>
          <a:xfrm>
            <a:off x="152400" y="548639"/>
            <a:ext cx="9464040" cy="57762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9874" y="956198"/>
            <a:ext cx="1594380" cy="4403202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D3F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533601" y="2401200"/>
            <a:ext cx="8372400" cy="2948400"/>
          </a:xfrm>
          <a:prstGeom prst="rect">
            <a:avLst/>
          </a:prstGeom>
        </p:spPr>
        <p:txBody>
          <a:bodyPr/>
          <a:lstStyle/>
          <a:p>
            <a:pPr marL="446088" indent="-446088"/>
            <a:r>
              <a:rPr lang="en-GB" sz="2000" dirty="0" smtClean="0">
                <a:latin typeface="Arial" pitchFamily="34" charset="0"/>
                <a:cs typeface="Arial" pitchFamily="34" charset="0"/>
              </a:rPr>
              <a:t>Set out a clear agenda</a:t>
            </a:r>
          </a:p>
          <a:p>
            <a:pPr>
              <a:buNone/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446088" indent="-446088"/>
            <a:r>
              <a:rPr lang="en-GB" sz="2000" dirty="0" smtClean="0">
                <a:latin typeface="Arial" pitchFamily="34" charset="0"/>
                <a:cs typeface="Arial" pitchFamily="34" charset="0"/>
              </a:rPr>
              <a:t>Indicate the stage you are covering as you go through the presentation</a:t>
            </a:r>
          </a:p>
          <a:p>
            <a:pPr>
              <a:buNone/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446088" indent="-446088"/>
            <a:r>
              <a:rPr lang="en-GB" sz="2000" dirty="0" smtClean="0">
                <a:latin typeface="Arial" pitchFamily="34" charset="0"/>
                <a:cs typeface="Arial" pitchFamily="34" charset="0"/>
              </a:rPr>
              <a:t>Provide summaries and recap each stage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2000" dirty="0" smtClean="0"/>
              <a:t>6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. Sequential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NEW s31  learning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30800"/>
            <a:ext cx="9906000" cy="1234014"/>
          </a:xfrm>
          <a:prstGeom prst="rect">
            <a:avLst/>
          </a:prstGeom>
        </p:spPr>
      </p:pic>
      <p:sp>
        <p:nvSpPr>
          <p:cNvPr id="10" name="Title 1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5   </a:t>
            </a:r>
            <a:r>
              <a:rPr lang="en-GB" dirty="0" smtClean="0"/>
              <a:t>Learning styles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9659227" cy="2948400"/>
          </a:xfrm>
          <a:prstGeom prst="rect">
            <a:avLst/>
          </a:prstGeom>
        </p:spPr>
        <p:txBody>
          <a:bodyPr/>
          <a:lstStyle/>
          <a:p>
            <a:pPr marL="446088" lvl="0" indent="-446088">
              <a:tabLst>
                <a:tab pos="446088" algn="l"/>
              </a:tabLst>
            </a:pPr>
            <a:r>
              <a:rPr lang="en-GB" sz="2000" dirty="0" smtClean="0"/>
              <a:t>I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ncorporate group work, discussion and debate into the training</a:t>
            </a:r>
          </a:p>
          <a:p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446088" indent="-446088"/>
            <a:r>
              <a:rPr lang="en-GB" sz="2000" dirty="0" smtClean="0"/>
              <a:t>E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ncourage participants to explain something to each other</a:t>
            </a:r>
          </a:p>
          <a:p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446088" indent="-446088"/>
            <a:r>
              <a:rPr lang="en-GB" sz="2000" dirty="0" smtClean="0">
                <a:latin typeface="Arial" pitchFamily="34" charset="0"/>
                <a:cs typeface="Arial" pitchFamily="34" charset="0"/>
              </a:rPr>
              <a:t>Incorporate participant presentations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  <a:prstGeom prst="rect">
            <a:avLst/>
          </a:prstGeom>
        </p:spPr>
        <p:txBody>
          <a:bodyPr/>
          <a:lstStyle/>
          <a:p>
            <a:pPr marL="273050" indent="-273050"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7. Verbal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NEW s31  learnin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30800"/>
            <a:ext cx="9906000" cy="1234014"/>
          </a:xfrm>
          <a:prstGeom prst="rect">
            <a:avLst/>
          </a:prstGeom>
        </p:spPr>
      </p:pic>
      <p:sp>
        <p:nvSpPr>
          <p:cNvPr id="9" name="Title 1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5   </a:t>
            </a:r>
            <a:r>
              <a:rPr lang="en-GB" dirty="0" smtClean="0"/>
              <a:t>Learning styles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9170129" cy="2948400"/>
          </a:xfrm>
          <a:prstGeom prst="rect">
            <a:avLst/>
          </a:prstGeom>
        </p:spPr>
        <p:txBody>
          <a:bodyPr/>
          <a:lstStyle/>
          <a:p>
            <a:pPr marL="446088" indent="-446088">
              <a:buBlip>
                <a:blip r:embed="rId2"/>
              </a:buBlip>
            </a:pPr>
            <a:r>
              <a:rPr lang="en-GB" sz="2000" dirty="0" smtClean="0"/>
              <a:t>U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se diagrams &amp; images within the presentation and literature</a:t>
            </a:r>
          </a:p>
          <a:p>
            <a:pPr>
              <a:buBlip>
                <a:blip r:embed="rId2"/>
              </a:buBlip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446088" indent="-446088">
              <a:buBlip>
                <a:blip r:embed="rId2"/>
              </a:buBlip>
            </a:pPr>
            <a:r>
              <a:rPr lang="en-GB" sz="2000" dirty="0" smtClean="0"/>
              <a:t>U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se charts when discussing statistics </a:t>
            </a:r>
          </a:p>
          <a:p>
            <a:pPr>
              <a:buBlip>
                <a:blip r:embed="rId2"/>
              </a:buBlip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446088" indent="-446088">
              <a:buBlip>
                <a:blip r:embed="rId2"/>
              </a:buBlip>
            </a:pPr>
            <a:r>
              <a:rPr lang="en-GB" sz="2000" dirty="0" smtClean="0"/>
              <a:t>S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how videos and demonstrations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body" sz="quarter" idx="15"/>
          </p:nvPr>
        </p:nvSpPr>
        <p:spPr>
          <a:xfrm>
            <a:off x="1958400" y="1713600"/>
            <a:ext cx="8112016" cy="471487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2000" dirty="0" smtClean="0"/>
              <a:t>8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. Visual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NEW s31  learning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230800"/>
            <a:ext cx="9906000" cy="1234014"/>
          </a:xfrm>
          <a:prstGeom prst="rect">
            <a:avLst/>
          </a:prstGeom>
        </p:spPr>
      </p:pic>
      <p:sp>
        <p:nvSpPr>
          <p:cNvPr id="9" name="Title 1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5   </a:t>
            </a:r>
            <a:r>
              <a:rPr lang="en-GB" dirty="0" smtClean="0"/>
              <a:t>Learning styles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1737" y="2571756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19911" y="2483437"/>
            <a:ext cx="7954235" cy="2948400"/>
          </a:xfrm>
        </p:spPr>
        <p:txBody>
          <a:bodyPr/>
          <a:lstStyle/>
          <a:p>
            <a:pPr marL="1435100" lvl="0" indent="-1435100"/>
            <a:r>
              <a:rPr lang="en-GB" sz="2000" dirty="0" smtClean="0">
                <a:latin typeface="Arial" pitchFamily="34" charset="0"/>
                <a:cs typeface="Arial" pitchFamily="34" charset="0"/>
              </a:rPr>
              <a:t>       Task </a:t>
            </a:r>
            <a:r>
              <a:rPr lang="en-GB" sz="2000" dirty="0" smtClean="0"/>
              <a:t>1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Come up with eight examples of training methods, </a:t>
            </a:r>
          </a:p>
          <a:p>
            <a:pPr marL="1435100" lvl="2" indent="0" eaLnBrk="1" hangingPunct="1">
              <a:buNone/>
              <a:defRPr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based on the eight learning styles.</a:t>
            </a:r>
          </a:p>
          <a:p>
            <a:endParaRPr lang="en-GB" b="1" dirty="0"/>
          </a:p>
        </p:txBody>
      </p:sp>
      <p:pic>
        <p:nvPicPr>
          <p:cNvPr id="19" name="Picture 18" descr="Pen2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6203" y="389573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0" name="Picture 9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8855" y="4508208"/>
            <a:ext cx="1176670" cy="18972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8691421" y="1964591"/>
            <a:ext cx="1214579" cy="51884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" name="Picture 9" descr="Any Questions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5200" y="2613312"/>
            <a:ext cx="1180800" cy="1863510"/>
          </a:xfrm>
          <a:prstGeom prst="rect">
            <a:avLst/>
          </a:prstGeom>
        </p:spPr>
      </p:pic>
      <p:pic>
        <p:nvPicPr>
          <p:cNvPr id="17" name="Picture 16" descr="Global experiences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7446" y="659222"/>
            <a:ext cx="1178554" cy="1892596"/>
          </a:xfrm>
          <a:prstGeom prst="rect">
            <a:avLst/>
          </a:prstGeom>
        </p:spPr>
      </p:pic>
      <p:pic>
        <p:nvPicPr>
          <p:cNvPr id="18" name="Picture 17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9330" y="4540107"/>
            <a:ext cx="1176670" cy="18972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72405" y="1981871"/>
            <a:ext cx="1354095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Share your experiences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28413" y="3898762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Any 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questions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71635" y="2424562"/>
            <a:ext cx="6304205" cy="29484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Do you have any comments or experiences you would like to share?</a:t>
            </a:r>
          </a:p>
          <a:p>
            <a:pPr>
              <a:buNone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Do you have any questions?</a:t>
            </a:r>
          </a:p>
          <a:p>
            <a:endParaRPr lang="en-GB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6" name="Picture 35" descr="CORE_Homepage 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63464" y="606096"/>
            <a:ext cx="2649114" cy="2395448"/>
          </a:xfrm>
          <a:prstGeom prst="rect">
            <a:avLst/>
          </a:prstGeom>
        </p:spPr>
      </p:pic>
      <p:pic>
        <p:nvPicPr>
          <p:cNvPr id="17" name="Picture 16" descr="Adult Learning Mechanisms_summary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4523" y="1766135"/>
            <a:ext cx="669851" cy="860107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UNMIL ToT workshop notes-1.jpg"/>
          <p:cNvPicPr>
            <a:picLocks noChangeAspect="1"/>
          </p:cNvPicPr>
          <p:nvPr/>
        </p:nvPicPr>
        <p:blipFill>
          <a:blip r:embed="rId6" cstate="print"/>
          <a:srcRect t="9171" b="5395"/>
          <a:stretch>
            <a:fillRect/>
          </a:stretch>
        </p:blipFill>
        <p:spPr>
          <a:xfrm>
            <a:off x="1115878" y="2881445"/>
            <a:ext cx="595964" cy="870194"/>
          </a:xfrm>
          <a:prstGeom prst="rect">
            <a:avLst/>
          </a:prstGeom>
          <a:ln w="3175">
            <a:noFill/>
          </a:ln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958400" y="864000"/>
            <a:ext cx="6867967" cy="633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Further reading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1967535" y="1662232"/>
            <a:ext cx="5295929" cy="471368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sz="2000" b="1" dirty="0" smtClean="0">
                <a:solidFill>
                  <a:prstClr val="black"/>
                </a:solidFill>
                <a:latin typeface="Arial"/>
                <a:cs typeface="Arial"/>
              </a:rPr>
              <a:t>Adult Learning Mechanisms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2000" dirty="0" err="1" smtClean="0">
                <a:solidFill>
                  <a:prstClr val="black"/>
                </a:solidFill>
                <a:latin typeface="Arial"/>
                <a:cs typeface="Arial"/>
              </a:rPr>
              <a:t>Cegos</a:t>
            </a:r>
            <a:r>
              <a:rPr lang="en-GB" sz="2000" dirty="0" smtClean="0">
                <a:solidFill>
                  <a:prstClr val="black"/>
                </a:solidFill>
                <a:latin typeface="Arial"/>
                <a:cs typeface="Arial"/>
              </a:rPr>
              <a:t>, 2007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GB" sz="2000" b="1" dirty="0" smtClean="0">
                <a:solidFill>
                  <a:prstClr val="black"/>
                </a:solidFill>
                <a:latin typeface="Arial"/>
                <a:cs typeface="Arial"/>
              </a:rPr>
              <a:t>Delivering great training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latin typeface="Arial"/>
                <a:cs typeface="Arial"/>
              </a:rPr>
              <a:t>Bryan Hopkins, 2008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GB" sz="32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GB" sz="32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Coffee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pic>
        <p:nvPicPr>
          <p:cNvPr id="29" name="Picture 28" descr="coffee-cup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1142" y="652463"/>
            <a:ext cx="2193014" cy="58256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21142" y="4831025"/>
            <a:ext cx="21848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11:00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30 min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9" name="Picture 8" descr="Agenda-vs5.png"/>
          <p:cNvPicPr>
            <a:picLocks noChangeAspect="1"/>
          </p:cNvPicPr>
          <p:nvPr/>
        </p:nvPicPr>
        <p:blipFill>
          <a:blip r:embed="rId4" cstate="print"/>
          <a:srcRect l="3181" t="37222" r="81169" b="50398"/>
          <a:stretch>
            <a:fillRect/>
          </a:stretch>
        </p:blipFill>
        <p:spPr>
          <a:xfrm>
            <a:off x="2255520" y="2377440"/>
            <a:ext cx="3268980" cy="18288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dia building with bamboo2.JPG"/>
          <p:cNvPicPr>
            <a:picLocks noChangeAspect="1"/>
          </p:cNvPicPr>
          <p:nvPr/>
        </p:nvPicPr>
        <p:blipFill>
          <a:blip r:embed="rId3" cstate="print"/>
          <a:srcRect t="14279" b="7099"/>
          <a:stretch>
            <a:fillRect/>
          </a:stretch>
        </p:blipFill>
        <p:spPr>
          <a:xfrm>
            <a:off x="2032" y="621792"/>
            <a:ext cx="9903968" cy="5839968"/>
          </a:xfrm>
          <a:prstGeom prst="rect">
            <a:avLst/>
          </a:prstGeom>
        </p:spPr>
      </p:pic>
      <p:pic>
        <p:nvPicPr>
          <p:cNvPr id="7" name="Picture 6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101952" y="5807982"/>
            <a:ext cx="821591" cy="4738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  90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Title 6"/>
          <p:cNvSpPr txBox="1">
            <a:spLocks/>
          </p:cNvSpPr>
          <p:nvPr/>
        </p:nvSpPr>
        <p:spPr bwMode="auto">
          <a:xfrm>
            <a:off x="1958400" y="864000"/>
            <a:ext cx="9006088" cy="77479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Planning a training event</a:t>
            </a:r>
            <a:endParaRPr lang="en-US" sz="2400" i="1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954800" y="1670400"/>
            <a:ext cx="7114772" cy="393405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200" b="1" i="1" dirty="0" smtClean="0">
                <a:solidFill>
                  <a:prstClr val="white"/>
                </a:solidFill>
                <a:cs typeface="Arial" pitchFamily="34" charset="0"/>
              </a:rPr>
              <a:t>Assessing learning needs &amp; planning the structure of a training event</a:t>
            </a:r>
            <a:endParaRPr lang="en-US" sz="2200" b="1" i="1" dirty="0">
              <a:solidFill>
                <a:prstClr val="white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genda-vs5.png"/>
          <p:cNvPicPr>
            <a:picLocks noChangeAspect="1"/>
          </p:cNvPicPr>
          <p:nvPr/>
        </p:nvPicPr>
        <p:blipFill>
          <a:blip r:embed="rId3" cstate="print"/>
          <a:srcRect l="3324" t="13911" r="3319" b="5512"/>
          <a:stretch>
            <a:fillRect/>
          </a:stretch>
        </p:blipFill>
        <p:spPr>
          <a:xfrm>
            <a:off x="152400" y="609599"/>
            <a:ext cx="9588394" cy="5852161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4889" y="1211797"/>
            <a:ext cx="1578778" cy="526314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40461" y="1227039"/>
            <a:ext cx="1578778" cy="299444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20470" y="3154679"/>
            <a:ext cx="1578778" cy="322076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60871" y="3124200"/>
            <a:ext cx="1578778" cy="334268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185504" y="2278859"/>
            <a:ext cx="1594380" cy="937678"/>
          </a:xfrm>
          <a:prstGeom prst="rect">
            <a:avLst/>
          </a:prstGeom>
          <a:noFill/>
          <a:ln w="63500">
            <a:solidFill>
              <a:srgbClr val="0D3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dirty="0" smtClean="0"/>
              <a:t>Planning a training event 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dirty="0" smtClean="0"/>
              <a:t>By the end of this session, you will have an understanding of:</a:t>
            </a:r>
            <a:endParaRPr lang="en-GB" sz="2000" dirty="0"/>
          </a:p>
        </p:txBody>
      </p:sp>
      <p:sp>
        <p:nvSpPr>
          <p:cNvPr id="29" name="Subtitle 28"/>
          <p:cNvSpPr>
            <a:spLocks noGrp="1"/>
          </p:cNvSpPr>
          <p:nvPr>
            <p:ph type="body" sz="quarter" idx="15"/>
          </p:nvPr>
        </p:nvSpPr>
        <p:spPr>
          <a:xfrm>
            <a:off x="466725" y="2507187"/>
            <a:ext cx="7962625" cy="3967754"/>
          </a:xfrm>
          <a:prstGeom prst="rect">
            <a:avLst/>
          </a:prstGeom>
        </p:spPr>
        <p:txBody>
          <a:bodyPr/>
          <a:lstStyle/>
          <a:p>
            <a:r>
              <a:rPr lang="en-US" sz="2000" i="1" dirty="0" smtClean="0"/>
              <a:t>Objective 1    </a:t>
            </a:r>
            <a:r>
              <a:rPr lang="en-US" sz="2000" b="1" dirty="0" smtClean="0"/>
              <a:t>Assessing learning needs</a:t>
            </a:r>
          </a:p>
          <a:p>
            <a:endParaRPr lang="en-US" sz="2000" b="1" dirty="0" smtClean="0"/>
          </a:p>
          <a:p>
            <a:r>
              <a:rPr lang="en-US" sz="2000" i="1" dirty="0" smtClean="0"/>
              <a:t>Objective 2    </a:t>
            </a:r>
            <a:r>
              <a:rPr lang="en-GB" sz="2000" b="1" dirty="0" smtClean="0"/>
              <a:t>Setting goals and objectives</a:t>
            </a:r>
            <a:endParaRPr lang="en-US" sz="2000" b="1" dirty="0" smtClean="0"/>
          </a:p>
          <a:p>
            <a:endParaRPr lang="en-GB" sz="2000" b="1" dirty="0" smtClean="0"/>
          </a:p>
          <a:p>
            <a:r>
              <a:rPr lang="en-GB" sz="2000" i="1" dirty="0" smtClean="0"/>
              <a:t>Objective 3    </a:t>
            </a:r>
            <a:r>
              <a:rPr lang="en-US" sz="2000" b="1" dirty="0" smtClean="0"/>
              <a:t>Planning the structure and agenda</a:t>
            </a:r>
            <a:endParaRPr lang="en-GB" sz="2000" b="1" dirty="0" smtClean="0"/>
          </a:p>
          <a:p>
            <a:endParaRPr lang="en-GB" sz="2000" b="1" dirty="0" smtClean="0"/>
          </a:p>
          <a:p>
            <a:r>
              <a:rPr lang="en-GB" sz="2000" i="1" dirty="0" smtClean="0"/>
              <a:t>Objective 4    </a:t>
            </a:r>
            <a:r>
              <a:rPr lang="en-US" sz="2000" b="1" dirty="0" smtClean="0"/>
              <a:t>Preparing participants, preparing yourself</a:t>
            </a:r>
          </a:p>
          <a:p>
            <a:endParaRPr lang="en-GB" sz="2000" b="1" dirty="0" smtClean="0"/>
          </a:p>
          <a:p>
            <a:r>
              <a:rPr lang="en-GB" sz="2000" i="1" dirty="0" smtClean="0"/>
              <a:t>Objective 5    </a:t>
            </a:r>
            <a:r>
              <a:rPr lang="en-US" sz="2000" b="1" dirty="0" smtClean="0"/>
              <a:t>Example logistics checklist</a:t>
            </a:r>
            <a:endParaRPr lang="en-GB" sz="2000" b="1" dirty="0" smtClean="0"/>
          </a:p>
          <a:p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dia building with bamboo2.JPG"/>
          <p:cNvPicPr>
            <a:picLocks noChangeAspect="1"/>
          </p:cNvPicPr>
          <p:nvPr/>
        </p:nvPicPr>
        <p:blipFill>
          <a:blip r:embed="rId3" cstate="print"/>
          <a:srcRect t="14279" b="7099"/>
          <a:stretch>
            <a:fillRect/>
          </a:stretch>
        </p:blipFill>
        <p:spPr>
          <a:xfrm>
            <a:off x="2032" y="621792"/>
            <a:ext cx="9903968" cy="5839968"/>
          </a:xfrm>
          <a:prstGeom prst="rect">
            <a:avLst/>
          </a:prstGeom>
        </p:spPr>
      </p:pic>
      <p:pic>
        <p:nvPicPr>
          <p:cNvPr id="9" name="Picture 8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10226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105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 bwMode="auto">
          <a:xfrm>
            <a:off x="1958400" y="864000"/>
            <a:ext cx="9006088" cy="77479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Adult learning</a:t>
            </a:r>
            <a:endParaRPr lang="en-US" sz="2400" i="1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54800" y="1670400"/>
            <a:ext cx="7114772" cy="393405"/>
          </a:xfrm>
        </p:spPr>
        <p:txBody>
          <a:bodyPr/>
          <a:lstStyle/>
          <a:p>
            <a:r>
              <a:rPr lang="en-US" b="1" i="1" dirty="0" smtClean="0">
                <a:solidFill>
                  <a:schemeClr val="bg1"/>
                </a:solidFill>
              </a:rPr>
              <a:t>Introduction to the principles and methods of adult learning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1737" y="2571756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62948" y="919548"/>
            <a:ext cx="6354116" cy="39630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21377" y="2483437"/>
            <a:ext cx="7975510" cy="2948400"/>
          </a:xfrm>
        </p:spPr>
        <p:txBody>
          <a:bodyPr/>
          <a:lstStyle/>
          <a:p>
            <a:pPr marL="1524000" lvl="0" indent="-1524000"/>
            <a:r>
              <a:rPr lang="en-GB" sz="2000" b="1" spc="-100" dirty="0" smtClean="0"/>
              <a:t>            </a:t>
            </a:r>
            <a:r>
              <a:rPr lang="en-GB" sz="2000" spc="-100" dirty="0" smtClean="0"/>
              <a:t>Task 1   </a:t>
            </a:r>
            <a:r>
              <a:rPr lang="en-GB" sz="2000" b="1" dirty="0" smtClean="0"/>
              <a:t>Discuss your experiences of training events</a:t>
            </a: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1524000" lvl="2" indent="-1524000" eaLnBrk="1" hangingPunct="1">
              <a:buNone/>
              <a:defRPr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2  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Make a list of 5 do’s and don’t of training</a:t>
            </a:r>
          </a:p>
          <a:p>
            <a:endParaRPr lang="en-GB" dirty="0" smtClean="0"/>
          </a:p>
          <a:p>
            <a:pPr marL="1524000" indent="-1524000"/>
            <a:r>
              <a:rPr lang="en-GB" sz="2000" spc="-100" dirty="0" smtClean="0"/>
              <a:t>            Task</a:t>
            </a:r>
            <a:r>
              <a:rPr lang="en-GB" sz="2000" dirty="0" smtClean="0"/>
              <a:t> 3  </a:t>
            </a:r>
            <a:r>
              <a:rPr lang="en-GB" sz="2000" b="1" dirty="0" smtClean="0"/>
              <a:t>Present your ideas to the group, noting common themes </a:t>
            </a:r>
            <a:endParaRPr lang="en-GB" sz="2000" b="1" dirty="0"/>
          </a:p>
        </p:txBody>
      </p:sp>
      <p:pic>
        <p:nvPicPr>
          <p:cNvPr id="19" name="Picture 18" descr="Pen2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9" name="Picture 8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8855" y="4508208"/>
            <a:ext cx="1176670" cy="18972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5114705" cy="3694866"/>
          </a:xfrm>
        </p:spPr>
        <p:txBody>
          <a:bodyPr/>
          <a:lstStyle/>
          <a:p>
            <a:pPr marL="450850" indent="-450850"/>
            <a:r>
              <a:rPr lang="en-GB" sz="2000" dirty="0" smtClean="0"/>
              <a:t>Age, gender, education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Knowledge base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Job experience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Language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Motivation</a:t>
            </a:r>
          </a:p>
          <a:p>
            <a:endParaRPr lang="en-GB" dirty="0"/>
          </a:p>
        </p:txBody>
      </p:sp>
      <p:sp>
        <p:nvSpPr>
          <p:cNvPr id="28" name="Subtitle 27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8112780" cy="471368"/>
          </a:xfrm>
        </p:spPr>
        <p:txBody>
          <a:bodyPr/>
          <a:lstStyle/>
          <a:p>
            <a:r>
              <a:rPr lang="en-US" sz="2000" dirty="0" smtClean="0"/>
              <a:t>Who is your target audience?</a:t>
            </a:r>
            <a:endParaRPr lang="en-GB" sz="2000" dirty="0" smtClean="0"/>
          </a:p>
          <a:p>
            <a:endParaRPr lang="en-GB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9"/>
          </p:nvPr>
        </p:nvSpPr>
        <p:spPr>
          <a:xfrm>
            <a:off x="1958400" y="864362"/>
            <a:ext cx="8120063" cy="407987"/>
          </a:xfrm>
        </p:spPr>
        <p:txBody>
          <a:bodyPr/>
          <a:lstStyle/>
          <a:p>
            <a:pPr lvl="0"/>
            <a:r>
              <a:rPr lang="en-US" b="0" i="1" dirty="0" smtClean="0"/>
              <a:t>Objective 1   </a:t>
            </a:r>
            <a:r>
              <a:rPr lang="en-US" dirty="0" smtClean="0"/>
              <a:t>Assessing learning needs</a:t>
            </a:r>
            <a:endParaRPr lang="en-GB" dirty="0" smtClean="0"/>
          </a:p>
        </p:txBody>
      </p:sp>
      <p:pic>
        <p:nvPicPr>
          <p:cNvPr id="9" name="Picture 8" descr="people_group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8700" y="3942114"/>
            <a:ext cx="4905375" cy="2244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Ballerina.jpg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/>
          <a:srcRect l="9646" r="17955" b="3988"/>
          <a:stretch>
            <a:fillRect/>
          </a:stretch>
        </p:blipFill>
        <p:spPr>
          <a:xfrm>
            <a:off x="7718758" y="2889504"/>
            <a:ext cx="2071418" cy="3523488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7016468" cy="2948400"/>
          </a:xfrm>
        </p:spPr>
        <p:txBody>
          <a:bodyPr/>
          <a:lstStyle/>
          <a:p>
            <a:pPr marL="450850" indent="-450850"/>
            <a:r>
              <a:rPr lang="en-GB" sz="2000" dirty="0" smtClean="0"/>
              <a:t>It is estimated 85% of humanitarian workers have no formal training at all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Lack of common understanding</a:t>
            </a:r>
          </a:p>
          <a:p>
            <a:pPr marL="0" indent="0"/>
            <a:endParaRPr lang="en-GB" sz="2000" dirty="0" smtClean="0"/>
          </a:p>
          <a:p>
            <a:pPr marL="450850" indent="-450850"/>
            <a:r>
              <a:rPr lang="en-GB" sz="2000" dirty="0" smtClean="0"/>
              <a:t>Poor collaboration and use of resources</a:t>
            </a:r>
          </a:p>
          <a:p>
            <a:pPr marL="0" indent="0"/>
            <a:endParaRPr lang="en-GB" dirty="0" smtClean="0"/>
          </a:p>
          <a:p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8112780" cy="471368"/>
          </a:xfrm>
        </p:spPr>
        <p:txBody>
          <a:bodyPr/>
          <a:lstStyle/>
          <a:p>
            <a:r>
              <a:rPr lang="en-GB" sz="2000" dirty="0" smtClean="0"/>
              <a:t>What is the current performance in humanitarian response?</a:t>
            </a:r>
            <a:endParaRPr lang="en-GB" sz="2000" dirty="0"/>
          </a:p>
        </p:txBody>
      </p:sp>
      <p:sp>
        <p:nvSpPr>
          <p:cNvPr id="8" name="Text Placeholder 30"/>
          <p:cNvSpPr>
            <a:spLocks noGrp="1"/>
          </p:cNvSpPr>
          <p:nvPr>
            <p:ph type="body" sz="quarter" idx="19"/>
          </p:nvPr>
        </p:nvSpPr>
        <p:spPr>
          <a:xfrm>
            <a:off x="1958400" y="864362"/>
            <a:ext cx="8120063" cy="407987"/>
          </a:xfrm>
        </p:spPr>
        <p:txBody>
          <a:bodyPr/>
          <a:lstStyle/>
          <a:p>
            <a:pPr lvl="0"/>
            <a:r>
              <a:rPr lang="en-US" b="0" i="1" dirty="0" smtClean="0"/>
              <a:t>Objective 1   </a:t>
            </a:r>
            <a:r>
              <a:rPr lang="en-US" dirty="0" smtClean="0"/>
              <a:t>Assessing learning needs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5114705" cy="2948400"/>
          </a:xfrm>
        </p:spPr>
        <p:txBody>
          <a:bodyPr/>
          <a:lstStyle/>
          <a:p>
            <a:pPr marL="450850" indent="-450850"/>
            <a:r>
              <a:rPr lang="en-GB" sz="2000" dirty="0" smtClean="0"/>
              <a:t>General goals and objectives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Course Learning objectives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Enabling objectives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8443322" cy="471368"/>
          </a:xfrm>
        </p:spPr>
        <p:txBody>
          <a:bodyPr/>
          <a:lstStyle/>
          <a:p>
            <a:r>
              <a:rPr lang="en-GB" sz="2000" dirty="0" smtClean="0"/>
              <a:t>It is important to set goals and objectives on different levels</a:t>
            </a:r>
          </a:p>
          <a:p>
            <a:endParaRPr lang="en-GB" dirty="0"/>
          </a:p>
        </p:txBody>
      </p:sp>
      <p:pic>
        <p:nvPicPr>
          <p:cNvPr id="6" name="Picture 5" descr="dart boar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8540" y="2791968"/>
            <a:ext cx="3597605" cy="3412682"/>
          </a:xfrm>
          <a:prstGeom prst="rect">
            <a:avLst/>
          </a:prstGeom>
        </p:spPr>
      </p:pic>
      <p:sp>
        <p:nvSpPr>
          <p:cNvPr id="7" name="Text Placeholder 3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Goals and objectives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Footballer.jpg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/>
          <a:srcRect l="18537" r="18537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5114705" cy="3694866"/>
          </a:xfrm>
        </p:spPr>
        <p:txBody>
          <a:bodyPr/>
          <a:lstStyle/>
          <a:p>
            <a:pPr marL="450850" indent="-450850"/>
            <a:r>
              <a:rPr lang="en-GB" sz="2000" dirty="0" smtClean="0"/>
              <a:t>Basic understanding in DRR+R+R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Common language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Collaboration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Reference to other resources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Use of the regional learning platform</a:t>
            </a:r>
          </a:p>
          <a:p>
            <a:pPr>
              <a:buNone/>
            </a:pPr>
            <a:endParaRPr lang="en-GB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8112780" cy="471368"/>
          </a:xfrm>
        </p:spPr>
        <p:txBody>
          <a:bodyPr/>
          <a:lstStyle/>
          <a:p>
            <a:r>
              <a:rPr lang="en-GB" sz="2000" dirty="0" smtClean="0"/>
              <a:t>General objectives for CORE training</a:t>
            </a:r>
            <a:endParaRPr lang="en-GB" sz="2000" dirty="0"/>
          </a:p>
        </p:txBody>
      </p:sp>
      <p:sp>
        <p:nvSpPr>
          <p:cNvPr id="8" name="Text Placeholder 3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Goals and objectives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8085888" cy="2222326"/>
          </a:xfrm>
        </p:spPr>
        <p:txBody>
          <a:bodyPr/>
          <a:lstStyle/>
          <a:p>
            <a:pPr marL="450850" lvl="0" indent="-450850"/>
            <a:r>
              <a:rPr lang="en-GB" sz="2000" dirty="0" smtClean="0"/>
              <a:t>An enabling objective reflects the behaviour that should be adopted as a result of the training</a:t>
            </a:r>
          </a:p>
          <a:p>
            <a:pPr lvl="0"/>
            <a:endParaRPr lang="en-GB" sz="2000" dirty="0" smtClean="0"/>
          </a:p>
          <a:p>
            <a:pPr marL="450850" lvl="0" indent="-450850"/>
            <a:r>
              <a:rPr lang="en-GB" sz="2000" dirty="0" smtClean="0"/>
              <a:t>Example: In CORE </a:t>
            </a:r>
            <a:r>
              <a:rPr lang="en-GB" sz="2000" dirty="0" err="1" smtClean="0"/>
              <a:t>ToT</a:t>
            </a:r>
            <a:r>
              <a:rPr lang="en-GB" sz="2000" dirty="0" smtClean="0"/>
              <a:t>, an enabling objective is:</a:t>
            </a:r>
          </a:p>
          <a:p>
            <a:pPr lvl="0"/>
            <a:endParaRPr lang="en-GB" dirty="0" smtClean="0"/>
          </a:p>
          <a:p>
            <a:pPr marL="450850" lvl="0" indent="0">
              <a:buNone/>
              <a:defRPr/>
            </a:pPr>
            <a:r>
              <a:rPr lang="en-GB" sz="2000" i="1" dirty="0" smtClean="0">
                <a:solidFill>
                  <a:srgbClr val="0D3E96"/>
                </a:solidFill>
              </a:rPr>
              <a:t>For trainers to accompany participants, and be good facilitators</a:t>
            </a:r>
            <a:endParaRPr lang="en-GB" sz="2000" dirty="0" smtClean="0">
              <a:solidFill>
                <a:srgbClr val="0D3E96"/>
              </a:solidFill>
            </a:endParaRPr>
          </a:p>
          <a:p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8550200" cy="471368"/>
          </a:xfrm>
        </p:spPr>
        <p:txBody>
          <a:bodyPr/>
          <a:lstStyle/>
          <a:p>
            <a:r>
              <a:rPr lang="en-GB" sz="2000" dirty="0" smtClean="0"/>
              <a:t>Enabling objectives (EO’s)</a:t>
            </a:r>
          </a:p>
          <a:p>
            <a:endParaRPr lang="en-GB" dirty="0"/>
          </a:p>
        </p:txBody>
      </p:sp>
      <p:sp>
        <p:nvSpPr>
          <p:cNvPr id="7" name="Text Placeholder 3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Goals and objectives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House of cards.jpg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/>
          <a:srcRect l="9114" r="9114"/>
          <a:stretch>
            <a:fillRect/>
          </a:stretch>
        </p:blipFill>
        <p:spPr>
          <a:xfrm>
            <a:off x="7243948" y="3499104"/>
            <a:ext cx="2662051" cy="2962716"/>
          </a:xfrm>
        </p:spPr>
      </p:pic>
      <p:sp>
        <p:nvSpPr>
          <p:cNvPr id="7" name="Text Placeholder 3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Planning the structure and agenda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Subtitle 3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6941760" cy="471368"/>
          </a:xfrm>
        </p:spPr>
        <p:txBody>
          <a:bodyPr/>
          <a:lstStyle/>
          <a:p>
            <a:r>
              <a:rPr lang="en-GB" sz="2000" dirty="0" smtClean="0"/>
              <a:t>Planning the structure and agenda should be determined by overall training objective, and target performance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958400" y="2401200"/>
            <a:ext cx="5064192" cy="2222326"/>
          </a:xfrm>
        </p:spPr>
        <p:txBody>
          <a:bodyPr/>
          <a:lstStyle/>
          <a:p>
            <a:pPr>
              <a:buNone/>
            </a:pPr>
            <a:endParaRPr lang="en-GB" sz="2000" i="1" dirty="0" smtClean="0">
              <a:solidFill>
                <a:srgbClr val="0D3F96"/>
              </a:solidFill>
            </a:endParaRPr>
          </a:p>
          <a:p>
            <a:pPr>
              <a:buNone/>
            </a:pPr>
            <a:r>
              <a:rPr lang="en-GB" sz="2000" i="1" dirty="0" smtClean="0">
                <a:solidFill>
                  <a:srgbClr val="0D3F96"/>
                </a:solidFill>
              </a:rPr>
              <a:t>“ Keeping the actual performance at the </a:t>
            </a:r>
          </a:p>
          <a:p>
            <a:pPr>
              <a:buNone/>
            </a:pPr>
            <a:r>
              <a:rPr lang="en-GB" sz="2000" i="1" dirty="0" smtClean="0">
                <a:solidFill>
                  <a:srgbClr val="0D3F96"/>
                </a:solidFill>
              </a:rPr>
              <a:t>heart of your training objective guarantees </a:t>
            </a:r>
          </a:p>
          <a:p>
            <a:pPr>
              <a:buNone/>
            </a:pPr>
            <a:r>
              <a:rPr lang="en-GB" sz="2000" i="1" dirty="0" smtClean="0">
                <a:solidFill>
                  <a:srgbClr val="0D3F96"/>
                </a:solidFill>
              </a:rPr>
              <a:t>relevant, activity-based training” </a:t>
            </a:r>
          </a:p>
          <a:p>
            <a:pPr algn="r">
              <a:buNone/>
            </a:pPr>
            <a:r>
              <a:rPr lang="en-GB" sz="2000" i="1" dirty="0" smtClean="0">
                <a:solidFill>
                  <a:srgbClr val="0D3F96"/>
                </a:solidFill>
              </a:rPr>
              <a:t>    </a:t>
            </a:r>
          </a:p>
          <a:p>
            <a:pPr algn="r">
              <a:buNone/>
            </a:pPr>
            <a:r>
              <a:rPr lang="en-GB" sz="2000" i="1" dirty="0" smtClean="0">
                <a:solidFill>
                  <a:srgbClr val="0D3F96"/>
                </a:solidFill>
              </a:rPr>
              <a:t>  (UNMIL </a:t>
            </a:r>
            <a:r>
              <a:rPr lang="en-GB" sz="2000" i="1" dirty="0" err="1" smtClean="0">
                <a:solidFill>
                  <a:srgbClr val="0D3F96"/>
                </a:solidFill>
              </a:rPr>
              <a:t>ToT</a:t>
            </a:r>
            <a:r>
              <a:rPr lang="en-GB" sz="2000" i="1" dirty="0" smtClean="0">
                <a:solidFill>
                  <a:srgbClr val="0D3F96"/>
                </a:solidFill>
              </a:rPr>
              <a:t> workshop notes) p17</a:t>
            </a: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8012736" cy="3872106"/>
          </a:xfrm>
        </p:spPr>
        <p:txBody>
          <a:bodyPr/>
          <a:lstStyle/>
          <a:p>
            <a:pPr marL="450850" indent="-450850"/>
            <a:r>
              <a:rPr lang="en-GB" sz="2000" dirty="0" smtClean="0"/>
              <a:t>In a hierarchical analysis, a task is broken down from top to bottom, thereby, showing a hierarchical relationship amongst the tasks</a:t>
            </a:r>
          </a:p>
          <a:p>
            <a:pPr>
              <a:buNone/>
            </a:pPr>
            <a:endParaRPr lang="en-GB" sz="2000" dirty="0" smtClean="0"/>
          </a:p>
          <a:p>
            <a:pPr marL="450850" indent="-450850"/>
            <a:r>
              <a:rPr lang="en-GB" sz="2000" dirty="0" smtClean="0"/>
              <a:t>To plan the structure and agenda, use flow charts and brain storming to break down your training objectives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The sessions will be formed from breaking down the training objectives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8112780" cy="471368"/>
          </a:xfrm>
        </p:spPr>
        <p:txBody>
          <a:bodyPr/>
          <a:lstStyle/>
          <a:p>
            <a:r>
              <a:rPr lang="en-GB" sz="2000" dirty="0" smtClean="0"/>
              <a:t>Hierarchal task analysis</a:t>
            </a:r>
          </a:p>
          <a:p>
            <a:endParaRPr lang="en-GB" dirty="0"/>
          </a:p>
        </p:txBody>
      </p:sp>
      <p:sp>
        <p:nvSpPr>
          <p:cNvPr id="7" name="Text Placeholder 3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Planning the structure and agenda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5710348" cy="3652590"/>
          </a:xfrm>
        </p:spPr>
        <p:txBody>
          <a:bodyPr/>
          <a:lstStyle/>
          <a:p>
            <a:pPr marL="450850" indent="-450850"/>
            <a:r>
              <a:rPr lang="en-GB" sz="2000" dirty="0" smtClean="0"/>
              <a:t>Think about the order in which you want people to learn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Think about time of day people are most effective at absorbing knowledge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Remember to use a number of training techniques (from the 8 learning methods)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8112780" cy="471368"/>
          </a:xfrm>
        </p:spPr>
        <p:txBody>
          <a:bodyPr/>
          <a:lstStyle/>
          <a:p>
            <a:r>
              <a:rPr lang="en-GB" sz="2000" dirty="0" smtClean="0"/>
              <a:t>Structure: key points</a:t>
            </a:r>
          </a:p>
          <a:p>
            <a:endParaRPr lang="en-GB" dirty="0"/>
          </a:p>
        </p:txBody>
      </p:sp>
      <p:pic>
        <p:nvPicPr>
          <p:cNvPr id="8" name="Picture Placeholder 5" descr="House of cards.jpg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/>
          <a:srcRect l="9114" r="9114"/>
          <a:stretch>
            <a:fillRect/>
          </a:stretch>
        </p:blipFill>
        <p:spPr>
          <a:xfrm>
            <a:off x="7243948" y="3499104"/>
            <a:ext cx="2662051" cy="2962716"/>
          </a:xfrm>
        </p:spPr>
      </p:pic>
      <p:sp>
        <p:nvSpPr>
          <p:cNvPr id="10" name="Text Placeholder 3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Planning the structure and agenda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0107.JPG"/>
          <p:cNvPicPr>
            <a:picLocks noChangeAspect="1"/>
          </p:cNvPicPr>
          <p:nvPr/>
        </p:nvPicPr>
        <p:blipFill>
          <a:blip r:embed="rId2" cstate="print"/>
          <a:srcRect l="7062"/>
          <a:stretch>
            <a:fillRect/>
          </a:stretch>
        </p:blipFill>
        <p:spPr>
          <a:xfrm>
            <a:off x="0" y="585298"/>
            <a:ext cx="7261772" cy="5878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90816" y="597408"/>
            <a:ext cx="2615184" cy="395020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3000" dirty="0" smtClean="0">
                <a:solidFill>
                  <a:srgbClr val="0D3E96"/>
                </a:solidFill>
                <a:latin typeface="Arial Black" pitchFamily="34" charset="0"/>
                <a:cs typeface="Arial" pitchFamily="34" charset="0"/>
              </a:rPr>
              <a:t>Consider how hierarchal analysis could be used in an emergency response evaluation </a:t>
            </a:r>
          </a:p>
        </p:txBody>
      </p:sp>
      <p:pic>
        <p:nvPicPr>
          <p:cNvPr id="10" name="Picture 9" descr="NEW PAUS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6991" y="4909558"/>
            <a:ext cx="1319855" cy="1349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genda-vs5.png"/>
          <p:cNvPicPr>
            <a:picLocks noChangeAspect="1"/>
          </p:cNvPicPr>
          <p:nvPr/>
        </p:nvPicPr>
        <p:blipFill>
          <a:blip r:embed="rId3" cstate="print"/>
          <a:srcRect l="3324" t="13911" r="3319" b="5512"/>
          <a:stretch>
            <a:fillRect/>
          </a:stretch>
        </p:blipFill>
        <p:spPr>
          <a:xfrm>
            <a:off x="152400" y="548639"/>
            <a:ext cx="9588394" cy="5852161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9649" y="1181317"/>
            <a:ext cx="1578778" cy="526314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40461" y="1211799"/>
            <a:ext cx="1578778" cy="322304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20470" y="3155577"/>
            <a:ext cx="1578778" cy="32503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60871" y="3139440"/>
            <a:ext cx="1578778" cy="332744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1797333" y="5303520"/>
            <a:ext cx="1578778" cy="116336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169873" y="1150837"/>
            <a:ext cx="1627459" cy="937678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Adult learning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EW s31  learning 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46849"/>
            <a:ext cx="9906000" cy="1234014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8112780" cy="471368"/>
          </a:xfrm>
        </p:spPr>
        <p:txBody>
          <a:bodyPr/>
          <a:lstStyle/>
          <a:p>
            <a:r>
              <a:rPr lang="en-GB" sz="2000" dirty="0" smtClean="0"/>
              <a:t>Remember to include a mixture of different learning methods</a:t>
            </a:r>
            <a:endParaRPr lang="en-GB" sz="2000" dirty="0"/>
          </a:p>
        </p:txBody>
      </p:sp>
      <p:sp>
        <p:nvSpPr>
          <p:cNvPr id="67" name="TextBox 66"/>
          <p:cNvSpPr txBox="1"/>
          <p:nvPr/>
        </p:nvSpPr>
        <p:spPr>
          <a:xfrm>
            <a:off x="0" y="3442239"/>
            <a:ext cx="1222744" cy="1799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1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Groups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Games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Practice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b="1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683216" y="3442239"/>
            <a:ext cx="1222744" cy="1799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4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Questions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Problems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Theory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b="1" dirty="0" smtClean="0">
              <a:solidFill>
                <a:srgbClr val="0D3F96"/>
              </a:solidFill>
              <a:cs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114008" y="3442239"/>
            <a:ext cx="1403205" cy="1799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6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Objectives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Stages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Summaries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661990" y="3442239"/>
            <a:ext cx="1222744" cy="1799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8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Images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Diagrams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Videos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258546" y="3442239"/>
            <a:ext cx="1222744" cy="1799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2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Statistics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Examples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Relevant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b="1" dirty="0" smtClean="0">
              <a:solidFill>
                <a:srgbClr val="0D3F96"/>
              </a:solidFill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901606" y="3442239"/>
            <a:ext cx="1275907" cy="1799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Reflection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Self-study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Q</a:t>
            </a:r>
            <a:r>
              <a:rPr lang="en-GB" dirty="0" err="1" smtClean="0">
                <a:solidFill>
                  <a:srgbClr val="0D3F96"/>
                </a:solidFill>
                <a:cs typeface="Arial" pitchFamily="34" charset="0"/>
              </a:rPr>
              <a:t>uestions</a:t>
            </a: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386090" y="3442239"/>
            <a:ext cx="1297166" cy="1799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7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Discussion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Groups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Presenting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b="1" dirty="0" smtClean="0">
              <a:solidFill>
                <a:srgbClr val="0D3F96"/>
              </a:solidFill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526703" y="3442239"/>
            <a:ext cx="1222744" cy="1799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srgbClr val="0D3F96"/>
                </a:solidFill>
                <a:cs typeface="Arial" pitchFamily="34" charset="0"/>
              </a:rPr>
              <a:t>3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Case-studies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Global-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srgbClr val="0D3F96"/>
                </a:solidFill>
                <a:cs typeface="Arial" pitchFamily="34" charset="0"/>
              </a:rPr>
              <a:t>Context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srgbClr val="0D3F96"/>
              </a:solidFill>
              <a:cs typeface="Arial" pitchFamily="34" charset="0"/>
            </a:endParaRPr>
          </a:p>
        </p:txBody>
      </p:sp>
      <p:sp>
        <p:nvSpPr>
          <p:cNvPr id="17" name="Text Placeholder 3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Planning the structure and agenda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sitive learning outco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" y="678180"/>
            <a:ext cx="9765792" cy="550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58401" y="1670400"/>
            <a:ext cx="7795200" cy="471368"/>
          </a:xfrm>
        </p:spPr>
        <p:txBody>
          <a:bodyPr/>
          <a:lstStyle/>
          <a:p>
            <a:r>
              <a:rPr lang="en-GB" sz="2000" dirty="0" smtClean="0"/>
              <a:t>Agenda: consider time of day people are most effective, and use a variety of learning approaches</a:t>
            </a:r>
          </a:p>
          <a:p>
            <a:endParaRPr lang="en-GB" dirty="0"/>
          </a:p>
        </p:txBody>
      </p:sp>
      <p:pic>
        <p:nvPicPr>
          <p:cNvPr id="49" name="Picture 48" descr="agen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878" y="2507107"/>
            <a:ext cx="5124450" cy="3946078"/>
          </a:xfrm>
          <a:prstGeom prst="rect">
            <a:avLst/>
          </a:prstGeom>
        </p:spPr>
      </p:pic>
      <p:sp>
        <p:nvSpPr>
          <p:cNvPr id="7" name="Text Placeholder 3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Planning the structure and agenda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5114705" cy="2948400"/>
          </a:xfrm>
        </p:spPr>
        <p:txBody>
          <a:bodyPr/>
          <a:lstStyle/>
          <a:p>
            <a:pPr marL="450850" lvl="1" indent="-450850">
              <a:buBlip>
                <a:blip r:embed="rId2"/>
              </a:buBlip>
            </a:pPr>
            <a:r>
              <a:rPr lang="en-GB" sz="2000" dirty="0" smtClean="0"/>
              <a:t>Prepare participants</a:t>
            </a:r>
          </a:p>
          <a:p>
            <a:endParaRPr lang="en-GB" sz="2000" dirty="0" smtClean="0"/>
          </a:p>
          <a:p>
            <a:pPr marL="450850" lvl="1" indent="-450850">
              <a:buBlip>
                <a:blip r:embed="rId2"/>
              </a:buBlip>
            </a:pPr>
            <a:r>
              <a:rPr lang="en-GB" sz="2000" dirty="0" smtClean="0"/>
              <a:t>Prepare yourself</a:t>
            </a:r>
          </a:p>
          <a:p>
            <a:endParaRPr lang="en-GB" sz="2000" dirty="0" smtClean="0"/>
          </a:p>
          <a:p>
            <a:pPr marL="450850" lvl="1" indent="-450850">
              <a:buBlip>
                <a:blip r:embed="rId2"/>
              </a:buBlip>
            </a:pPr>
            <a:r>
              <a:rPr lang="en-GB" sz="2000" dirty="0" smtClean="0"/>
              <a:t>Prepare equipment and venue</a:t>
            </a:r>
          </a:p>
          <a:p>
            <a:endParaRPr lang="en-GB" dirty="0"/>
          </a:p>
        </p:txBody>
      </p:sp>
      <p:pic>
        <p:nvPicPr>
          <p:cNvPr id="9" name="Picture 8" descr="Group Wo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008" y="3377184"/>
            <a:ext cx="3821992" cy="3099370"/>
          </a:xfrm>
          <a:prstGeom prst="rect">
            <a:avLst/>
          </a:prstGeom>
        </p:spPr>
      </p:pic>
      <p:sp>
        <p:nvSpPr>
          <p:cNvPr id="6" name="Text Placeholder 3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Preparation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2955719" cy="2948400"/>
          </a:xfrm>
        </p:spPr>
        <p:txBody>
          <a:bodyPr/>
          <a:lstStyle/>
          <a:p>
            <a:pPr marL="450850" indent="-450850"/>
            <a:r>
              <a:rPr lang="en-GB" sz="2000" dirty="0" smtClean="0"/>
              <a:t>Security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Power supply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Rooms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Seating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Environment</a:t>
            </a:r>
          </a:p>
          <a:p>
            <a:endParaRPr lang="en-GB" sz="20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54800" y="1670400"/>
            <a:ext cx="1433764" cy="471368"/>
          </a:xfrm>
        </p:spPr>
        <p:txBody>
          <a:bodyPr/>
          <a:lstStyle/>
          <a:p>
            <a:r>
              <a:rPr lang="en-GB" sz="2000" dirty="0" smtClean="0">
                <a:solidFill>
                  <a:srgbClr val="0D3F96"/>
                </a:solidFill>
              </a:rPr>
              <a:t>Venue</a:t>
            </a:r>
            <a:endParaRPr lang="en-GB" sz="2000" dirty="0">
              <a:solidFill>
                <a:srgbClr val="0D3F96"/>
              </a:solidFill>
            </a:endParaRPr>
          </a:p>
        </p:txBody>
      </p:sp>
      <p:pic>
        <p:nvPicPr>
          <p:cNvPr id="8" name="Picture 7" descr="tick- echo blue.png"/>
          <p:cNvPicPr>
            <a:picLocks noChangeAspect="1"/>
          </p:cNvPicPr>
          <p:nvPr/>
        </p:nvPicPr>
        <p:blipFill>
          <a:blip r:embed="rId2" cstate="print"/>
          <a:srcRect l="9460" t="18682" r="8755" b="8457"/>
          <a:stretch>
            <a:fillRect/>
          </a:stretch>
        </p:blipFill>
        <p:spPr>
          <a:xfrm>
            <a:off x="2987827" y="1667637"/>
            <a:ext cx="376353" cy="542544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5291182" y="1670400"/>
            <a:ext cx="2116448" cy="542544"/>
            <a:chOff x="4721011" y="1632857"/>
            <a:chExt cx="2116448" cy="542544"/>
          </a:xfrm>
        </p:grpSpPr>
        <p:sp>
          <p:nvSpPr>
            <p:cNvPr id="7" name="Subtitle 5"/>
            <p:cNvSpPr txBox="1">
              <a:spLocks/>
            </p:cNvSpPr>
            <p:nvPr/>
          </p:nvSpPr>
          <p:spPr>
            <a:xfrm>
              <a:off x="4721011" y="1662232"/>
              <a:ext cx="1842928" cy="471368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182563" eaLnBrk="0" hangingPunct="0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GB" sz="2000" dirty="0" smtClean="0">
                  <a:solidFill>
                    <a:srgbClr val="0D3F96"/>
                  </a:solidFill>
                  <a:cs typeface="Arial" pitchFamily="34" charset="0"/>
                </a:rPr>
                <a:t>Equipment</a:t>
              </a:r>
              <a:endParaRPr lang="en-GB" sz="2000" dirty="0">
                <a:solidFill>
                  <a:srgbClr val="0D3F96"/>
                </a:solidFill>
                <a:cs typeface="Arial" pitchFamily="34" charset="0"/>
              </a:endParaRPr>
            </a:p>
          </p:txBody>
        </p:sp>
        <p:pic>
          <p:nvPicPr>
            <p:cNvPr id="9" name="Picture 8" descr="tick- echo blue.png"/>
            <p:cNvPicPr>
              <a:picLocks noChangeAspect="1"/>
            </p:cNvPicPr>
            <p:nvPr/>
          </p:nvPicPr>
          <p:blipFill>
            <a:blip r:embed="rId2" cstate="print"/>
            <a:srcRect l="9460" t="18682" r="8755" b="8457"/>
            <a:stretch>
              <a:fillRect/>
            </a:stretch>
          </p:blipFill>
          <p:spPr>
            <a:xfrm>
              <a:off x="6461106" y="1632857"/>
              <a:ext cx="376353" cy="542544"/>
            </a:xfrm>
            <a:prstGeom prst="rect">
              <a:avLst/>
            </a:prstGeom>
          </p:spPr>
        </p:pic>
      </p:grpSp>
      <p:sp>
        <p:nvSpPr>
          <p:cNvPr id="10" name="Text Placeholder 2"/>
          <p:cNvSpPr txBox="1">
            <a:spLocks/>
          </p:cNvSpPr>
          <p:nvPr/>
        </p:nvSpPr>
        <p:spPr>
          <a:xfrm>
            <a:off x="4991748" y="2401200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0850" indent="-450850" eaLnBrk="0" hangingPunct="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Laptop, projector and screen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Flip chart stand, pads, pens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Participant manuals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Pens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Name badges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1" name="Picture 10" descr="tick- echo blue.png"/>
          <p:cNvPicPr>
            <a:picLocks noChangeAspect="1"/>
          </p:cNvPicPr>
          <p:nvPr/>
        </p:nvPicPr>
        <p:blipFill>
          <a:blip r:embed="rId4" cstate="print"/>
          <a:srcRect l="9460" t="18682" r="8755" b="8457"/>
          <a:stretch>
            <a:fillRect/>
          </a:stretch>
        </p:blipFill>
        <p:spPr>
          <a:xfrm>
            <a:off x="8410953" y="4314304"/>
            <a:ext cx="1414272" cy="2038788"/>
          </a:xfrm>
          <a:prstGeom prst="rect">
            <a:avLst/>
          </a:prstGeom>
        </p:spPr>
      </p:pic>
      <p:sp>
        <p:nvSpPr>
          <p:cNvPr id="13" name="Text Placeholder 3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5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Example logistics checklist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9979" y="2614156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354116" cy="39630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54800" y="1548480"/>
            <a:ext cx="6755745" cy="739338"/>
          </a:xfrm>
        </p:spPr>
        <p:txBody>
          <a:bodyPr/>
          <a:lstStyle/>
          <a:p>
            <a:r>
              <a:rPr lang="en-GB" sz="2000" dirty="0" smtClean="0"/>
              <a:t>Split into 3 groups, and assess the CORE agenda for the following scenarios</a:t>
            </a:r>
            <a:endParaRPr lang="en-GB" sz="20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926592" y="2483437"/>
            <a:ext cx="7792099" cy="3981382"/>
          </a:xfrm>
        </p:spPr>
        <p:txBody>
          <a:bodyPr/>
          <a:lstStyle/>
          <a:p>
            <a:pPr marL="987425" indent="-987425"/>
            <a:r>
              <a:rPr lang="en-GB" sz="2000" spc="-100" dirty="0" smtClean="0"/>
              <a:t>Group 1   </a:t>
            </a:r>
            <a:r>
              <a:rPr lang="en-GB" sz="2000" b="1" spc="-100" dirty="0" smtClean="0"/>
              <a:t>Assess the CORE agenda for several different stakeholder groups; think about what you might change for different audiences</a:t>
            </a:r>
          </a:p>
          <a:p>
            <a:pPr marL="1524000" indent="-1524000"/>
            <a:endParaRPr lang="en-GB" sz="2000" b="1" spc="-100" dirty="0" smtClean="0"/>
          </a:p>
          <a:p>
            <a:pPr marL="987425" indent="-987425"/>
            <a:r>
              <a:rPr lang="en-GB" sz="2000" spc="-100" dirty="0" smtClean="0"/>
              <a:t>Group 2   </a:t>
            </a:r>
            <a:r>
              <a:rPr lang="en-GB" sz="2000" b="1" spc="-100" dirty="0" smtClean="0"/>
              <a:t>Assess the CORE agenda for two countries that you have worked in, think about what you might change for different settings</a:t>
            </a:r>
          </a:p>
          <a:p>
            <a:pPr marL="1524000" indent="-1524000"/>
            <a:endParaRPr lang="en-GB" sz="2000" b="1" spc="-100" dirty="0" smtClean="0"/>
          </a:p>
          <a:p>
            <a:pPr marL="987425" indent="-987425"/>
            <a:r>
              <a:rPr lang="en-GB" sz="2000" spc="-100" dirty="0" smtClean="0"/>
              <a:t>Group 3   </a:t>
            </a:r>
            <a:r>
              <a:rPr lang="en-GB" sz="2000" b="1" spc="-100" dirty="0" smtClean="0"/>
              <a:t>Assess the CORE agenda for an area of disaster, and for an area of conflict, what might you change in these settings?</a:t>
            </a:r>
          </a:p>
          <a:p>
            <a:pPr marL="1524000" indent="-1524000"/>
            <a:endParaRPr lang="en-GB" b="1" spc="-100" dirty="0" smtClean="0"/>
          </a:p>
          <a:p>
            <a:pPr marL="1524000" indent="-1524000"/>
            <a:endParaRPr lang="en-GB" b="1" spc="-100" dirty="0" smtClean="0"/>
          </a:p>
          <a:p>
            <a:pPr marL="1524000" indent="-1524000"/>
            <a:r>
              <a:rPr lang="en-GB" b="1" spc="-100" dirty="0" smtClean="0"/>
              <a:t>                 </a:t>
            </a:r>
          </a:p>
        </p:txBody>
      </p:sp>
      <p:pic>
        <p:nvPicPr>
          <p:cNvPr id="19" name="Picture 18" descr="Pen2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6203" y="389573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2" name="Picture 11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8855" y="4581360"/>
            <a:ext cx="1176670" cy="18972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10471" y="590356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30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8691421" y="1964591"/>
            <a:ext cx="1214579" cy="51884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9" name="Picture 8" descr="Time for discussion 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8855" y="4508208"/>
            <a:ext cx="1176670" cy="18972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71635" y="2424562"/>
            <a:ext cx="6304205" cy="29484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Do you have any comments or experiences you would like to share?</a:t>
            </a:r>
          </a:p>
          <a:p>
            <a:pPr>
              <a:buNone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Do you have any questions?</a:t>
            </a:r>
          </a:p>
          <a:p>
            <a:endParaRPr lang="en-GB" dirty="0" smtClean="0"/>
          </a:p>
        </p:txBody>
      </p:sp>
      <p:pic>
        <p:nvPicPr>
          <p:cNvPr id="16" name="Picture 15" descr="Any Questions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5200" y="2613312"/>
            <a:ext cx="1180800" cy="1863510"/>
          </a:xfrm>
          <a:prstGeom prst="rect">
            <a:avLst/>
          </a:prstGeom>
        </p:spPr>
      </p:pic>
      <p:pic>
        <p:nvPicPr>
          <p:cNvPr id="19" name="Picture 18" descr="Global experiences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7446" y="659222"/>
            <a:ext cx="1178554" cy="18925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28413" y="3898762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Any 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questions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72405" y="1981871"/>
            <a:ext cx="1354095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Share your experiences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6" name="Picture 35" descr="CORE_Homepage 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63464" y="606096"/>
            <a:ext cx="2649114" cy="2395448"/>
          </a:xfrm>
          <a:prstGeom prst="rect">
            <a:avLst/>
          </a:prstGeom>
        </p:spPr>
      </p:pic>
      <p:pic>
        <p:nvPicPr>
          <p:cNvPr id="17" name="Picture 16" descr="Adult Learning Mechanisms_summary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4523" y="1766135"/>
            <a:ext cx="669851" cy="860107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UNMIL ToT workshop notes-1.jpg"/>
          <p:cNvPicPr>
            <a:picLocks noChangeAspect="1"/>
          </p:cNvPicPr>
          <p:nvPr/>
        </p:nvPicPr>
        <p:blipFill>
          <a:blip r:embed="rId6" cstate="print"/>
          <a:srcRect t="9171" b="5395"/>
          <a:stretch>
            <a:fillRect/>
          </a:stretch>
        </p:blipFill>
        <p:spPr>
          <a:xfrm>
            <a:off x="1115878" y="2881445"/>
            <a:ext cx="595964" cy="870194"/>
          </a:xfrm>
          <a:prstGeom prst="rect">
            <a:avLst/>
          </a:prstGeom>
          <a:ln w="3175">
            <a:noFill/>
          </a:ln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958400" y="864000"/>
            <a:ext cx="6867967" cy="633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Further reading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1967535" y="1662232"/>
            <a:ext cx="5834553" cy="471368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sz="2000" b="1" dirty="0" smtClean="0">
                <a:solidFill>
                  <a:prstClr val="black"/>
                </a:solidFill>
                <a:latin typeface="Arial"/>
                <a:cs typeface="Arial"/>
              </a:rPr>
              <a:t>Adult Learning Mechanisms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2000" dirty="0" err="1" smtClean="0">
                <a:solidFill>
                  <a:prstClr val="black"/>
                </a:solidFill>
                <a:latin typeface="Arial"/>
                <a:cs typeface="Arial"/>
              </a:rPr>
              <a:t>Cegos</a:t>
            </a:r>
            <a:r>
              <a:rPr lang="en-GB" sz="2000" dirty="0" smtClean="0">
                <a:solidFill>
                  <a:prstClr val="black"/>
                </a:solidFill>
                <a:latin typeface="Arial"/>
                <a:cs typeface="Arial"/>
              </a:rPr>
              <a:t>, 2007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GB" sz="2000" b="1" dirty="0" smtClean="0">
                <a:solidFill>
                  <a:prstClr val="black"/>
                </a:solidFill>
                <a:latin typeface="Arial"/>
                <a:cs typeface="Arial"/>
              </a:rPr>
              <a:t>Delivering great training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latin typeface="Arial"/>
                <a:cs typeface="Arial"/>
              </a:rPr>
              <a:t>Bryan Hopkins, 2008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GB" sz="2000" b="1" dirty="0" smtClean="0">
                <a:solidFill>
                  <a:prstClr val="black"/>
                </a:solidFill>
              </a:rPr>
              <a:t>Designing Participatory Workshops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UNHCR, 2008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b="1" dirty="0" smtClean="0">
                <a:solidFill>
                  <a:prstClr val="black"/>
                </a:solidFill>
              </a:rPr>
              <a:t>How to organize and run learning workshops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UNICEF and UN staff college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GB" sz="32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GB" sz="3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9" name="Picture 8" descr="Adult Learning Mechanisms_summary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54545" y="3913535"/>
            <a:ext cx="597106" cy="860107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dult Learning Mechanisms_summary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73341" y="4873435"/>
            <a:ext cx="610282" cy="86010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nife&amp;for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0003" y="643200"/>
            <a:ext cx="2190540" cy="5819041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Lunch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7720002" y="4831025"/>
            <a:ext cx="21859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14:00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30 min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1" name="Picture 10" descr="Agenda-vs5.png"/>
          <p:cNvPicPr>
            <a:picLocks noChangeAspect="1"/>
          </p:cNvPicPr>
          <p:nvPr/>
        </p:nvPicPr>
        <p:blipFill>
          <a:blip r:embed="rId4" cstate="print"/>
          <a:srcRect l="3181" t="52181" r="81169" b="35543"/>
          <a:stretch>
            <a:fillRect/>
          </a:stretch>
        </p:blipFill>
        <p:spPr>
          <a:xfrm>
            <a:off x="2286000" y="2377440"/>
            <a:ext cx="3268980" cy="181356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Energiser icon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6283" y="799383"/>
            <a:ext cx="4801205" cy="5488729"/>
          </a:xfrm>
          <a:prstGeom prst="rect">
            <a:avLst/>
          </a:prstGeom>
        </p:spPr>
      </p:pic>
      <p:sp>
        <p:nvSpPr>
          <p:cNvPr id="8" name="Title 17"/>
          <p:cNvSpPr txBox="1">
            <a:spLocks/>
          </p:cNvSpPr>
          <p:nvPr/>
        </p:nvSpPr>
        <p:spPr>
          <a:xfrm>
            <a:off x="685626" y="909473"/>
            <a:ext cx="6354116" cy="728827"/>
          </a:xfrm>
          <a:prstGeom prst="rect">
            <a:avLst/>
          </a:prstGeom>
        </p:spPr>
        <p:txBody>
          <a:bodyPr/>
          <a:lstStyle/>
          <a:p>
            <a:r>
              <a:rPr lang="en-GB" sz="3600" b="1" dirty="0" smtClean="0">
                <a:solidFill>
                  <a:srgbClr val="0D3E96"/>
                </a:solidFill>
              </a:rPr>
              <a:t>Energiser session</a:t>
            </a:r>
            <a:endParaRPr lang="en-GB" sz="3600" b="1" dirty="0">
              <a:solidFill>
                <a:srgbClr val="0D3E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8112780" cy="471368"/>
          </a:xfrm>
        </p:spPr>
        <p:txBody>
          <a:bodyPr/>
          <a:lstStyle/>
          <a:p>
            <a:r>
              <a:rPr lang="en-GB" sz="2000" dirty="0" smtClean="0"/>
              <a:t>By the end of this session, you will have an understanding of</a:t>
            </a:r>
            <a:endParaRPr lang="en-GB" sz="2000" dirty="0"/>
          </a:p>
        </p:txBody>
      </p:sp>
      <p:sp>
        <p:nvSpPr>
          <p:cNvPr id="29" name="Subtitle 28"/>
          <p:cNvSpPr>
            <a:spLocks noGrp="1"/>
          </p:cNvSpPr>
          <p:nvPr>
            <p:ph type="body" sz="quarter" idx="15"/>
          </p:nvPr>
        </p:nvSpPr>
        <p:spPr>
          <a:xfrm>
            <a:off x="467840" y="2401200"/>
            <a:ext cx="6869174" cy="396775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Objective 1   </a:t>
            </a:r>
            <a:r>
              <a:rPr lang="en-US" b="1" i="0" dirty="0" smtClean="0"/>
              <a:t>Principles of adult learning</a:t>
            </a:r>
          </a:p>
          <a:p>
            <a:endParaRPr lang="en-GB" dirty="0" smtClean="0"/>
          </a:p>
          <a:p>
            <a:r>
              <a:rPr lang="en-US" dirty="0" smtClean="0"/>
              <a:t>Objective 2   </a:t>
            </a:r>
            <a:r>
              <a:rPr lang="en-GB" b="1" i="0" dirty="0" smtClean="0"/>
              <a:t>The three stages of learning</a:t>
            </a:r>
          </a:p>
          <a:p>
            <a:endParaRPr lang="en-GB" dirty="0" smtClean="0"/>
          </a:p>
          <a:p>
            <a:r>
              <a:rPr lang="en-US" dirty="0" smtClean="0"/>
              <a:t>Objective 3   </a:t>
            </a:r>
            <a:r>
              <a:rPr lang="en-GB" b="1" i="0" dirty="0" smtClean="0"/>
              <a:t>Understanding and remembering</a:t>
            </a:r>
          </a:p>
          <a:p>
            <a:endParaRPr lang="en-GB" dirty="0" smtClean="0"/>
          </a:p>
          <a:p>
            <a:pPr marL="361950" indent="-361950" eaLnBrk="1" hangingPunct="1"/>
            <a:r>
              <a:rPr lang="en-US" dirty="0" smtClean="0"/>
              <a:t>Objective 4   </a:t>
            </a:r>
            <a:r>
              <a:rPr lang="en-US" b="1" i="0" dirty="0" smtClean="0"/>
              <a:t>Adult learning environment</a:t>
            </a:r>
          </a:p>
          <a:p>
            <a:pPr marL="536575" indent="-536575" eaLnBrk="1" hangingPunct="1"/>
            <a:endParaRPr lang="en-US" dirty="0" smtClean="0"/>
          </a:p>
          <a:p>
            <a:pPr marL="361950" indent="-361950" eaLnBrk="1" hangingPunct="1"/>
            <a:r>
              <a:rPr lang="en-US" dirty="0" smtClean="0"/>
              <a:t>Objective 5   </a:t>
            </a:r>
            <a:r>
              <a:rPr lang="en-US" b="1" i="0" dirty="0" smtClean="0"/>
              <a:t>Adult learning strategies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ndia building with bamboo2.JPG"/>
          <p:cNvPicPr>
            <a:picLocks noChangeAspect="1"/>
          </p:cNvPicPr>
          <p:nvPr/>
        </p:nvPicPr>
        <p:blipFill>
          <a:blip r:embed="rId3" cstate="print"/>
          <a:srcRect t="14279" b="7099"/>
          <a:stretch>
            <a:fillRect/>
          </a:stretch>
        </p:blipFill>
        <p:spPr>
          <a:xfrm>
            <a:off x="2032" y="621792"/>
            <a:ext cx="9903968" cy="5839968"/>
          </a:xfrm>
          <a:prstGeom prst="rect">
            <a:avLst/>
          </a:prstGeom>
        </p:spPr>
      </p:pic>
      <p:pic>
        <p:nvPicPr>
          <p:cNvPr id="9" name="Picture 8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093591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  90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Title 6"/>
          <p:cNvSpPr txBox="1">
            <a:spLocks/>
          </p:cNvSpPr>
          <p:nvPr/>
        </p:nvSpPr>
        <p:spPr bwMode="auto">
          <a:xfrm>
            <a:off x="1958400" y="864000"/>
            <a:ext cx="9006088" cy="77479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Developing a session plan</a:t>
            </a:r>
            <a:endParaRPr lang="en-US" sz="2400" i="1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954800" y="1670400"/>
            <a:ext cx="7747340" cy="393405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200" b="1" i="1" dirty="0" smtClean="0">
                <a:solidFill>
                  <a:prstClr val="white"/>
                </a:solidFill>
                <a:cs typeface="Arial" pitchFamily="34" charset="0"/>
              </a:rPr>
              <a:t>Looking at setting key learning points and developing content</a:t>
            </a:r>
            <a:endParaRPr lang="en-US" sz="2200" b="1" i="1" dirty="0">
              <a:solidFill>
                <a:prstClr val="white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genda-vs5.png"/>
          <p:cNvPicPr>
            <a:picLocks noChangeAspect="1"/>
          </p:cNvPicPr>
          <p:nvPr/>
        </p:nvPicPr>
        <p:blipFill>
          <a:blip r:embed="rId3" cstate="print"/>
          <a:srcRect l="3324" t="13911" r="3319" b="5512"/>
          <a:stretch>
            <a:fillRect/>
          </a:stretch>
        </p:blipFill>
        <p:spPr>
          <a:xfrm>
            <a:off x="152400" y="579119"/>
            <a:ext cx="9588394" cy="5852161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4889" y="1211797"/>
            <a:ext cx="1578778" cy="526314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40461" y="1203961"/>
            <a:ext cx="1578778" cy="303276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35710" y="3169919"/>
            <a:ext cx="1578778" cy="322076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60871" y="3154680"/>
            <a:ext cx="1578778" cy="33122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170264" y="3327699"/>
            <a:ext cx="1594380" cy="925158"/>
          </a:xfrm>
          <a:prstGeom prst="rect">
            <a:avLst/>
          </a:prstGeom>
          <a:noFill/>
          <a:ln w="63500">
            <a:solidFill>
              <a:srgbClr val="0D3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Developing a session plan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dirty="0" smtClean="0"/>
              <a:t>By the end of this session, you will have an understanding of:</a:t>
            </a:r>
            <a:endParaRPr lang="en-GB" sz="2000" dirty="0"/>
          </a:p>
        </p:txBody>
      </p:sp>
      <p:sp>
        <p:nvSpPr>
          <p:cNvPr id="29" name="Subtitle 28"/>
          <p:cNvSpPr>
            <a:spLocks noGrp="1"/>
          </p:cNvSpPr>
          <p:nvPr>
            <p:ph type="body" sz="quarter" idx="15"/>
          </p:nvPr>
        </p:nvSpPr>
        <p:spPr>
          <a:xfrm>
            <a:off x="466725" y="2507187"/>
            <a:ext cx="7962625" cy="3967754"/>
          </a:xfrm>
          <a:prstGeom prst="rect">
            <a:avLst/>
          </a:prstGeom>
        </p:spPr>
        <p:txBody>
          <a:bodyPr/>
          <a:lstStyle/>
          <a:p>
            <a:r>
              <a:rPr lang="en-US" sz="2000" i="1" dirty="0" smtClean="0"/>
              <a:t>Objective 1    </a:t>
            </a:r>
            <a:r>
              <a:rPr lang="en-US" sz="2000" b="1" dirty="0" smtClean="0"/>
              <a:t>How to develop content</a:t>
            </a:r>
          </a:p>
          <a:p>
            <a:endParaRPr lang="en-US" sz="2000" b="1" dirty="0" smtClean="0"/>
          </a:p>
          <a:p>
            <a:r>
              <a:rPr lang="en-US" sz="2000" i="1" dirty="0" smtClean="0"/>
              <a:t>Objective 2    </a:t>
            </a:r>
            <a:r>
              <a:rPr lang="en-US" sz="2000" b="1" dirty="0" smtClean="0"/>
              <a:t>Mind mapping</a:t>
            </a:r>
          </a:p>
          <a:p>
            <a:endParaRPr lang="en-GB" sz="2000" b="1" dirty="0" smtClean="0"/>
          </a:p>
          <a:p>
            <a:r>
              <a:rPr lang="en-GB" sz="2000" i="1" dirty="0" smtClean="0"/>
              <a:t>Objective 3    </a:t>
            </a:r>
            <a:r>
              <a:rPr lang="en-US" sz="2000" b="1" dirty="0" smtClean="0"/>
              <a:t>Setting key learning points</a:t>
            </a:r>
            <a:endParaRPr lang="en-GB" sz="2000" b="1" dirty="0" smtClean="0"/>
          </a:p>
          <a:p>
            <a:endParaRPr lang="en-GB" sz="2000" b="1" dirty="0" smtClean="0"/>
          </a:p>
          <a:p>
            <a:r>
              <a:rPr lang="en-GB" sz="2000" i="1" dirty="0" smtClean="0"/>
              <a:t>Objective 4    </a:t>
            </a:r>
            <a:r>
              <a:rPr lang="en-US" sz="2000" b="1" dirty="0" smtClean="0"/>
              <a:t>Deciding appropriate methods for training</a:t>
            </a:r>
            <a:endParaRPr lang="en-GB" sz="2000" b="1" dirty="0" smtClean="0"/>
          </a:p>
          <a:p>
            <a:endParaRPr lang="en-GB" sz="2000" b="1" dirty="0" smtClean="0"/>
          </a:p>
          <a:p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7525056" cy="2948400"/>
          </a:xfrm>
        </p:spPr>
        <p:txBody>
          <a:bodyPr/>
          <a:lstStyle/>
          <a:p>
            <a:pPr marL="450850" indent="-450850">
              <a:spcBef>
                <a:spcPts val="0"/>
              </a:spcBef>
            </a:pPr>
            <a:r>
              <a:rPr lang="en-US" sz="2000" dirty="0" smtClean="0"/>
              <a:t>Continue with the hierarchical task analysis method, but go into a finer level of detail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/>
          </a:p>
          <a:p>
            <a:pPr marL="450850" indent="-450850">
              <a:spcBef>
                <a:spcPts val="0"/>
              </a:spcBef>
            </a:pPr>
            <a:r>
              <a:rPr lang="en-US" sz="2000" dirty="0" smtClean="0"/>
              <a:t>Use mind mapping methods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8112780" cy="471368"/>
          </a:xfrm>
        </p:spPr>
        <p:txBody>
          <a:bodyPr/>
          <a:lstStyle/>
          <a:p>
            <a:r>
              <a:rPr lang="en-GB" sz="2000" dirty="0" smtClean="0"/>
              <a:t>In developing content, you should</a:t>
            </a:r>
            <a:endParaRPr lang="en-GB" sz="20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/>
          <a:lstStyle/>
          <a:p>
            <a:r>
              <a:rPr lang="en-US" b="0" i="1" dirty="0" smtClean="0"/>
              <a:t>Objective 1   </a:t>
            </a:r>
            <a:r>
              <a:rPr lang="en-US" dirty="0" smtClean="0"/>
              <a:t>Developing content</a:t>
            </a:r>
            <a:endParaRPr lang="en-GB" dirty="0"/>
          </a:p>
        </p:txBody>
      </p:sp>
      <p:pic>
        <p:nvPicPr>
          <p:cNvPr id="13" name="Picture 12" descr="River.jpg"/>
          <p:cNvPicPr>
            <a:picLocks noChangeAspect="1"/>
          </p:cNvPicPr>
          <p:nvPr/>
        </p:nvPicPr>
        <p:blipFill>
          <a:blip r:embed="rId2" cstate="print"/>
          <a:srcRect r="21665"/>
          <a:stretch>
            <a:fillRect/>
          </a:stretch>
        </p:blipFill>
        <p:spPr>
          <a:xfrm>
            <a:off x="7257081" y="4351284"/>
            <a:ext cx="2648919" cy="2096814"/>
          </a:xfrm>
          <a:prstGeom prst="rect">
            <a:avLst/>
          </a:prstGeom>
          <a:solidFill>
            <a:srgbClr val="0D3F96">
              <a:alpha val="4000"/>
            </a:srgb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ind map.jpg"/>
          <p:cNvPicPr>
            <a:picLocks noChangeAspect="1"/>
          </p:cNvPicPr>
          <p:nvPr/>
        </p:nvPicPr>
        <p:blipFill>
          <a:blip r:embed="rId2" cstate="print"/>
          <a:srcRect l="9683" r="9995"/>
          <a:stretch>
            <a:fillRect/>
          </a:stretch>
        </p:blipFill>
        <p:spPr>
          <a:xfrm>
            <a:off x="6985589" y="3852672"/>
            <a:ext cx="2849722" cy="253420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5434556" cy="2948400"/>
          </a:xfrm>
        </p:spPr>
        <p:txBody>
          <a:bodyPr/>
          <a:lstStyle/>
          <a:p>
            <a:pPr marL="450850" indent="-450850"/>
            <a:r>
              <a:rPr lang="en-GB" sz="2000" dirty="0" smtClean="0"/>
              <a:t>Represents ideas around one subject</a:t>
            </a:r>
          </a:p>
          <a:p>
            <a:pPr marL="0" indent="0"/>
            <a:endParaRPr lang="en-GB" sz="2000" dirty="0" smtClean="0"/>
          </a:p>
          <a:p>
            <a:pPr marL="450850" indent="-450850"/>
            <a:r>
              <a:rPr lang="en-GB" sz="2000" dirty="0" smtClean="0"/>
              <a:t>Present ideas in a non-linear manor</a:t>
            </a:r>
          </a:p>
          <a:p>
            <a:pPr marL="0" indent="0"/>
            <a:endParaRPr lang="en-GB" sz="2000" dirty="0" smtClean="0"/>
          </a:p>
          <a:p>
            <a:pPr marL="450850" indent="-450850"/>
            <a:r>
              <a:rPr lang="en-GB" sz="2000" dirty="0" smtClean="0"/>
              <a:t>Encourages a brain-storming approach to organisational tasks</a:t>
            </a:r>
          </a:p>
          <a:p>
            <a:pPr marL="0" indent="0"/>
            <a:endParaRPr lang="en-GB" sz="2000" dirty="0" smtClean="0"/>
          </a:p>
          <a:p>
            <a:pPr marL="450850" indent="-450850"/>
            <a:r>
              <a:rPr lang="en-GB" sz="2000" dirty="0" smtClean="0"/>
              <a:t>Branches represent a hierarchy</a:t>
            </a:r>
          </a:p>
          <a:p>
            <a:pPr marL="0" indent="0"/>
            <a:endParaRPr lang="en-GB" sz="2000" dirty="0" smtClean="0"/>
          </a:p>
          <a:p>
            <a:pPr marL="0" indent="0"/>
            <a:endParaRPr lang="en-GB" sz="2000" dirty="0" smtClean="0"/>
          </a:p>
          <a:p>
            <a:pPr marL="0" indent="0"/>
            <a:endParaRPr lang="en-GB" dirty="0" smtClean="0"/>
          </a:p>
          <a:p>
            <a:pPr marL="0" indent="0"/>
            <a:endParaRPr lang="en-GB" sz="2000" dirty="0" smtClean="0"/>
          </a:p>
          <a:p>
            <a:pPr marL="0" indent="0"/>
            <a:endParaRPr lang="en-GB" sz="2000" dirty="0" smtClean="0"/>
          </a:p>
          <a:p>
            <a:pPr marL="0" indent="0"/>
            <a:endParaRPr lang="en-GB" dirty="0" smtClean="0"/>
          </a:p>
          <a:p>
            <a:pPr marL="0" indent="0"/>
            <a:endParaRPr lang="en-GB" sz="2000" dirty="0" smtClean="0"/>
          </a:p>
          <a:p>
            <a:pPr marL="0" indent="0"/>
            <a:endParaRPr lang="en-GB" sz="2000" dirty="0" smtClean="0"/>
          </a:p>
          <a:p>
            <a:endParaRPr lang="en-GB" dirty="0"/>
          </a:p>
        </p:txBody>
      </p:sp>
      <p:sp>
        <p:nvSpPr>
          <p:cNvPr id="21" name="Subtitle 20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8112780" cy="471368"/>
          </a:xfrm>
        </p:spPr>
        <p:txBody>
          <a:bodyPr/>
          <a:lstStyle/>
          <a:p>
            <a:r>
              <a:rPr lang="en-GB" sz="2000" dirty="0" smtClean="0"/>
              <a:t>Key points</a:t>
            </a:r>
            <a:endParaRPr lang="en-GB" sz="2000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Mind mapping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6"/>
          <p:cNvSpPr txBox="1">
            <a:spLocks/>
          </p:cNvSpPr>
          <p:nvPr/>
        </p:nvSpPr>
        <p:spPr>
          <a:xfrm>
            <a:off x="4768885" y="2479875"/>
            <a:ext cx="6108380" cy="2948400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endParaRPr lang="en-GB" sz="3200" dirty="0" smtClean="0">
              <a:solidFill>
                <a:prstClr val="black"/>
              </a:solidFill>
              <a:latin typeface="Calibri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 smtClean="0">
              <a:solidFill>
                <a:prstClr val="black"/>
              </a:solidFill>
              <a:latin typeface="Calibri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 smtClean="0">
              <a:solidFill>
                <a:prstClr val="black"/>
              </a:solidFill>
              <a:latin typeface="Calibri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dirty="0" smtClean="0">
              <a:solidFill>
                <a:prstClr val="black"/>
              </a:solidFill>
              <a:latin typeface="Calibri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dirty="0" smtClean="0">
              <a:solidFill>
                <a:prstClr val="black"/>
              </a:solidFill>
              <a:latin typeface="Calibri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 smtClean="0">
              <a:solidFill>
                <a:prstClr val="black"/>
              </a:solidFill>
              <a:latin typeface="Calibri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dirty="0" smtClean="0">
              <a:solidFill>
                <a:prstClr val="black"/>
              </a:solidFill>
              <a:latin typeface="Calibri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 Placeholder 6"/>
          <p:cNvSpPr txBox="1">
            <a:spLocks/>
          </p:cNvSpPr>
          <p:nvPr/>
        </p:nvSpPr>
        <p:spPr>
          <a:xfrm>
            <a:off x="1958400" y="2401200"/>
            <a:ext cx="6108380" cy="2948400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sz="2000" i="1" dirty="0" smtClean="0">
                <a:solidFill>
                  <a:srgbClr val="0D3F96"/>
                </a:solidFill>
                <a:cs typeface="Arial" pitchFamily="34" charset="0"/>
              </a:rPr>
              <a:t>Your trainer will now give a brief demonstration on 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2000" i="1" dirty="0" smtClean="0">
                <a:solidFill>
                  <a:srgbClr val="0D3F96"/>
                </a:solidFill>
                <a:cs typeface="Arial" pitchFamily="34" charset="0"/>
              </a:rPr>
              <a:t>mind-mapping, around the subject of WASH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 smtClean="0">
              <a:solidFill>
                <a:prstClr val="black"/>
              </a:solidFill>
              <a:latin typeface="Calibri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 smtClean="0">
              <a:solidFill>
                <a:prstClr val="black"/>
              </a:solidFill>
              <a:latin typeface="Calibri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dirty="0" smtClean="0">
              <a:solidFill>
                <a:prstClr val="black"/>
              </a:solidFill>
              <a:latin typeface="Calibri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dirty="0" smtClean="0">
              <a:solidFill>
                <a:prstClr val="black"/>
              </a:solidFill>
              <a:latin typeface="Calibri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 smtClean="0">
              <a:solidFill>
                <a:prstClr val="black"/>
              </a:solidFill>
              <a:latin typeface="Calibri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dirty="0" smtClean="0">
              <a:solidFill>
                <a:prstClr val="black"/>
              </a:solidFill>
              <a:latin typeface="Calibri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NEW Brain storming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7330" y="4288219"/>
            <a:ext cx="2648670" cy="2191407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Mind mapping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Subtitle 20"/>
          <p:cNvSpPr txBox="1">
            <a:spLocks/>
          </p:cNvSpPr>
          <p:nvPr/>
        </p:nvSpPr>
        <p:spPr>
          <a:xfrm>
            <a:off x="1958400" y="1670400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Mind mapping demonstration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5696256" cy="2948400"/>
          </a:xfrm>
        </p:spPr>
        <p:txBody>
          <a:bodyPr/>
          <a:lstStyle/>
          <a:p>
            <a:pPr marL="450850" indent="-450850"/>
            <a:r>
              <a:rPr lang="en-GB" sz="2000" dirty="0" smtClean="0"/>
              <a:t>Key learning points will be developed in your mind-mapping exercise</a:t>
            </a:r>
          </a:p>
          <a:p>
            <a:pPr marL="0" indent="0"/>
            <a:endParaRPr lang="en-GB" sz="2000" dirty="0" smtClean="0"/>
          </a:p>
          <a:p>
            <a:pPr marL="450850" indent="-450850">
              <a:tabLst>
                <a:tab pos="450850" algn="l"/>
              </a:tabLst>
            </a:pPr>
            <a:r>
              <a:rPr lang="en-GB" sz="2000" dirty="0" smtClean="0"/>
              <a:t>They are generally will come from the main branches of the mind map</a:t>
            </a:r>
          </a:p>
          <a:p>
            <a:pPr marL="0" indent="0"/>
            <a:endParaRPr lang="en-GB" sz="2000" dirty="0" smtClean="0"/>
          </a:p>
          <a:p>
            <a:pPr marL="450850" indent="-450850"/>
            <a:r>
              <a:rPr lang="en-GB" sz="2000" dirty="0" smtClean="0"/>
              <a:t>Take key words from your mind map and develop them into sentences</a:t>
            </a:r>
          </a:p>
          <a:p>
            <a:pPr marL="0" indent="0"/>
            <a:endParaRPr lang="en-GB" dirty="0" smtClean="0"/>
          </a:p>
          <a:p>
            <a:pPr marL="0" indent="0"/>
            <a:endParaRPr lang="en-GB" dirty="0"/>
          </a:p>
        </p:txBody>
      </p:sp>
      <p:sp>
        <p:nvSpPr>
          <p:cNvPr id="68" name="TextBox 67"/>
          <p:cNvSpPr txBox="1"/>
          <p:nvPr/>
        </p:nvSpPr>
        <p:spPr>
          <a:xfrm>
            <a:off x="2898448" y="4468034"/>
            <a:ext cx="89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8" name="Picture 7" descr="River.jpg"/>
          <p:cNvPicPr>
            <a:picLocks noChangeAspect="1"/>
          </p:cNvPicPr>
          <p:nvPr/>
        </p:nvPicPr>
        <p:blipFill>
          <a:blip r:embed="rId2" cstate="print"/>
          <a:srcRect r="21665"/>
          <a:stretch>
            <a:fillRect/>
          </a:stretch>
        </p:blipFill>
        <p:spPr>
          <a:xfrm>
            <a:off x="7257081" y="4351284"/>
            <a:ext cx="2648919" cy="2096814"/>
          </a:xfrm>
          <a:prstGeom prst="rect">
            <a:avLst/>
          </a:prstGeom>
          <a:solidFill>
            <a:srgbClr val="0D3F96">
              <a:alpha val="4000"/>
            </a:srgbClr>
          </a:solidFill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Setting key learning points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58399" y="1670400"/>
            <a:ext cx="7660613" cy="471368"/>
          </a:xfrm>
        </p:spPr>
        <p:txBody>
          <a:bodyPr/>
          <a:lstStyle/>
          <a:p>
            <a:r>
              <a:rPr lang="en-GB" sz="2000" dirty="0" smtClean="0"/>
              <a:t>Example of expanding key learning points for WASH presentation</a:t>
            </a:r>
            <a:endParaRPr lang="en-GB" sz="2000" dirty="0"/>
          </a:p>
        </p:txBody>
      </p:sp>
      <p:sp>
        <p:nvSpPr>
          <p:cNvPr id="68" name="TextBox 67"/>
          <p:cNvSpPr txBox="1"/>
          <p:nvPr/>
        </p:nvSpPr>
        <p:spPr>
          <a:xfrm>
            <a:off x="2898448" y="4468034"/>
            <a:ext cx="89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4" name="Picture 93" descr="WASH flowchart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791" y="2192948"/>
            <a:ext cx="7548975" cy="533679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1958400" y="864000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Setting key learning points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9979" y="2614156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354116" cy="39630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54800" y="1670400"/>
            <a:ext cx="6755745" cy="739338"/>
          </a:xfrm>
        </p:spPr>
        <p:txBody>
          <a:bodyPr/>
          <a:lstStyle/>
          <a:p>
            <a:r>
              <a:rPr lang="en-GB" sz="2000" dirty="0" smtClean="0"/>
              <a:t>4 groups, each group is given a CORE session plan</a:t>
            </a:r>
            <a:endParaRPr lang="en-GB" sz="20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16865" y="2471245"/>
            <a:ext cx="7802879" cy="3981382"/>
          </a:xfrm>
        </p:spPr>
        <p:txBody>
          <a:bodyPr/>
          <a:lstStyle/>
          <a:p>
            <a:pPr marL="1073150" indent="-1073150"/>
            <a:r>
              <a:rPr lang="en-GB" sz="2000" spc="-100" dirty="0" smtClean="0"/>
              <a:t>     Task 1   </a:t>
            </a:r>
            <a:r>
              <a:rPr lang="en-GB" sz="2000" b="1" dirty="0" smtClean="0"/>
              <a:t>Review the session plan; do you agree with the key  learning points?</a:t>
            </a:r>
            <a:endParaRPr lang="en-GB" sz="2000" b="1" spc="-100" dirty="0" smtClean="0"/>
          </a:p>
          <a:p>
            <a:pPr marL="1524000" indent="-1524000"/>
            <a:endParaRPr lang="en-GB" sz="2000" b="1" spc="-100" dirty="0" smtClean="0"/>
          </a:p>
          <a:p>
            <a:pPr marL="1073150" indent="-1073150"/>
            <a:r>
              <a:rPr lang="en-GB" sz="2000" spc="-100" dirty="0" smtClean="0"/>
              <a:t>     Task 2   </a:t>
            </a:r>
            <a:r>
              <a:rPr lang="en-GB" sz="2000" b="1" dirty="0" smtClean="0"/>
              <a:t>Discuss what you might change in different situations; use mind mapping to collect ideas</a:t>
            </a:r>
          </a:p>
          <a:p>
            <a:pPr marL="987425" indent="-987425"/>
            <a:endParaRPr lang="en-GB" sz="2000" b="1" spc="-100" dirty="0" smtClean="0"/>
          </a:p>
          <a:p>
            <a:pPr marL="1073150" indent="-1073150"/>
            <a:r>
              <a:rPr lang="en-GB" sz="2000" spc="-100" dirty="0" smtClean="0"/>
              <a:t>Consider   </a:t>
            </a:r>
            <a:r>
              <a:rPr lang="en-GB" sz="2000" b="1" dirty="0" smtClean="0"/>
              <a:t>Different stakeholder groups, different regions and settings</a:t>
            </a:r>
          </a:p>
          <a:p>
            <a:pPr marL="987425" indent="-987425"/>
            <a:endParaRPr lang="en-GB" sz="2000" b="1" spc="-100" dirty="0" smtClean="0"/>
          </a:p>
          <a:p>
            <a:pPr marL="1524000" indent="-1524000"/>
            <a:endParaRPr lang="en-GB" b="1" spc="-100" dirty="0" smtClean="0"/>
          </a:p>
          <a:p>
            <a:pPr marL="1524000" indent="-1524000"/>
            <a:endParaRPr lang="en-GB" b="1" spc="-100" dirty="0" smtClean="0"/>
          </a:p>
          <a:p>
            <a:pPr marL="1524000" indent="-1524000"/>
            <a:r>
              <a:rPr lang="en-GB" b="1" spc="-100" dirty="0" smtClean="0"/>
              <a:t>                 </a:t>
            </a:r>
          </a:p>
        </p:txBody>
      </p:sp>
      <p:pic>
        <p:nvPicPr>
          <p:cNvPr id="19" name="Picture 18" descr="Pen2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6203" y="389573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2" name="Picture 11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8855" y="4581360"/>
            <a:ext cx="1176670" cy="18972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10471" y="590356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30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8112780" cy="471368"/>
          </a:xfrm>
        </p:spPr>
        <p:txBody>
          <a:bodyPr/>
          <a:lstStyle/>
          <a:p>
            <a:r>
              <a:rPr lang="en-GB" sz="2000" dirty="0" smtClean="0"/>
              <a:t>There are four types of session within CORE training</a:t>
            </a:r>
            <a:endParaRPr lang="en-GB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958400" y="3963036"/>
            <a:ext cx="1757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Presentation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97984" y="3963036"/>
            <a:ext cx="1815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Case Study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75891" y="3963036"/>
            <a:ext cx="1283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Exercise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66643" y="3963036"/>
            <a:ext cx="1850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Group Work</a:t>
            </a:r>
            <a:endParaRPr lang="en-GB" sz="2000" dirty="0">
              <a:solidFill>
                <a:prstClr val="black"/>
              </a:solidFill>
            </a:endParaRPr>
          </a:p>
        </p:txBody>
      </p:sp>
      <p:pic>
        <p:nvPicPr>
          <p:cNvPr id="18" name="Picture 17" descr="NEW STYLE Group Discussion - 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82091" y="2760230"/>
            <a:ext cx="1015841" cy="1015841"/>
          </a:xfrm>
          <a:prstGeom prst="rect">
            <a:avLst/>
          </a:prstGeom>
        </p:spPr>
      </p:pic>
      <p:pic>
        <p:nvPicPr>
          <p:cNvPr id="19" name="Picture 18" descr="NEW STYLE Presentation- U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8128" y="2762529"/>
            <a:ext cx="1015841" cy="1015841"/>
          </a:xfrm>
          <a:prstGeom prst="rect">
            <a:avLst/>
          </a:prstGeom>
        </p:spPr>
      </p:pic>
      <p:pic>
        <p:nvPicPr>
          <p:cNvPr id="24" name="Picture 23" descr="NEW STYLE workshop icon- U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61235" y="2757931"/>
            <a:ext cx="1018140" cy="1018140"/>
          </a:xfrm>
          <a:prstGeom prst="rect">
            <a:avLst/>
          </a:prstGeom>
        </p:spPr>
      </p:pic>
      <p:pic>
        <p:nvPicPr>
          <p:cNvPr id="25" name="Picture 24" descr="NEW STYLE Case study- U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3675" y="2760230"/>
            <a:ext cx="1023205" cy="1018140"/>
          </a:xfrm>
          <a:prstGeom prst="rect">
            <a:avLst/>
          </a:prstGeom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1958400" y="864000"/>
            <a:ext cx="7722048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Deciding appropriate methods for 			training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ople.jpg"/>
          <p:cNvPicPr>
            <a:picLocks noChangeAspect="1"/>
          </p:cNvPicPr>
          <p:nvPr/>
        </p:nvPicPr>
        <p:blipFill>
          <a:blip r:embed="rId2" cstate="print"/>
          <a:srcRect r="7666"/>
          <a:stretch>
            <a:fillRect/>
          </a:stretch>
        </p:blipFill>
        <p:spPr>
          <a:xfrm>
            <a:off x="6037627" y="3636335"/>
            <a:ext cx="3868374" cy="2793040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18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rPr lang="en-US" sz="2000" dirty="0" smtClean="0"/>
              <a:t>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dults need to know why they are learning something</a:t>
            </a:r>
          </a:p>
          <a:p>
            <a:pPr>
              <a:buNone/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 smtClean="0"/>
              <a:t>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earning should be relevant to the individual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 smtClean="0"/>
              <a:t>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roblem based learning &amp; task based learning is more effective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 i="1" dirty="0" smtClean="0"/>
              <a:t>Objective 1   </a:t>
            </a:r>
            <a:r>
              <a:rPr lang="en-GB" b="1" i="0" dirty="0" smtClean="0"/>
              <a:t>Principles of adult learning</a:t>
            </a:r>
            <a:endParaRPr lang="en-GB" b="1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sitive learning outco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" y="678180"/>
            <a:ext cx="9765792" cy="55016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71" y="1116281"/>
            <a:ext cx="820878" cy="5118264"/>
          </a:xfrm>
          <a:prstGeom prst="rect">
            <a:avLst/>
          </a:prstGeom>
          <a:noFill/>
          <a:ln w="38100">
            <a:solidFill>
              <a:srgbClr val="F57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EW STYLE Presentation- 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6625" y="3848100"/>
            <a:ext cx="2619375" cy="261937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8332920" cy="3583988"/>
          </a:xfrm>
        </p:spPr>
        <p:txBody>
          <a:bodyPr/>
          <a:lstStyle/>
          <a:p>
            <a:pPr marL="450850" indent="0">
              <a:buNone/>
            </a:pPr>
            <a:r>
              <a:rPr lang="en-GB" sz="2000" dirty="0" smtClean="0"/>
              <a:t>Presentations appeal to verbal, sequential and visual learners used to cover technical content-based subjects</a:t>
            </a:r>
          </a:p>
          <a:p>
            <a:pPr marL="355600" indent="-355600"/>
            <a:endParaRPr lang="en-GB" sz="2000" dirty="0" smtClean="0"/>
          </a:p>
          <a:p>
            <a:pPr marL="450850" indent="-450850"/>
            <a:r>
              <a:rPr lang="en-GB" sz="2000" dirty="0" smtClean="0"/>
              <a:t>Use images, diagrams and charts</a:t>
            </a:r>
          </a:p>
          <a:p>
            <a:pPr marL="355600" indent="-355600"/>
            <a:endParaRPr lang="en-GB" sz="2000" dirty="0" smtClean="0"/>
          </a:p>
          <a:p>
            <a:pPr marL="450850" indent="-450850"/>
            <a:r>
              <a:rPr lang="en-GB" sz="2000" dirty="0" smtClean="0"/>
              <a:t>Use 5 lines per page, 5 words per line.</a:t>
            </a:r>
          </a:p>
          <a:p>
            <a:pPr marL="355600" indent="-355600"/>
            <a:endParaRPr lang="en-GB" sz="2000" dirty="0" smtClean="0"/>
          </a:p>
          <a:p>
            <a:pPr marL="450850" indent="-450850"/>
            <a:r>
              <a:rPr lang="en-GB" sz="2000" dirty="0" smtClean="0"/>
              <a:t>Include discussion and exercises </a:t>
            </a:r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</p:txBody>
      </p:sp>
      <p:sp>
        <p:nvSpPr>
          <p:cNvPr id="6" name="Subtitle 5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Presentation</a:t>
            </a:r>
            <a:endParaRPr lang="en-GB" sz="2000" dirty="0"/>
          </a:p>
        </p:txBody>
      </p:sp>
      <p:pic>
        <p:nvPicPr>
          <p:cNvPr id="14" name="Picture 13" descr="Sequential BLUE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6299" y="2957550"/>
            <a:ext cx="821400" cy="821400"/>
          </a:xfrm>
          <a:prstGeom prst="rect">
            <a:avLst/>
          </a:prstGeom>
        </p:spPr>
      </p:pic>
      <p:pic>
        <p:nvPicPr>
          <p:cNvPr id="15" name="Picture 14" descr="Verbal BLUE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6625" y="2964675"/>
            <a:ext cx="821400" cy="821400"/>
          </a:xfrm>
          <a:prstGeom prst="rect">
            <a:avLst/>
          </a:prstGeom>
        </p:spPr>
      </p:pic>
      <p:pic>
        <p:nvPicPr>
          <p:cNvPr id="16" name="Picture 15" descr="Visual BLUE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84600" y="2952750"/>
            <a:ext cx="821400" cy="821400"/>
          </a:xfrm>
          <a:prstGeom prst="rect">
            <a:avLst/>
          </a:prstGeom>
        </p:spPr>
      </p:pic>
      <p:sp>
        <p:nvSpPr>
          <p:cNvPr id="10" name="Title 4"/>
          <p:cNvSpPr txBox="1">
            <a:spLocks/>
          </p:cNvSpPr>
          <p:nvPr/>
        </p:nvSpPr>
        <p:spPr>
          <a:xfrm>
            <a:off x="1958400" y="864000"/>
            <a:ext cx="7722048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Deciding appropriate methods for 			training 			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actual BLUE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4546" y="2961739"/>
            <a:ext cx="817200" cy="817200"/>
          </a:xfrm>
          <a:prstGeom prst="rect">
            <a:avLst/>
          </a:prstGeom>
        </p:spPr>
      </p:pic>
      <p:pic>
        <p:nvPicPr>
          <p:cNvPr id="11" name="Picture 10" descr="Global BLUE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87993" y="2956636"/>
            <a:ext cx="818007" cy="818007"/>
          </a:xfrm>
          <a:prstGeom prst="rect">
            <a:avLst/>
          </a:prstGeom>
        </p:spPr>
      </p:pic>
      <p:pic>
        <p:nvPicPr>
          <p:cNvPr id="15" name="Picture 14" descr="NEW STYLE Case study- U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6400" y="3848400"/>
            <a:ext cx="2633838" cy="26208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533601" y="2401200"/>
            <a:ext cx="5781600" cy="2948400"/>
          </a:xfrm>
        </p:spPr>
        <p:txBody>
          <a:bodyPr/>
          <a:lstStyle/>
          <a:p>
            <a:pPr marL="450850" indent="0">
              <a:buNone/>
            </a:pPr>
            <a:r>
              <a:rPr lang="en-GB" sz="2000" dirty="0" smtClean="0"/>
              <a:t>Case studies appeal to global and factual learners</a:t>
            </a:r>
          </a:p>
          <a:p>
            <a:pPr marL="450850" indent="0">
              <a:buNone/>
            </a:pPr>
            <a:r>
              <a:rPr lang="en-GB" sz="2000" dirty="0" smtClean="0"/>
              <a:t>Used in presentations to add real context</a:t>
            </a:r>
          </a:p>
          <a:p>
            <a:pPr>
              <a:buNone/>
            </a:pPr>
            <a:endParaRPr lang="en-GB" sz="2000" dirty="0" smtClean="0"/>
          </a:p>
          <a:p>
            <a:pPr marL="450850" indent="-450850"/>
            <a:r>
              <a:rPr lang="en-GB" sz="2000" dirty="0" smtClean="0"/>
              <a:t>Use recent, relevant studies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Point out ways in which the study was successful and unsuccessful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Invite participants to share their own case studies and experiences</a:t>
            </a:r>
          </a:p>
          <a:p>
            <a:pPr marL="0" indent="0"/>
            <a:endParaRPr lang="en-GB" sz="2000" dirty="0" smtClean="0"/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1958400" y="864000"/>
            <a:ext cx="7722048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Deciding appropriate methods for 			training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Subtitle 5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Case study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EW STYLE workshop icon- 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6400" y="3848400"/>
            <a:ext cx="2620800" cy="26208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5842560" cy="3762984"/>
          </a:xfrm>
        </p:spPr>
        <p:txBody>
          <a:bodyPr/>
          <a:lstStyle/>
          <a:p>
            <a:pPr marL="450850" indent="0">
              <a:buNone/>
            </a:pPr>
            <a:r>
              <a:rPr lang="en-GB" sz="2000" dirty="0" smtClean="0"/>
              <a:t>Appeal to intuitive, active &amp; reflective learners </a:t>
            </a:r>
          </a:p>
          <a:p>
            <a:pPr marL="450850" indent="0">
              <a:buNone/>
            </a:pPr>
            <a:r>
              <a:rPr lang="en-GB" sz="2000" dirty="0" smtClean="0"/>
              <a:t>Used for skills based learning</a:t>
            </a:r>
          </a:p>
          <a:p>
            <a:pPr>
              <a:buNone/>
            </a:pPr>
            <a:endParaRPr lang="en-GB" sz="2000" dirty="0" smtClean="0"/>
          </a:p>
          <a:p>
            <a:pPr marL="450850" indent="-450850"/>
            <a:r>
              <a:rPr lang="en-GB" sz="2000" dirty="0" smtClean="0"/>
              <a:t>Give clear, realistic scenarios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Provide sufficient information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Define the roles that you want participants to play </a:t>
            </a:r>
          </a:p>
        </p:txBody>
      </p:sp>
      <p:pic>
        <p:nvPicPr>
          <p:cNvPr id="8" name="Picture 7" descr="ActiveBLUE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6347" y="2960901"/>
            <a:ext cx="817200" cy="817200"/>
          </a:xfrm>
          <a:prstGeom prst="rect">
            <a:avLst/>
          </a:prstGeom>
        </p:spPr>
      </p:pic>
      <p:pic>
        <p:nvPicPr>
          <p:cNvPr id="9" name="Picture 8" descr="Intuitive BLUE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79232" y="2966845"/>
            <a:ext cx="817200" cy="817200"/>
          </a:xfrm>
          <a:prstGeom prst="rect">
            <a:avLst/>
          </a:prstGeom>
        </p:spPr>
      </p:pic>
      <p:pic>
        <p:nvPicPr>
          <p:cNvPr id="17" name="Picture 16" descr="Reflective BLUE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74170" y="2961683"/>
            <a:ext cx="817200" cy="817200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1958400" y="864000"/>
            <a:ext cx="7722048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Deciding appropriate methods for 			training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Subtitle 5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Exercise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ctiveBLUE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4013" y="2968216"/>
            <a:ext cx="817200" cy="817200"/>
          </a:xfrm>
          <a:prstGeom prst="rect">
            <a:avLst/>
          </a:prstGeom>
        </p:spPr>
      </p:pic>
      <p:pic>
        <p:nvPicPr>
          <p:cNvPr id="15" name="Picture 14" descr="NEW STYLE Group Discussion - U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6400" y="3848400"/>
            <a:ext cx="2620800" cy="26208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5720640" cy="3762984"/>
          </a:xfrm>
        </p:spPr>
        <p:txBody>
          <a:bodyPr/>
          <a:lstStyle/>
          <a:p>
            <a:pPr marL="450850" indent="0">
              <a:buNone/>
            </a:pPr>
            <a:r>
              <a:rPr lang="en-GB" sz="2000" dirty="0" smtClean="0"/>
              <a:t>Appeal to active, verbal and intuitive learners   </a:t>
            </a:r>
          </a:p>
          <a:p>
            <a:pPr marL="0" indent="450850">
              <a:buNone/>
            </a:pPr>
            <a:r>
              <a:rPr lang="en-GB" sz="2000" dirty="0" smtClean="0"/>
              <a:t>Used to provide a change of mood and pace</a:t>
            </a:r>
          </a:p>
          <a:p>
            <a:pPr marL="0" indent="0"/>
            <a:endParaRPr lang="en-GB" sz="2000" dirty="0" smtClean="0"/>
          </a:p>
          <a:p>
            <a:pPr marL="450850" indent="-450850"/>
            <a:r>
              <a:rPr lang="en-GB" sz="2000" dirty="0" smtClean="0"/>
              <a:t>Gives less confident people a chance to speak</a:t>
            </a:r>
          </a:p>
          <a:p>
            <a:pPr>
              <a:buNone/>
            </a:pPr>
            <a:endParaRPr lang="en-GB" sz="2000" dirty="0" smtClean="0"/>
          </a:p>
          <a:p>
            <a:pPr marL="450850" indent="-450850"/>
            <a:r>
              <a:rPr lang="en-GB" sz="2000" dirty="0" smtClean="0"/>
              <a:t>Listen to ideas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Give clear instructions, and make sure everybody understands the aim</a:t>
            </a:r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  <a:p>
            <a:pPr marL="0" indent="0"/>
            <a:endParaRPr lang="en-GB" dirty="0"/>
          </a:p>
        </p:txBody>
      </p:sp>
      <p:pic>
        <p:nvPicPr>
          <p:cNvPr id="11" name="Picture 10" descr="Verbal BLUE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84600" y="2950045"/>
            <a:ext cx="821400" cy="821400"/>
          </a:xfrm>
          <a:prstGeom prst="rect">
            <a:avLst/>
          </a:prstGeom>
        </p:spPr>
      </p:pic>
      <p:pic>
        <p:nvPicPr>
          <p:cNvPr id="12" name="Picture 11" descr="Intuitive BLUE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93861" y="2966845"/>
            <a:ext cx="817200" cy="817200"/>
          </a:xfrm>
          <a:prstGeom prst="rect">
            <a:avLst/>
          </a:prstGeom>
        </p:spPr>
      </p:pic>
      <p:sp>
        <p:nvSpPr>
          <p:cNvPr id="13" name="Title 4"/>
          <p:cNvSpPr txBox="1">
            <a:spLocks/>
          </p:cNvSpPr>
          <p:nvPr/>
        </p:nvSpPr>
        <p:spPr>
          <a:xfrm>
            <a:off x="1958400" y="864000"/>
            <a:ext cx="7722048" cy="396303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Deciding appropriate methods for 			training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Subtitle 5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Group work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BER-LEARNING-TECHNIQUES-METHODS3.jpg"/>
          <p:cNvPicPr>
            <a:picLocks noChangeAspect="1"/>
          </p:cNvPicPr>
          <p:nvPr/>
        </p:nvPicPr>
        <p:blipFill>
          <a:blip r:embed="rId2" cstate="print"/>
          <a:srcRect l="25595" t="8319" r="22074" b="51136"/>
          <a:stretch>
            <a:fillRect/>
          </a:stretch>
        </p:blipFill>
        <p:spPr>
          <a:xfrm>
            <a:off x="0" y="1028117"/>
            <a:ext cx="9906000" cy="5425847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962912" y="645148"/>
            <a:ext cx="8455224" cy="396303"/>
          </a:xfrm>
        </p:spPr>
        <p:txBody>
          <a:bodyPr/>
          <a:lstStyle/>
          <a:p>
            <a:r>
              <a:rPr lang="en-GB" dirty="0" smtClean="0">
                <a:solidFill>
                  <a:srgbClr val="0D3E96"/>
                </a:solidFill>
              </a:rPr>
              <a:t>Matching Learning styles to session approaches</a:t>
            </a:r>
            <a:endParaRPr lang="en-GB" dirty="0">
              <a:solidFill>
                <a:srgbClr val="0D3E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0107.JPG"/>
          <p:cNvPicPr>
            <a:picLocks noChangeAspect="1"/>
          </p:cNvPicPr>
          <p:nvPr/>
        </p:nvPicPr>
        <p:blipFill>
          <a:blip r:embed="rId2" cstate="print"/>
          <a:srcRect l="7062"/>
          <a:stretch>
            <a:fillRect/>
          </a:stretch>
        </p:blipFill>
        <p:spPr>
          <a:xfrm>
            <a:off x="0" y="585298"/>
            <a:ext cx="7261772" cy="5878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90816" y="597408"/>
            <a:ext cx="2615184" cy="326440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3000" dirty="0" smtClean="0">
                <a:solidFill>
                  <a:srgbClr val="0D3E96"/>
                </a:solidFill>
                <a:latin typeface="Arial Black" pitchFamily="34" charset="0"/>
                <a:cs typeface="Arial" pitchFamily="34" charset="0"/>
              </a:rPr>
              <a:t>Skills in developing a clear agenda can be used in emergency response </a:t>
            </a:r>
          </a:p>
        </p:txBody>
      </p:sp>
      <p:pic>
        <p:nvPicPr>
          <p:cNvPr id="5" name="Picture 4" descr="NEW PAUS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6991" y="4909558"/>
            <a:ext cx="1319855" cy="1349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8691421" y="1964591"/>
            <a:ext cx="1214579" cy="51884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9" name="Picture 8" descr="Time for discussion 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8855" y="4508208"/>
            <a:ext cx="1176670" cy="18972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71635" y="2424562"/>
            <a:ext cx="6304205" cy="29484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Do you have any comments or experiences you would like to share?</a:t>
            </a:r>
          </a:p>
          <a:p>
            <a:pPr>
              <a:buNone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Do you have any questions?</a:t>
            </a:r>
          </a:p>
          <a:p>
            <a:endParaRPr lang="en-GB" dirty="0" smtClean="0"/>
          </a:p>
        </p:txBody>
      </p:sp>
      <p:pic>
        <p:nvPicPr>
          <p:cNvPr id="16" name="Picture 15" descr="Any Questions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5200" y="2613312"/>
            <a:ext cx="1180800" cy="1863510"/>
          </a:xfrm>
          <a:prstGeom prst="rect">
            <a:avLst/>
          </a:prstGeom>
        </p:spPr>
      </p:pic>
      <p:pic>
        <p:nvPicPr>
          <p:cNvPr id="19" name="Picture 18" descr="Global experiences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7446" y="659222"/>
            <a:ext cx="1178554" cy="18925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28413" y="3898762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Any 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questions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72405" y="1981871"/>
            <a:ext cx="1354095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Share your experiences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6" name="Picture 35" descr="CORE_Homepage 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63464" y="606096"/>
            <a:ext cx="2649114" cy="2395448"/>
          </a:xfrm>
          <a:prstGeom prst="rect">
            <a:avLst/>
          </a:prstGeom>
        </p:spPr>
      </p:pic>
      <p:pic>
        <p:nvPicPr>
          <p:cNvPr id="17" name="Picture 16" descr="Adult Learning Mechanisms_summary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4523" y="1766135"/>
            <a:ext cx="669851" cy="860107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UNMIL ToT workshop notes-1.jpg"/>
          <p:cNvPicPr>
            <a:picLocks noChangeAspect="1"/>
          </p:cNvPicPr>
          <p:nvPr/>
        </p:nvPicPr>
        <p:blipFill>
          <a:blip r:embed="rId6" cstate="print"/>
          <a:srcRect t="9171" b="5395"/>
          <a:stretch>
            <a:fillRect/>
          </a:stretch>
        </p:blipFill>
        <p:spPr>
          <a:xfrm>
            <a:off x="1115878" y="2881445"/>
            <a:ext cx="595964" cy="870194"/>
          </a:xfrm>
          <a:prstGeom prst="rect">
            <a:avLst/>
          </a:prstGeom>
          <a:ln w="3175">
            <a:noFill/>
          </a:ln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958400" y="864000"/>
            <a:ext cx="6867967" cy="633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Further reading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1967535" y="1662232"/>
            <a:ext cx="5834553" cy="471368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sz="2000" b="1" dirty="0" smtClean="0">
                <a:solidFill>
                  <a:prstClr val="black"/>
                </a:solidFill>
                <a:latin typeface="Arial"/>
                <a:cs typeface="Arial"/>
              </a:rPr>
              <a:t>Adult Learning Mechanisms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2000" dirty="0" err="1" smtClean="0">
                <a:solidFill>
                  <a:prstClr val="black"/>
                </a:solidFill>
                <a:latin typeface="Arial"/>
                <a:cs typeface="Arial"/>
              </a:rPr>
              <a:t>Cegos</a:t>
            </a:r>
            <a:r>
              <a:rPr lang="en-GB" sz="2000" dirty="0" smtClean="0">
                <a:solidFill>
                  <a:prstClr val="black"/>
                </a:solidFill>
                <a:latin typeface="Arial"/>
                <a:cs typeface="Arial"/>
              </a:rPr>
              <a:t>, 2007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GB" sz="2000" b="1" dirty="0" smtClean="0">
                <a:solidFill>
                  <a:prstClr val="black"/>
                </a:solidFill>
                <a:latin typeface="Arial"/>
                <a:cs typeface="Arial"/>
              </a:rPr>
              <a:t>Delivering great training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latin typeface="Arial"/>
                <a:cs typeface="Arial"/>
              </a:rPr>
              <a:t>Bryan Hopkins, 2008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GB" sz="2000" b="1" dirty="0" smtClean="0">
                <a:solidFill>
                  <a:prstClr val="black"/>
                </a:solidFill>
              </a:rPr>
              <a:t>Designing Participatory Workshops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UNHCR, 2008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b="1" dirty="0" smtClean="0">
                <a:solidFill>
                  <a:prstClr val="black"/>
                </a:solidFill>
              </a:rPr>
              <a:t>How to organize and run learning workshops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UNICEF and UN staff college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GB" sz="32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GB" sz="3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9" name="Picture 8" descr="Adult Learning Mechanisms_summary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54545" y="3925410"/>
            <a:ext cx="597106" cy="860107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dult Learning Mechanisms_summary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61466" y="4873435"/>
            <a:ext cx="610282" cy="86010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Coffee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pic>
        <p:nvPicPr>
          <p:cNvPr id="29" name="Picture 28" descr="coffee-cup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1142" y="652463"/>
            <a:ext cx="2193014" cy="58256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15310" y="4831025"/>
            <a:ext cx="21906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16:00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30 min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9" name="Picture 8" descr="Agenda-vs5.png"/>
          <p:cNvPicPr>
            <a:picLocks noChangeAspect="1"/>
          </p:cNvPicPr>
          <p:nvPr/>
        </p:nvPicPr>
        <p:blipFill>
          <a:blip r:embed="rId4" cstate="print"/>
          <a:srcRect l="3181" t="67036" r="81169" b="20688"/>
          <a:stretch>
            <a:fillRect/>
          </a:stretch>
        </p:blipFill>
        <p:spPr>
          <a:xfrm>
            <a:off x="2346960" y="2362200"/>
            <a:ext cx="3268980" cy="181356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Learning Process-01.png"/>
          <p:cNvPicPr>
            <a:picLocks noChangeAspect="1"/>
          </p:cNvPicPr>
          <p:nvPr/>
        </p:nvPicPr>
        <p:blipFill>
          <a:blip r:embed="rId2" cstate="print"/>
          <a:srcRect r="6237"/>
          <a:stretch>
            <a:fillRect/>
          </a:stretch>
        </p:blipFill>
        <p:spPr>
          <a:xfrm>
            <a:off x="6060558" y="4150112"/>
            <a:ext cx="3845442" cy="2328676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5451991" cy="294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b="1" dirty="0" smtClean="0">
                <a:latin typeface="Arial" pitchFamily="34" charset="0"/>
                <a:cs typeface="Arial" pitchFamily="34" charset="0"/>
              </a:rPr>
              <a:t>Receiving </a:t>
            </a:r>
          </a:p>
          <a:p>
            <a:pPr lvl="0" indent="0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Provide a good learning environment</a:t>
            </a: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Processing</a:t>
            </a:r>
          </a:p>
          <a:p>
            <a:pPr lvl="0" indent="0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Use a number of learning techniques</a:t>
            </a:r>
          </a:p>
          <a:p>
            <a:pPr marL="0" lvl="0" indent="0"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Using</a:t>
            </a:r>
          </a:p>
          <a:p>
            <a:pPr lvl="0" indent="0">
              <a:buNone/>
            </a:pPr>
            <a:r>
              <a:rPr lang="en-GB" dirty="0" smtClean="0"/>
              <a:t>P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rovide opportunities for practice.</a:t>
            </a:r>
          </a:p>
          <a:p>
            <a:pPr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How can you assist the three stages of learning?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Objective 2   </a:t>
            </a:r>
            <a:r>
              <a:rPr lang="en-US" b="1" i="0" dirty="0" smtClean="0"/>
              <a:t>The three stages of learning</a:t>
            </a:r>
            <a:endParaRPr lang="en-GB" b="1" i="0" dirty="0"/>
          </a:p>
        </p:txBody>
      </p:sp>
      <p:sp>
        <p:nvSpPr>
          <p:cNvPr id="6" name="TextBox 5"/>
          <p:cNvSpPr txBox="1"/>
          <p:nvPr/>
        </p:nvSpPr>
        <p:spPr>
          <a:xfrm>
            <a:off x="6278764" y="4512448"/>
            <a:ext cx="1249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D3F96"/>
                </a:solidFill>
              </a:rPr>
              <a:t>Receiving</a:t>
            </a:r>
            <a:endParaRPr lang="en-GB" sz="1600" dirty="0">
              <a:solidFill>
                <a:srgbClr val="0D3F9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78487" y="4502924"/>
            <a:ext cx="1374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D3F96"/>
                </a:solidFill>
              </a:rPr>
              <a:t>Processing</a:t>
            </a:r>
            <a:endParaRPr lang="en-GB" sz="1600" dirty="0">
              <a:solidFill>
                <a:srgbClr val="0D3F9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72791" y="4513556"/>
            <a:ext cx="830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D3F96"/>
                </a:solidFill>
              </a:rPr>
              <a:t>Using</a:t>
            </a:r>
            <a:endParaRPr lang="en-GB" sz="1600" dirty="0">
              <a:solidFill>
                <a:srgbClr val="0D3F96"/>
              </a:solidFill>
            </a:endParaRPr>
          </a:p>
        </p:txBody>
      </p:sp>
      <p:pic>
        <p:nvPicPr>
          <p:cNvPr id="11" name="Picture 10" descr="Triang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9843" y="4625566"/>
            <a:ext cx="184243" cy="182629"/>
          </a:xfrm>
          <a:prstGeom prst="rect">
            <a:avLst/>
          </a:prstGeom>
        </p:spPr>
      </p:pic>
      <p:pic>
        <p:nvPicPr>
          <p:cNvPr id="13" name="Picture 12" descr="Triang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6933" y="4619417"/>
            <a:ext cx="184243" cy="182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dia building with bamboo2.JPG"/>
          <p:cNvPicPr>
            <a:picLocks noChangeAspect="1"/>
          </p:cNvPicPr>
          <p:nvPr/>
        </p:nvPicPr>
        <p:blipFill>
          <a:blip r:embed="rId3" cstate="print"/>
          <a:srcRect t="14279" b="7099"/>
          <a:stretch>
            <a:fillRect/>
          </a:stretch>
        </p:blipFill>
        <p:spPr>
          <a:xfrm>
            <a:off x="2032" y="621792"/>
            <a:ext cx="9903968" cy="5839968"/>
          </a:xfrm>
          <a:prstGeom prst="rect">
            <a:avLst/>
          </a:prstGeom>
        </p:spPr>
      </p:pic>
      <p:pic>
        <p:nvPicPr>
          <p:cNvPr id="7" name="Picture 6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128234" y="5783303"/>
            <a:ext cx="611473" cy="4357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105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Title 6"/>
          <p:cNvSpPr txBox="1">
            <a:spLocks/>
          </p:cNvSpPr>
          <p:nvPr/>
        </p:nvSpPr>
        <p:spPr bwMode="auto">
          <a:xfrm>
            <a:off x="1958400" y="864000"/>
            <a:ext cx="9006088" cy="77479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Facilitation skills</a:t>
            </a:r>
            <a:endParaRPr lang="en-US" sz="2400" i="1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954800" y="1670400"/>
            <a:ext cx="7747340" cy="393405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200" b="1" i="1" dirty="0" smtClean="0">
                <a:solidFill>
                  <a:prstClr val="white"/>
                </a:solidFill>
                <a:cs typeface="Arial" pitchFamily="34" charset="0"/>
              </a:rPr>
              <a:t>Managing difficulties, group dynamics and conflicts</a:t>
            </a:r>
            <a:endParaRPr lang="en-US" sz="2200" b="1" i="1" dirty="0">
              <a:solidFill>
                <a:prstClr val="white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genda-vs5.png"/>
          <p:cNvPicPr>
            <a:picLocks noChangeAspect="1"/>
          </p:cNvPicPr>
          <p:nvPr/>
        </p:nvPicPr>
        <p:blipFill>
          <a:blip r:embed="rId3" cstate="print"/>
          <a:srcRect l="3324" t="13911" r="3319" b="5512"/>
          <a:stretch>
            <a:fillRect/>
          </a:stretch>
        </p:blipFill>
        <p:spPr>
          <a:xfrm>
            <a:off x="152400" y="579119"/>
            <a:ext cx="9588394" cy="5852161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4889" y="1211797"/>
            <a:ext cx="1578778" cy="526314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40461" y="1211799"/>
            <a:ext cx="1578778" cy="304016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20470" y="3140337"/>
            <a:ext cx="1578778" cy="32503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60871" y="3169920"/>
            <a:ext cx="1578778" cy="329696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170264" y="4421995"/>
            <a:ext cx="1594380" cy="937678"/>
          </a:xfrm>
          <a:prstGeom prst="rect">
            <a:avLst/>
          </a:prstGeom>
          <a:noFill/>
          <a:ln w="63500">
            <a:solidFill>
              <a:srgbClr val="0D3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4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Facilitation skills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dirty="0" smtClean="0"/>
              <a:t>By the end of this session, you will have an understanding of:</a:t>
            </a:r>
            <a:endParaRPr lang="en-GB" sz="2000" dirty="0"/>
          </a:p>
        </p:txBody>
      </p:sp>
      <p:sp>
        <p:nvSpPr>
          <p:cNvPr id="29" name="Subtitle 28"/>
          <p:cNvSpPr>
            <a:spLocks noGrp="1"/>
          </p:cNvSpPr>
          <p:nvPr>
            <p:ph type="body" sz="quarter" idx="15"/>
          </p:nvPr>
        </p:nvSpPr>
        <p:spPr>
          <a:xfrm>
            <a:off x="466725" y="2507187"/>
            <a:ext cx="7962625" cy="3967754"/>
          </a:xfrm>
          <a:prstGeom prst="rect">
            <a:avLst/>
          </a:prstGeom>
        </p:spPr>
        <p:txBody>
          <a:bodyPr/>
          <a:lstStyle/>
          <a:p>
            <a:r>
              <a:rPr lang="en-US" sz="2000" i="1" dirty="0" smtClean="0"/>
              <a:t>Objective 1   </a:t>
            </a:r>
            <a:r>
              <a:rPr lang="en-US" sz="2000" b="1" dirty="0" smtClean="0"/>
              <a:t>Learning Environment</a:t>
            </a:r>
          </a:p>
          <a:p>
            <a:endParaRPr lang="en-US" sz="2000" b="1" dirty="0" smtClean="0"/>
          </a:p>
          <a:p>
            <a:r>
              <a:rPr lang="en-US" sz="2000" i="1" dirty="0" smtClean="0"/>
              <a:t>Objective 2   </a:t>
            </a:r>
            <a:r>
              <a:rPr lang="en-US" sz="2000" b="1" dirty="0" smtClean="0"/>
              <a:t>Presence and approach</a:t>
            </a:r>
          </a:p>
          <a:p>
            <a:endParaRPr lang="en-GB" sz="2000" b="1" dirty="0" smtClean="0"/>
          </a:p>
          <a:p>
            <a:r>
              <a:rPr lang="en-GB" sz="2000" i="1" dirty="0" smtClean="0"/>
              <a:t>Objective 3   </a:t>
            </a:r>
            <a:r>
              <a:rPr lang="en-US" sz="2000" b="1" dirty="0" smtClean="0"/>
              <a:t>Icebreakers and introductions </a:t>
            </a:r>
          </a:p>
          <a:p>
            <a:endParaRPr lang="en-GB" sz="2000" b="1" dirty="0" smtClean="0"/>
          </a:p>
          <a:p>
            <a:r>
              <a:rPr lang="en-GB" sz="2000" i="1" dirty="0" smtClean="0"/>
              <a:t>Objective 4   </a:t>
            </a:r>
            <a:r>
              <a:rPr lang="en-US" sz="2000" b="1" dirty="0" smtClean="0"/>
              <a:t>Working in small groups</a:t>
            </a:r>
          </a:p>
          <a:p>
            <a:endParaRPr lang="en-US" sz="2000" b="1" dirty="0" smtClean="0"/>
          </a:p>
          <a:p>
            <a:r>
              <a:rPr lang="en-GB" sz="2000" i="1" dirty="0" smtClean="0"/>
              <a:t>Objective 5   </a:t>
            </a:r>
            <a:r>
              <a:rPr lang="en-US" sz="2000" b="1" dirty="0" smtClean="0"/>
              <a:t>Managing difficulties, conflicts and questions </a:t>
            </a:r>
            <a:endParaRPr lang="en-GB" sz="2000" b="1" dirty="0" smtClean="0"/>
          </a:p>
          <a:p>
            <a:endParaRPr lang="en-GB" sz="2000" b="1" dirty="0" smtClean="0"/>
          </a:p>
          <a:p>
            <a:endParaRPr lang="en-GB" sz="2000" b="1" dirty="0" smtClean="0"/>
          </a:p>
          <a:p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9979" y="2614156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93125" y="898725"/>
            <a:ext cx="6354116" cy="39630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Review</a:t>
            </a:r>
            <a:endParaRPr lang="en-GB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89525" y="1681975"/>
            <a:ext cx="6755745" cy="739338"/>
          </a:xfrm>
        </p:spPr>
        <p:txBody>
          <a:bodyPr/>
          <a:lstStyle/>
          <a:p>
            <a:r>
              <a:rPr lang="en-GB" sz="2000" dirty="0" smtClean="0"/>
              <a:t>A video review of your own facilitation skills</a:t>
            </a:r>
            <a:endParaRPr lang="en-GB" sz="20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16865" y="2471245"/>
            <a:ext cx="7802879" cy="3981382"/>
          </a:xfrm>
        </p:spPr>
        <p:txBody>
          <a:bodyPr/>
          <a:lstStyle/>
          <a:p>
            <a:pPr marL="1073150" indent="-1073150"/>
            <a:r>
              <a:rPr lang="en-GB" sz="2000" spc="-100" dirty="0" smtClean="0"/>
              <a:t>     Task 1   </a:t>
            </a:r>
            <a:r>
              <a:rPr lang="en-GB" sz="2000" b="1" dirty="0" smtClean="0"/>
              <a:t>Watch a video of your presentations</a:t>
            </a:r>
            <a:endParaRPr lang="en-GB" sz="2000" b="1" spc="-100" dirty="0" smtClean="0"/>
          </a:p>
          <a:p>
            <a:pPr marL="1524000" indent="-1524000"/>
            <a:endParaRPr lang="en-GB" sz="2000" b="1" spc="-100" dirty="0" smtClean="0"/>
          </a:p>
          <a:p>
            <a:pPr marL="1073150" indent="-1073150"/>
            <a:r>
              <a:rPr lang="en-GB" sz="2000" spc="-100" dirty="0" smtClean="0"/>
              <a:t>     Task 2   </a:t>
            </a:r>
            <a:r>
              <a:rPr lang="en-GB" sz="2000" b="1" dirty="0" smtClean="0"/>
              <a:t>In groups, discuss the good and bad points of your facilitation skills. Think about what you should have done differently</a:t>
            </a:r>
          </a:p>
          <a:p>
            <a:pPr marL="987425" indent="-987425"/>
            <a:endParaRPr lang="en-GB" sz="2000" b="1" spc="-100" dirty="0" smtClean="0"/>
          </a:p>
          <a:p>
            <a:pPr marL="1524000" indent="-1524000"/>
            <a:endParaRPr lang="en-GB" b="1" spc="-100" dirty="0" smtClean="0"/>
          </a:p>
          <a:p>
            <a:pPr marL="1524000" indent="-1524000"/>
            <a:endParaRPr lang="en-GB" b="1" spc="-100" dirty="0" smtClean="0"/>
          </a:p>
          <a:p>
            <a:pPr marL="1524000" indent="-1524000"/>
            <a:r>
              <a:rPr lang="en-GB" b="1" spc="-100" dirty="0" smtClean="0"/>
              <a:t>              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36203" y="389573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pic>
        <p:nvPicPr>
          <p:cNvPr id="12" name="Picture 11" descr="Time for discussion v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8855" y="4581360"/>
            <a:ext cx="1176670" cy="18972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10471" y="590356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45 minutes</a:t>
            </a:r>
          </a:p>
        </p:txBody>
      </p:sp>
      <p:pic>
        <p:nvPicPr>
          <p:cNvPr id="14" name="Picture 13" descr="Video Review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0000" y="648561"/>
            <a:ext cx="1180800" cy="18635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46310" y="185234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Video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review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7405056" cy="471368"/>
          </a:xfrm>
        </p:spPr>
        <p:txBody>
          <a:bodyPr/>
          <a:lstStyle/>
          <a:p>
            <a:r>
              <a:rPr lang="en-GB" sz="2000" dirty="0" smtClean="0"/>
              <a:t>“A gifted teacher is as rare as a gifted doctor, and makes far less money”</a:t>
            </a:r>
            <a:r>
              <a:rPr lang="en-GB" i="1" dirty="0" smtClean="0"/>
              <a:t/>
            </a:r>
            <a:br>
              <a:rPr lang="en-GB" i="1" dirty="0" smtClean="0"/>
            </a:br>
            <a:endParaRPr lang="en-GB" i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958400" y="864362"/>
            <a:ext cx="8120063" cy="407987"/>
          </a:xfrm>
        </p:spPr>
        <p:txBody>
          <a:bodyPr/>
          <a:lstStyle/>
          <a:p>
            <a:pPr lvl="0"/>
            <a:r>
              <a:rPr lang="en-US" sz="2400" b="0" i="1" dirty="0" smtClean="0"/>
              <a:t>Objective 1   </a:t>
            </a:r>
            <a:r>
              <a:rPr lang="en-US" sz="2400" dirty="0" smtClean="0"/>
              <a:t>Learning environment</a:t>
            </a:r>
            <a:endParaRPr lang="en-GB" sz="2400" dirty="0" smtClean="0"/>
          </a:p>
          <a:p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1533600" y="2571888"/>
            <a:ext cx="9223221" cy="3975297"/>
          </a:xfrm>
        </p:spPr>
        <p:txBody>
          <a:bodyPr/>
          <a:lstStyle/>
          <a:p>
            <a:pPr marL="450850" indent="-450850"/>
            <a:r>
              <a:rPr lang="en-US" sz="2000" dirty="0" smtClean="0"/>
              <a:t>Welcome</a:t>
            </a:r>
            <a:r>
              <a:rPr lang="en-GB" sz="2000" dirty="0" smtClean="0"/>
              <a:t> participants- smile and greet</a:t>
            </a:r>
          </a:p>
          <a:p>
            <a:pPr>
              <a:buNone/>
            </a:pPr>
            <a:endParaRPr lang="en-US" sz="2000" dirty="0" smtClean="0"/>
          </a:p>
          <a:p>
            <a:pPr marL="450850" indent="-450850">
              <a:spcBef>
                <a:spcPts val="0"/>
              </a:spcBef>
            </a:pPr>
            <a:r>
              <a:rPr lang="en-US" sz="2000" dirty="0" smtClean="0"/>
              <a:t> </a:t>
            </a:r>
            <a:r>
              <a:rPr lang="en-GB" sz="2000" dirty="0" smtClean="0"/>
              <a:t>Promote friendliness and teamwork</a:t>
            </a:r>
            <a:endParaRPr lang="en-US" sz="2000" dirty="0" smtClean="0"/>
          </a:p>
          <a:p>
            <a:pPr marL="0" indent="0">
              <a:spcBef>
                <a:spcPts val="0"/>
              </a:spcBef>
            </a:pPr>
            <a:endParaRPr lang="en-US" sz="2000" dirty="0" smtClean="0"/>
          </a:p>
          <a:p>
            <a:pPr marL="450850" indent="-450850"/>
            <a:r>
              <a:rPr lang="en-GB" sz="2000" dirty="0" smtClean="0"/>
              <a:t>Be on hand as soon as participants enter the room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Outline the rules: i.e. timekeeping, phones, etc</a:t>
            </a:r>
          </a:p>
          <a:p>
            <a:endParaRPr lang="en-GB" sz="2000" dirty="0" smtClean="0"/>
          </a:p>
          <a:p>
            <a:pPr marL="450850" indent="-450850"/>
            <a:r>
              <a:rPr lang="en-GB" sz="2000" dirty="0" smtClean="0"/>
              <a:t>Specify objectives</a:t>
            </a:r>
          </a:p>
          <a:p>
            <a:pPr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7947600" cy="471368"/>
          </a:xfrm>
        </p:spPr>
        <p:txBody>
          <a:bodyPr/>
          <a:lstStyle/>
          <a:p>
            <a:r>
              <a:rPr lang="en-GB" sz="2000" dirty="0" smtClean="0"/>
              <a:t>Think about room layout, and try and match to your session approach</a:t>
            </a:r>
            <a:endParaRPr lang="en-GB" sz="2000" dirty="0"/>
          </a:p>
        </p:txBody>
      </p:sp>
      <p:pic>
        <p:nvPicPr>
          <p:cNvPr id="6" name="Picture 5" descr="Room layout 2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3640" y="2646069"/>
            <a:ext cx="1620000" cy="1620000"/>
          </a:xfrm>
          <a:prstGeom prst="rect">
            <a:avLst/>
          </a:prstGeom>
        </p:spPr>
      </p:pic>
      <p:pic>
        <p:nvPicPr>
          <p:cNvPr id="7" name="Picture 6" descr="Room layout 1ai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78567" y="2646069"/>
            <a:ext cx="1620000" cy="1620000"/>
          </a:xfrm>
          <a:prstGeom prst="rect">
            <a:avLst/>
          </a:prstGeom>
        </p:spPr>
      </p:pic>
      <p:pic>
        <p:nvPicPr>
          <p:cNvPr id="8" name="Picture 7" descr="Room layout 3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6400" y="2643859"/>
            <a:ext cx="1620000" cy="162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91796" y="4477354"/>
            <a:ext cx="3497286" cy="154728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180975" indent="-95250" eaLnBrk="0" hangingPunct="0">
              <a:spcBef>
                <a:spcPct val="20000"/>
              </a:spcBef>
              <a:tabLst>
                <a:tab pos="85725" algn="l"/>
              </a:tabLst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Space efficient		</a:t>
            </a:r>
          </a:p>
          <a:p>
            <a:pPr marL="180975" indent="-95250" eaLnBrk="0" hangingPunct="0">
              <a:spcBef>
                <a:spcPct val="20000"/>
              </a:spcBef>
              <a:tabLst>
                <a:tab pos="85725" algn="l"/>
              </a:tabLst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Very formal	</a:t>
            </a:r>
          </a:p>
          <a:p>
            <a:pPr marL="180975" indent="-95250" eaLnBrk="0" hangingPunct="0">
              <a:spcBef>
                <a:spcPct val="20000"/>
              </a:spcBef>
              <a:tabLst>
                <a:tab pos="85725" algn="l"/>
              </a:tabLst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Doesn’t encourage </a:t>
            </a:r>
          </a:p>
          <a:p>
            <a:pPr marL="180975" indent="-95250" eaLnBrk="0" hangingPunct="0">
              <a:spcBef>
                <a:spcPct val="20000"/>
              </a:spcBef>
              <a:tabLst>
                <a:tab pos="85725" algn="l"/>
              </a:tabLst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discussion</a:t>
            </a:r>
          </a:p>
          <a:p>
            <a:pPr marL="266700" eaLnBrk="0" hangingPunct="0">
              <a:spcBef>
                <a:spcPct val="20000"/>
              </a:spcBef>
              <a:tabLst>
                <a:tab pos="180975" algn="l"/>
              </a:tabLst>
            </a:pPr>
            <a:endParaRPr lang="en-GB" dirty="0" smtClean="0">
              <a:solidFill>
                <a:srgbClr val="0D3E96"/>
              </a:solidFill>
              <a:cs typeface="Arial" pitchFamily="34" charset="0"/>
            </a:endParaRPr>
          </a:p>
          <a:p>
            <a:pPr marL="180975" eaLnBrk="0" hangingPunct="0">
              <a:spcBef>
                <a:spcPct val="20000"/>
              </a:spcBef>
            </a:pPr>
            <a:endParaRPr lang="en-GB" dirty="0" smtClean="0">
              <a:solidFill>
                <a:srgbClr val="0D3E96"/>
              </a:solidFill>
              <a:cs typeface="Arial" pitchFamily="34" charset="0"/>
            </a:endParaRPr>
          </a:p>
          <a:p>
            <a:pPr marL="180975" eaLnBrk="0" hangingPunct="0">
              <a:spcBef>
                <a:spcPct val="20000"/>
              </a:spcBef>
            </a:pPr>
            <a:endParaRPr lang="en-GB" dirty="0" smtClean="0">
              <a:solidFill>
                <a:srgbClr val="0D3E96"/>
              </a:solidFill>
              <a:cs typeface="Arial" pitchFamily="34" charset="0"/>
            </a:endParaRPr>
          </a:p>
          <a:p>
            <a:pPr marL="180975" eaLnBrk="0" hangingPunct="0">
              <a:spcBef>
                <a:spcPct val="20000"/>
              </a:spcBef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  </a:t>
            </a:r>
          </a:p>
          <a:p>
            <a:pPr marL="266700" eaLnBrk="0" hangingPunct="0">
              <a:spcBef>
                <a:spcPct val="20000"/>
              </a:spcBef>
              <a:tabLst>
                <a:tab pos="180975" algn="l"/>
              </a:tabLst>
            </a:pPr>
            <a:endParaRPr lang="en-GB" dirty="0" smtClean="0">
              <a:solidFill>
                <a:srgbClr val="0D3E96"/>
              </a:solidFill>
              <a:cs typeface="Arial" pitchFamily="34" charset="0"/>
            </a:endParaRPr>
          </a:p>
          <a:p>
            <a:pPr marL="266700" eaLnBrk="0" hangingPunct="0">
              <a:spcBef>
                <a:spcPct val="20000"/>
              </a:spcBef>
              <a:tabLst>
                <a:tab pos="180975" algn="l"/>
              </a:tabLst>
            </a:pPr>
            <a:endParaRPr lang="en-GB" dirty="0" smtClean="0">
              <a:solidFill>
                <a:srgbClr val="0D3E96"/>
              </a:solidFill>
              <a:cs typeface="Arial" pitchFamily="34" charset="0"/>
            </a:endParaRPr>
          </a:p>
          <a:p>
            <a:pPr marL="266700" eaLnBrk="0" hangingPunct="0">
              <a:spcBef>
                <a:spcPct val="20000"/>
              </a:spcBef>
              <a:tabLst>
                <a:tab pos="180975" algn="l"/>
              </a:tabLst>
            </a:pPr>
            <a:endParaRPr lang="en-GB" dirty="0" smtClean="0">
              <a:solidFill>
                <a:srgbClr val="0D3E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   </a:t>
            </a:r>
          </a:p>
        </p:txBody>
      </p:sp>
      <p:pic>
        <p:nvPicPr>
          <p:cNvPr id="23" name="Picture 22" descr="tick- echo blue.png"/>
          <p:cNvPicPr>
            <a:picLocks noChangeAspect="1"/>
          </p:cNvPicPr>
          <p:nvPr/>
        </p:nvPicPr>
        <p:blipFill>
          <a:blip r:embed="rId5" cstate="print"/>
          <a:srcRect l="9460" t="18682" r="8755" b="8457"/>
          <a:stretch>
            <a:fillRect/>
          </a:stretch>
        </p:blipFill>
        <p:spPr>
          <a:xfrm>
            <a:off x="2063220" y="4519191"/>
            <a:ext cx="195048" cy="281178"/>
          </a:xfrm>
          <a:prstGeom prst="rect">
            <a:avLst/>
          </a:prstGeom>
        </p:spPr>
      </p:pic>
      <p:pic>
        <p:nvPicPr>
          <p:cNvPr id="28" name="Picture 27" descr="Crossai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2898" y="4872965"/>
            <a:ext cx="285370" cy="243051"/>
          </a:xfrm>
          <a:prstGeom prst="rect">
            <a:avLst/>
          </a:prstGeom>
        </p:spPr>
      </p:pic>
      <p:pic>
        <p:nvPicPr>
          <p:cNvPr id="29" name="Picture 28" descr="Crossai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2898" y="5203951"/>
            <a:ext cx="285370" cy="24305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790760" y="4470039"/>
            <a:ext cx="2227578" cy="154728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180975" eaLnBrk="0" hangingPunct="0">
              <a:spcBef>
                <a:spcPct val="20000"/>
              </a:spcBef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Informal</a:t>
            </a:r>
          </a:p>
          <a:p>
            <a:pPr marL="180975" eaLnBrk="0" hangingPunct="0">
              <a:spcBef>
                <a:spcPct val="20000"/>
              </a:spcBef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Encourages </a:t>
            </a:r>
          </a:p>
          <a:p>
            <a:pPr marL="180975" eaLnBrk="0" hangingPunct="0">
              <a:spcBef>
                <a:spcPct val="20000"/>
              </a:spcBef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collaboration</a:t>
            </a:r>
          </a:p>
          <a:p>
            <a:pPr marL="180975" eaLnBrk="0" hangingPunct="0">
              <a:spcBef>
                <a:spcPct val="20000"/>
              </a:spcBef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Not space efficient </a:t>
            </a:r>
          </a:p>
          <a:p>
            <a:pPr marL="180975" eaLnBrk="0" hangingPunct="0">
              <a:spcBef>
                <a:spcPct val="20000"/>
              </a:spcBef>
            </a:pPr>
            <a:endParaRPr lang="en-GB" dirty="0" smtClean="0">
              <a:solidFill>
                <a:srgbClr val="0D3E96"/>
              </a:solidFill>
              <a:cs typeface="Arial" pitchFamily="34" charset="0"/>
            </a:endParaRPr>
          </a:p>
          <a:p>
            <a:pPr marL="180975" eaLnBrk="0" hangingPunct="0">
              <a:spcBef>
                <a:spcPct val="20000"/>
              </a:spcBef>
            </a:pPr>
            <a:endParaRPr lang="en-GB" dirty="0" smtClean="0">
              <a:solidFill>
                <a:srgbClr val="0D3E96"/>
              </a:solidFill>
              <a:cs typeface="Arial" pitchFamily="34" charset="0"/>
            </a:endParaRPr>
          </a:p>
          <a:p>
            <a:pPr marL="180975" eaLnBrk="0" hangingPunct="0">
              <a:spcBef>
                <a:spcPct val="20000"/>
              </a:spcBef>
            </a:pPr>
            <a:endParaRPr lang="en-GB" dirty="0" smtClean="0">
              <a:solidFill>
                <a:srgbClr val="0D3E96"/>
              </a:solidFill>
              <a:cs typeface="Arial" pitchFamily="34" charset="0"/>
            </a:endParaRPr>
          </a:p>
          <a:p>
            <a:pPr marL="180975" eaLnBrk="0" hangingPunct="0">
              <a:spcBef>
                <a:spcPct val="20000"/>
              </a:spcBef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  </a:t>
            </a:r>
          </a:p>
          <a:p>
            <a:pPr marL="266700" eaLnBrk="0" hangingPunct="0">
              <a:spcBef>
                <a:spcPct val="20000"/>
              </a:spcBef>
              <a:tabLst>
                <a:tab pos="180975" algn="l"/>
              </a:tabLst>
            </a:pPr>
            <a:endParaRPr lang="en-GB" dirty="0" smtClean="0">
              <a:solidFill>
                <a:srgbClr val="0D3E96"/>
              </a:solidFill>
              <a:cs typeface="Arial" pitchFamily="34" charset="0"/>
            </a:endParaRPr>
          </a:p>
          <a:p>
            <a:pPr marL="266700" eaLnBrk="0" hangingPunct="0">
              <a:spcBef>
                <a:spcPct val="20000"/>
              </a:spcBef>
              <a:tabLst>
                <a:tab pos="180975" algn="l"/>
              </a:tabLst>
            </a:pPr>
            <a:endParaRPr lang="en-GB" dirty="0" smtClean="0">
              <a:solidFill>
                <a:srgbClr val="0D3E96"/>
              </a:solidFill>
              <a:cs typeface="Arial" pitchFamily="34" charset="0"/>
            </a:endParaRPr>
          </a:p>
          <a:p>
            <a:pPr marL="266700" eaLnBrk="0" hangingPunct="0">
              <a:spcBef>
                <a:spcPct val="20000"/>
              </a:spcBef>
              <a:tabLst>
                <a:tab pos="180975" algn="l"/>
              </a:tabLst>
            </a:pPr>
            <a:endParaRPr lang="en-GB" dirty="0" smtClean="0">
              <a:solidFill>
                <a:srgbClr val="0D3E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478567" y="4470039"/>
            <a:ext cx="2427433" cy="154728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180975" eaLnBrk="0" hangingPunct="0">
              <a:spcBef>
                <a:spcPct val="20000"/>
              </a:spcBef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Informal</a:t>
            </a:r>
          </a:p>
          <a:p>
            <a:pPr marL="180975" eaLnBrk="0" hangingPunct="0">
              <a:spcBef>
                <a:spcPct val="20000"/>
              </a:spcBef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Encourages </a:t>
            </a:r>
          </a:p>
          <a:p>
            <a:pPr marL="180975" eaLnBrk="0" hangingPunct="0">
              <a:spcBef>
                <a:spcPct val="20000"/>
              </a:spcBef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collaboration</a:t>
            </a:r>
          </a:p>
          <a:p>
            <a:pPr marL="180975" eaLnBrk="0" hangingPunct="0">
              <a:spcBef>
                <a:spcPct val="20000"/>
              </a:spcBef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Trainer becomes the  centre of attention</a:t>
            </a:r>
          </a:p>
          <a:p>
            <a:pPr marL="180975" eaLnBrk="0" hangingPunct="0">
              <a:spcBef>
                <a:spcPct val="20000"/>
              </a:spcBef>
            </a:pPr>
            <a:endParaRPr lang="en-GB" dirty="0" smtClean="0">
              <a:solidFill>
                <a:srgbClr val="0D3E96"/>
              </a:solidFill>
              <a:cs typeface="Arial" pitchFamily="34" charset="0"/>
            </a:endParaRPr>
          </a:p>
          <a:p>
            <a:pPr marL="180975" eaLnBrk="0" hangingPunct="0">
              <a:spcBef>
                <a:spcPct val="20000"/>
              </a:spcBef>
            </a:pPr>
            <a:endParaRPr lang="en-GB" dirty="0" smtClean="0">
              <a:solidFill>
                <a:srgbClr val="0D3E96"/>
              </a:solidFill>
              <a:cs typeface="Arial" pitchFamily="34" charset="0"/>
            </a:endParaRPr>
          </a:p>
          <a:p>
            <a:pPr marL="180975" eaLnBrk="0" hangingPunct="0">
              <a:spcBef>
                <a:spcPct val="20000"/>
              </a:spcBef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  </a:t>
            </a:r>
          </a:p>
          <a:p>
            <a:pPr marL="266700" eaLnBrk="0" hangingPunct="0">
              <a:spcBef>
                <a:spcPct val="20000"/>
              </a:spcBef>
              <a:tabLst>
                <a:tab pos="180975" algn="l"/>
              </a:tabLst>
            </a:pPr>
            <a:endParaRPr lang="en-GB" dirty="0" smtClean="0">
              <a:solidFill>
                <a:srgbClr val="0D3E96"/>
              </a:solidFill>
              <a:cs typeface="Arial" pitchFamily="34" charset="0"/>
            </a:endParaRPr>
          </a:p>
          <a:p>
            <a:pPr marL="266700" eaLnBrk="0" hangingPunct="0">
              <a:spcBef>
                <a:spcPct val="20000"/>
              </a:spcBef>
              <a:tabLst>
                <a:tab pos="180975" algn="l"/>
              </a:tabLst>
            </a:pPr>
            <a:endParaRPr lang="en-GB" dirty="0" smtClean="0">
              <a:solidFill>
                <a:srgbClr val="0D3E96"/>
              </a:solidFill>
              <a:cs typeface="Arial" pitchFamily="34" charset="0"/>
            </a:endParaRPr>
          </a:p>
          <a:p>
            <a:pPr marL="266700" eaLnBrk="0" hangingPunct="0">
              <a:spcBef>
                <a:spcPct val="20000"/>
              </a:spcBef>
              <a:tabLst>
                <a:tab pos="180975" algn="l"/>
              </a:tabLst>
            </a:pPr>
            <a:endParaRPr lang="en-GB" dirty="0" smtClean="0">
              <a:solidFill>
                <a:srgbClr val="0D3E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GB" dirty="0" smtClean="0">
                <a:solidFill>
                  <a:srgbClr val="0D3E96"/>
                </a:solidFill>
                <a:cs typeface="Arial" pitchFamily="34" charset="0"/>
              </a:rPr>
              <a:t>   </a:t>
            </a:r>
          </a:p>
        </p:txBody>
      </p:sp>
      <p:pic>
        <p:nvPicPr>
          <p:cNvPr id="47" name="Picture 46" descr="tick- echo blue.png"/>
          <p:cNvPicPr>
            <a:picLocks noChangeAspect="1"/>
          </p:cNvPicPr>
          <p:nvPr/>
        </p:nvPicPr>
        <p:blipFill>
          <a:blip r:embed="rId5" cstate="print"/>
          <a:srcRect l="9460" t="18682" r="8755" b="8457"/>
          <a:stretch>
            <a:fillRect/>
          </a:stretch>
        </p:blipFill>
        <p:spPr>
          <a:xfrm>
            <a:off x="4766400" y="4511784"/>
            <a:ext cx="195048" cy="281178"/>
          </a:xfrm>
          <a:prstGeom prst="rect">
            <a:avLst/>
          </a:prstGeom>
        </p:spPr>
      </p:pic>
      <p:pic>
        <p:nvPicPr>
          <p:cNvPr id="49" name="Picture 48" descr="Crossai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66400" y="5498207"/>
            <a:ext cx="285370" cy="243051"/>
          </a:xfrm>
          <a:prstGeom prst="rect">
            <a:avLst/>
          </a:prstGeom>
        </p:spPr>
      </p:pic>
      <p:pic>
        <p:nvPicPr>
          <p:cNvPr id="50" name="Picture 49" descr="tick- echo blue.png"/>
          <p:cNvPicPr>
            <a:picLocks noChangeAspect="1"/>
          </p:cNvPicPr>
          <p:nvPr/>
        </p:nvPicPr>
        <p:blipFill>
          <a:blip r:embed="rId5" cstate="print"/>
          <a:srcRect l="9460" t="18682" r="8755" b="8457"/>
          <a:stretch>
            <a:fillRect/>
          </a:stretch>
        </p:blipFill>
        <p:spPr>
          <a:xfrm>
            <a:off x="4766400" y="4830250"/>
            <a:ext cx="195048" cy="281178"/>
          </a:xfrm>
          <a:prstGeom prst="rect">
            <a:avLst/>
          </a:prstGeom>
        </p:spPr>
      </p:pic>
      <p:pic>
        <p:nvPicPr>
          <p:cNvPr id="53" name="Picture 52" descr="tick- echo blue.png"/>
          <p:cNvPicPr>
            <a:picLocks noChangeAspect="1"/>
          </p:cNvPicPr>
          <p:nvPr/>
        </p:nvPicPr>
        <p:blipFill>
          <a:blip r:embed="rId5" cstate="print"/>
          <a:srcRect l="9460" t="18682" r="8755" b="8457"/>
          <a:stretch>
            <a:fillRect/>
          </a:stretch>
        </p:blipFill>
        <p:spPr>
          <a:xfrm>
            <a:off x="7510945" y="4497246"/>
            <a:ext cx="195048" cy="281178"/>
          </a:xfrm>
          <a:prstGeom prst="rect">
            <a:avLst/>
          </a:prstGeom>
        </p:spPr>
      </p:pic>
      <p:pic>
        <p:nvPicPr>
          <p:cNvPr id="54" name="Picture 53" descr="Crossai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6622" y="5498207"/>
            <a:ext cx="285370" cy="243051"/>
          </a:xfrm>
          <a:prstGeom prst="rect">
            <a:avLst/>
          </a:prstGeom>
        </p:spPr>
      </p:pic>
      <p:pic>
        <p:nvPicPr>
          <p:cNvPr id="55" name="Picture 54" descr="tick- echo blue.png"/>
          <p:cNvPicPr>
            <a:picLocks noChangeAspect="1"/>
          </p:cNvPicPr>
          <p:nvPr/>
        </p:nvPicPr>
        <p:blipFill>
          <a:blip r:embed="rId5" cstate="print"/>
          <a:srcRect l="9460" t="18682" r="8755" b="8457"/>
          <a:stretch>
            <a:fillRect/>
          </a:stretch>
        </p:blipFill>
        <p:spPr>
          <a:xfrm>
            <a:off x="7525575" y="4821760"/>
            <a:ext cx="195048" cy="281178"/>
          </a:xfrm>
          <a:prstGeom prst="rect">
            <a:avLst/>
          </a:prstGeom>
        </p:spPr>
      </p:pic>
      <p:sp>
        <p:nvSpPr>
          <p:cNvPr id="20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958400" y="864362"/>
            <a:ext cx="8120063" cy="407987"/>
          </a:xfrm>
        </p:spPr>
        <p:txBody>
          <a:bodyPr/>
          <a:lstStyle/>
          <a:p>
            <a:pPr lvl="0"/>
            <a:r>
              <a:rPr lang="en-US" sz="2400" b="0" i="1" dirty="0" smtClean="0"/>
              <a:t>Objective 1   </a:t>
            </a:r>
            <a:r>
              <a:rPr lang="en-US" sz="2400" dirty="0" smtClean="0"/>
              <a:t>Learning environment</a:t>
            </a:r>
            <a:endParaRPr lang="en-GB" sz="2400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sitive learning outco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" y="678180"/>
            <a:ext cx="9765792" cy="5501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71" y="1116281"/>
            <a:ext cx="820878" cy="5118264"/>
          </a:xfrm>
          <a:prstGeom prst="rect">
            <a:avLst/>
          </a:prstGeom>
          <a:noFill/>
          <a:ln w="28575">
            <a:solidFill>
              <a:srgbClr val="F57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7895316" cy="471368"/>
          </a:xfrm>
        </p:spPr>
        <p:txBody>
          <a:bodyPr/>
          <a:lstStyle/>
          <a:p>
            <a:r>
              <a:rPr lang="en-US" sz="2000" dirty="0" smtClean="0"/>
              <a:t>Presence: dress, voice, and attitude:</a:t>
            </a:r>
            <a:endParaRPr lang="en-US" sz="20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5342688" cy="2948400"/>
          </a:xfrm>
        </p:spPr>
        <p:txBody>
          <a:bodyPr/>
          <a:lstStyle/>
          <a:p>
            <a:pPr marL="450850" indent="-450850"/>
            <a:r>
              <a:rPr lang="en-US" sz="2000" dirty="0" smtClean="0"/>
              <a:t>Have pride in your appearance</a:t>
            </a:r>
            <a:endParaRPr lang="en-GB" sz="2000" dirty="0" smtClean="0"/>
          </a:p>
          <a:p>
            <a:pPr>
              <a:buNone/>
            </a:pPr>
            <a:endParaRPr lang="en-US" sz="2000" dirty="0" smtClean="0"/>
          </a:p>
          <a:p>
            <a:pPr marL="450850" indent="-450850">
              <a:spcBef>
                <a:spcPts val="0"/>
              </a:spcBef>
            </a:pPr>
            <a:r>
              <a:rPr lang="en-US" sz="2000" dirty="0" smtClean="0"/>
              <a:t> Project your voice</a:t>
            </a:r>
          </a:p>
          <a:p>
            <a:pPr marL="0" indent="0">
              <a:spcBef>
                <a:spcPts val="0"/>
              </a:spcBef>
            </a:pPr>
            <a:endParaRPr lang="en-US" sz="2000" dirty="0" smtClean="0"/>
          </a:p>
          <a:p>
            <a:pPr marL="450850" indent="-450850"/>
            <a:r>
              <a:rPr lang="en-US" sz="2000" dirty="0" smtClean="0"/>
              <a:t>Adapt style to make audience  comfortable</a:t>
            </a:r>
            <a:endParaRPr lang="en-GB" sz="2000" dirty="0" smtClean="0"/>
          </a:p>
          <a:p>
            <a:pPr>
              <a:buNone/>
            </a:pPr>
            <a:endParaRPr lang="en-GB" dirty="0" smtClean="0"/>
          </a:p>
          <a:p>
            <a:endParaRPr lang="en-GB" dirty="0" smtClean="0"/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7" name="Picture 6" descr="presentation_delivery_tutori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1866" y="2974848"/>
            <a:ext cx="3474134" cy="3474134"/>
          </a:xfrm>
          <a:prstGeom prst="rect">
            <a:avLst/>
          </a:prstGeom>
        </p:spPr>
      </p:pic>
      <p:sp>
        <p:nvSpPr>
          <p:cNvPr id="6" name="Text Placeholder 1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Presence and approach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7895316" cy="471368"/>
          </a:xfrm>
        </p:spPr>
        <p:txBody>
          <a:bodyPr/>
          <a:lstStyle/>
          <a:p>
            <a:r>
              <a:rPr lang="en-US" sz="2000" dirty="0" smtClean="0"/>
              <a:t>Approach: facilitate - It’s not just a lecture!</a:t>
            </a:r>
            <a:endParaRPr lang="en-US" sz="20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8186902" cy="2948400"/>
          </a:xfrm>
        </p:spPr>
        <p:txBody>
          <a:bodyPr/>
          <a:lstStyle/>
          <a:p>
            <a:pPr marL="450850" indent="-450850"/>
            <a:r>
              <a:rPr lang="en-US" sz="2000" dirty="0" smtClean="0"/>
              <a:t>Be prepared and flexible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Build on participants’ person experience and knowledge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Use practical approaches, allow questions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Evaluate as you progress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Adapt to needs of the particular group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spcBef>
                <a:spcPts val="0"/>
              </a:spcBef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6" name="Text Placeholder 1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Presence and approach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7895316" cy="471368"/>
          </a:xfrm>
        </p:spPr>
        <p:txBody>
          <a:bodyPr/>
          <a:lstStyle/>
          <a:p>
            <a:r>
              <a:rPr lang="en-US" sz="2000" dirty="0" smtClean="0"/>
              <a:t>In addition to name plates and badges!</a:t>
            </a:r>
            <a:endParaRPr lang="en-US" sz="20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8186902" cy="2948400"/>
          </a:xfrm>
        </p:spPr>
        <p:txBody>
          <a:bodyPr/>
          <a:lstStyle/>
          <a:p>
            <a:pPr marL="450850" indent="-450850"/>
            <a:r>
              <a:rPr lang="en-US" sz="2000" dirty="0" smtClean="0"/>
              <a:t>As an instructor introduce yourself, and give a short biography of your experience </a:t>
            </a:r>
          </a:p>
          <a:p>
            <a:pPr>
              <a:buNone/>
            </a:pPr>
            <a:endParaRPr lang="en-US" sz="2000" dirty="0" smtClean="0"/>
          </a:p>
          <a:p>
            <a:pPr marL="450850" indent="-450850"/>
            <a:r>
              <a:rPr lang="en-US" sz="2000" dirty="0" smtClean="0"/>
              <a:t>Icebreakers</a:t>
            </a:r>
          </a:p>
          <a:p>
            <a:pPr marL="450850" indent="0"/>
            <a:r>
              <a:rPr lang="en-US" sz="2000" dirty="0" smtClean="0"/>
              <a:t> Work well in small groups</a:t>
            </a:r>
          </a:p>
          <a:p>
            <a:pPr marL="450850" indent="0"/>
            <a:r>
              <a:rPr lang="en-US" sz="2000" dirty="0" smtClean="0"/>
              <a:t> Allow everyone to participate</a:t>
            </a:r>
          </a:p>
          <a:p>
            <a:pPr marL="450850" indent="0"/>
            <a:r>
              <a:rPr lang="en-US" sz="2000" dirty="0" smtClean="0"/>
              <a:t> Set tone for group dynamic</a:t>
            </a:r>
          </a:p>
          <a:p>
            <a:pPr marL="450850" indent="0"/>
            <a:r>
              <a:rPr lang="en-US" sz="2000" dirty="0" smtClean="0"/>
              <a:t> Learn names of group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spcBef>
                <a:spcPts val="0"/>
              </a:spcBef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5" name="Text Placeholder 1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Icebreakers and introductions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5600847" cy="29484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U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nderstanding is developing initial perceptions</a:t>
            </a:r>
          </a:p>
          <a:p>
            <a:pPr marL="0" indent="0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/>
              <a:t>W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e remember based on what we already know</a:t>
            </a:r>
          </a:p>
          <a:p>
            <a:pPr marL="0" indent="0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/>
              <a:t>W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e understand better when learning is related to a project</a:t>
            </a:r>
          </a:p>
          <a:p>
            <a:pPr marL="0" indent="0"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Key points on understanding and remembering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Objective 3   </a:t>
            </a:r>
            <a:r>
              <a:rPr lang="en-GB" b="1" i="0" dirty="0" smtClean="0"/>
              <a:t>Understanding and remembering</a:t>
            </a:r>
            <a:endParaRPr lang="en-GB" b="1" i="0" dirty="0"/>
          </a:p>
        </p:txBody>
      </p:sp>
      <p:pic>
        <p:nvPicPr>
          <p:cNvPr id="10" name="Picture 9" descr="Sticky notes.jpg"/>
          <p:cNvPicPr>
            <a:picLocks noChangeAspect="1"/>
          </p:cNvPicPr>
          <p:nvPr/>
        </p:nvPicPr>
        <p:blipFill>
          <a:blip r:embed="rId2" cstate="print"/>
          <a:srcRect t="8219"/>
          <a:stretch>
            <a:fillRect/>
          </a:stretch>
        </p:blipFill>
        <p:spPr>
          <a:xfrm>
            <a:off x="7254939" y="3211033"/>
            <a:ext cx="2651061" cy="3264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9979" y="2614156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354116" cy="39630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54800" y="1670400"/>
            <a:ext cx="6755745" cy="739338"/>
          </a:xfrm>
        </p:spPr>
        <p:txBody>
          <a:bodyPr/>
          <a:lstStyle/>
          <a:p>
            <a:r>
              <a:rPr lang="en-GB" sz="2000" dirty="0" smtClean="0"/>
              <a:t>In groups, complete the following exercises</a:t>
            </a:r>
            <a:endParaRPr lang="en-GB" sz="20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780289" y="2471245"/>
            <a:ext cx="7802879" cy="3981382"/>
          </a:xfrm>
        </p:spPr>
        <p:txBody>
          <a:bodyPr/>
          <a:lstStyle/>
          <a:p>
            <a:pPr marL="1073150" indent="-1073150"/>
            <a:r>
              <a:rPr lang="en-GB" sz="2000" spc="-100" dirty="0" smtClean="0"/>
              <a:t>     Task 1    </a:t>
            </a:r>
            <a:r>
              <a:rPr lang="en-GB" sz="2000" b="1" dirty="0" smtClean="0"/>
              <a:t>Discuss examples of your favourite icebreakers</a:t>
            </a:r>
            <a:endParaRPr lang="en-GB" sz="2000" b="1" spc="-100" dirty="0" smtClean="0"/>
          </a:p>
          <a:p>
            <a:pPr marL="1524000" indent="-1524000"/>
            <a:endParaRPr lang="en-GB" sz="2000" b="1" spc="-100" dirty="0" smtClean="0"/>
          </a:p>
          <a:p>
            <a:pPr marL="1073150" indent="-1073150"/>
            <a:r>
              <a:rPr lang="en-GB" sz="2000" spc="-100" dirty="0" smtClean="0"/>
              <a:t>     Task 2    </a:t>
            </a:r>
            <a:r>
              <a:rPr lang="en-GB" sz="2000" b="1" dirty="0" smtClean="0"/>
              <a:t>Each group should present one example                 </a:t>
            </a:r>
          </a:p>
          <a:p>
            <a:pPr marL="1073150" indent="-1073150"/>
            <a:endParaRPr lang="en-GB" sz="2000" b="1" dirty="0" smtClean="0"/>
          </a:p>
          <a:p>
            <a:pPr marL="987425" indent="-987425"/>
            <a:endParaRPr lang="en-GB" sz="2000" b="1" spc="-100" dirty="0" smtClean="0"/>
          </a:p>
          <a:p>
            <a:pPr marL="1524000" indent="-1524000"/>
            <a:endParaRPr lang="en-GB" b="1" spc="-100" dirty="0" smtClean="0"/>
          </a:p>
          <a:p>
            <a:pPr marL="1524000" indent="-1524000"/>
            <a:endParaRPr lang="en-GB" b="1" spc="-100" dirty="0" smtClean="0"/>
          </a:p>
          <a:p>
            <a:pPr marL="1524000" indent="-1524000"/>
            <a:r>
              <a:rPr lang="en-GB" b="1" spc="-100" dirty="0" smtClean="0"/>
              <a:t>                 </a:t>
            </a:r>
          </a:p>
        </p:txBody>
      </p:sp>
      <p:pic>
        <p:nvPicPr>
          <p:cNvPr id="19" name="Picture 18" descr="Pen2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6203" y="389573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2" name="Picture 11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8855" y="4581360"/>
            <a:ext cx="1176670" cy="18972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10471" y="590356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7895316" cy="471368"/>
          </a:xfrm>
        </p:spPr>
        <p:txBody>
          <a:bodyPr/>
          <a:lstStyle/>
          <a:p>
            <a:pPr lvl="0">
              <a:defRPr/>
            </a:pPr>
            <a:r>
              <a:rPr lang="en-US" sz="2000" dirty="0" smtClean="0"/>
              <a:t>Team development and behavior</a:t>
            </a:r>
            <a:endParaRPr lang="en-US" sz="20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8186902" cy="2948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Forming</a:t>
            </a:r>
          </a:p>
          <a:p>
            <a:pPr marL="457200" indent="-457200">
              <a:buFont typeface="+mj-lt"/>
              <a:buAutoNum type="arabicPeriod"/>
            </a:pPr>
            <a:endParaRPr lang="en-US" sz="20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Storming</a:t>
            </a:r>
          </a:p>
          <a:p>
            <a:pPr marL="457200" indent="-457200">
              <a:buFont typeface="+mj-lt"/>
              <a:buAutoNum type="arabicPeriod"/>
            </a:pPr>
            <a:endParaRPr lang="en-US" sz="20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 err="1" smtClean="0"/>
              <a:t>Norming</a:t>
            </a:r>
            <a:endParaRPr lang="en-US" sz="2000" b="1" dirty="0" smtClean="0"/>
          </a:p>
          <a:p>
            <a:pPr marL="457200" indent="-457200">
              <a:buFont typeface="+mj-lt"/>
              <a:buAutoNum type="arabicPeriod"/>
            </a:pPr>
            <a:endParaRPr lang="en-US" sz="20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Performing</a:t>
            </a:r>
          </a:p>
          <a:p>
            <a:endParaRPr lang="en-GB" dirty="0"/>
          </a:p>
        </p:txBody>
      </p:sp>
      <p:pic>
        <p:nvPicPr>
          <p:cNvPr id="6" name="Picture Placeholder 6" descr="Group Work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/>
          <a:srcRect t="3629" r="10578" b="3629"/>
          <a:stretch>
            <a:fillRect/>
          </a:stretch>
        </p:blipFill>
        <p:spPr>
          <a:xfrm>
            <a:off x="5998464" y="3150304"/>
            <a:ext cx="3855252" cy="3242095"/>
          </a:xfrm>
          <a:prstGeom prst="rect">
            <a:avLst/>
          </a:prstGeom>
        </p:spPr>
      </p:pic>
      <p:sp>
        <p:nvSpPr>
          <p:cNvPr id="8" name="Text Placeholder 1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/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</a:rPr>
              <a:t>Working in small groups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7895316" cy="471368"/>
          </a:xfrm>
        </p:spPr>
        <p:txBody>
          <a:bodyPr/>
          <a:lstStyle/>
          <a:p>
            <a:r>
              <a:rPr lang="en-US" sz="2000" b="1" dirty="0" smtClean="0"/>
              <a:t>1. Forming</a:t>
            </a:r>
            <a:endParaRPr lang="en-US" sz="2000" b="1" dirty="0"/>
          </a:p>
        </p:txBody>
      </p:sp>
      <p:pic>
        <p:nvPicPr>
          <p:cNvPr id="6" name="Picture Placeholder 6" descr="Group Work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/>
          <a:srcRect t="3629" r="10578" b="3629"/>
          <a:stretch>
            <a:fillRect/>
          </a:stretch>
        </p:blipFill>
        <p:spPr>
          <a:xfrm>
            <a:off x="5998464" y="3150304"/>
            <a:ext cx="3855252" cy="3242095"/>
          </a:xfrm>
          <a:prstGeom prst="rect">
            <a:avLst/>
          </a:prstGeom>
        </p:spPr>
      </p:pic>
      <p:sp>
        <p:nvSpPr>
          <p:cNvPr id="8" name="Text Placeholder 1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/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</a:rPr>
              <a:t>Working in small groups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4943829" cy="2948400"/>
          </a:xfrm>
        </p:spPr>
        <p:txBody>
          <a:bodyPr/>
          <a:lstStyle/>
          <a:p>
            <a:pPr marL="450850" indent="-450850"/>
            <a:r>
              <a:rPr lang="en-US" sz="2000" dirty="0" smtClean="0"/>
              <a:t>High dependence on leader 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Leader must direct all objectives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Roles and responsibilities unclear </a:t>
            </a:r>
          </a:p>
          <a:p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7895316" cy="471368"/>
          </a:xfrm>
        </p:spPr>
        <p:txBody>
          <a:bodyPr/>
          <a:lstStyle/>
          <a:p>
            <a:r>
              <a:rPr lang="en-US" sz="2000" b="1" dirty="0" smtClean="0"/>
              <a:t>2. Storming</a:t>
            </a:r>
            <a:endParaRPr lang="en-US" sz="2000" b="1" dirty="0"/>
          </a:p>
        </p:txBody>
      </p:sp>
      <p:pic>
        <p:nvPicPr>
          <p:cNvPr id="6" name="Picture Placeholder 6" descr="Group Work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/>
          <a:srcRect t="3629" r="10578" b="3629"/>
          <a:stretch>
            <a:fillRect/>
          </a:stretch>
        </p:blipFill>
        <p:spPr>
          <a:xfrm>
            <a:off x="5998464" y="3150304"/>
            <a:ext cx="3855252" cy="3242095"/>
          </a:xfrm>
          <a:prstGeom prst="rect">
            <a:avLst/>
          </a:prstGeom>
        </p:spPr>
      </p:pic>
      <p:sp>
        <p:nvSpPr>
          <p:cNvPr id="8" name="Text Placeholder 1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/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</a:rPr>
              <a:t>Working in small groups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4943829" cy="2948400"/>
          </a:xfrm>
        </p:spPr>
        <p:txBody>
          <a:bodyPr/>
          <a:lstStyle/>
          <a:p>
            <a:pPr marL="450850" indent="-450850"/>
            <a:r>
              <a:rPr lang="en-US" sz="2000" dirty="0" smtClean="0"/>
              <a:t>People get to know one another but cliques can form 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Leader must work to avoid friction 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Sensitive to those who might shy from participating</a:t>
            </a:r>
          </a:p>
          <a:p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7895316" cy="471368"/>
          </a:xfrm>
        </p:spPr>
        <p:txBody>
          <a:bodyPr/>
          <a:lstStyle/>
          <a:p>
            <a:r>
              <a:rPr lang="en-US" sz="2000" b="1" dirty="0" smtClean="0"/>
              <a:t>3. </a:t>
            </a:r>
            <a:r>
              <a:rPr lang="en-US" sz="2000" b="1" dirty="0" err="1" smtClean="0"/>
              <a:t>Norming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pic>
        <p:nvPicPr>
          <p:cNvPr id="6" name="Picture Placeholder 6" descr="Group Work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/>
          <a:srcRect t="3629" r="10578" b="3629"/>
          <a:stretch>
            <a:fillRect/>
          </a:stretch>
        </p:blipFill>
        <p:spPr>
          <a:xfrm>
            <a:off x="5998464" y="3150304"/>
            <a:ext cx="3855252" cy="3242095"/>
          </a:xfrm>
          <a:prstGeom prst="rect">
            <a:avLst/>
          </a:prstGeom>
        </p:spPr>
      </p:pic>
      <p:sp>
        <p:nvSpPr>
          <p:cNvPr id="8" name="Text Placeholder 1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/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</a:rPr>
              <a:t>Working in small groups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6025440" cy="2948400"/>
          </a:xfrm>
        </p:spPr>
        <p:txBody>
          <a:bodyPr/>
          <a:lstStyle/>
          <a:p>
            <a:pPr marL="450850" indent="-450850"/>
            <a:r>
              <a:rPr lang="en-US" sz="2000" dirty="0" smtClean="0"/>
              <a:t>Group operates within mutually agreed rules 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Group unity is strong 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Roles and responsibilities are clear 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Leader facilitates and enables </a:t>
            </a:r>
          </a:p>
          <a:p>
            <a:endParaRPr lang="en-US" sz="2000" dirty="0" smtClean="0"/>
          </a:p>
          <a:p>
            <a:endParaRPr lang="en-US" dirty="0" smtClean="0"/>
          </a:p>
          <a:p>
            <a:endParaRPr lang="en-US" sz="2000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58400" y="1670400"/>
            <a:ext cx="7895316" cy="471368"/>
          </a:xfrm>
        </p:spPr>
        <p:txBody>
          <a:bodyPr/>
          <a:lstStyle/>
          <a:p>
            <a:r>
              <a:rPr lang="en-US" sz="2000" b="1" dirty="0" smtClean="0"/>
              <a:t>4. Performing</a:t>
            </a:r>
            <a:endParaRPr lang="en-US" sz="2000" b="1" dirty="0"/>
          </a:p>
        </p:txBody>
      </p:sp>
      <p:pic>
        <p:nvPicPr>
          <p:cNvPr id="6" name="Picture Placeholder 6" descr="Group Work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/>
          <a:srcRect t="3629" r="10578" b="3629"/>
          <a:stretch>
            <a:fillRect/>
          </a:stretch>
        </p:blipFill>
        <p:spPr>
          <a:xfrm>
            <a:off x="5998464" y="3150304"/>
            <a:ext cx="3855252" cy="3242095"/>
          </a:xfrm>
          <a:prstGeom prst="rect">
            <a:avLst/>
          </a:prstGeom>
        </p:spPr>
      </p:pic>
      <p:sp>
        <p:nvSpPr>
          <p:cNvPr id="8" name="Text Placeholder 1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/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</a:rPr>
              <a:t>Working in small groups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6025440" cy="2948400"/>
          </a:xfrm>
        </p:spPr>
        <p:txBody>
          <a:bodyPr/>
          <a:lstStyle/>
          <a:p>
            <a:pPr marL="450850" indent="-450850"/>
            <a:r>
              <a:rPr lang="en-US" sz="2000" dirty="0" smtClean="0"/>
              <a:t>The group begins to work together to achieve their task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Leader delegates and oversees</a:t>
            </a:r>
          </a:p>
          <a:p>
            <a:endParaRPr lang="en-US" sz="2000" dirty="0" smtClean="0"/>
          </a:p>
          <a:p>
            <a:endParaRPr lang="en-US" dirty="0" smtClean="0"/>
          </a:p>
          <a:p>
            <a:endParaRPr lang="en-US" sz="2000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210 participants.jpg"/>
          <p:cNvPicPr>
            <a:picLocks noChangeAspect="1"/>
          </p:cNvPicPr>
          <p:nvPr/>
        </p:nvPicPr>
        <p:blipFill>
          <a:blip r:embed="rId2" cstate="print"/>
          <a:srcRect l="2022" r="4989"/>
          <a:stretch>
            <a:fillRect/>
          </a:stretch>
        </p:blipFill>
        <p:spPr>
          <a:xfrm>
            <a:off x="0" y="597408"/>
            <a:ext cx="7290816" cy="5879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90816" y="597408"/>
            <a:ext cx="2615184" cy="326440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3000" dirty="0" smtClean="0">
                <a:solidFill>
                  <a:srgbClr val="0D3E96"/>
                </a:solidFill>
                <a:latin typeface="Arial Black" pitchFamily="34" charset="0"/>
                <a:cs typeface="Arial" pitchFamily="34" charset="0"/>
              </a:rPr>
              <a:t>Good team facilitation skills can be used in emergency response situations</a:t>
            </a:r>
          </a:p>
        </p:txBody>
      </p:sp>
      <p:pic>
        <p:nvPicPr>
          <p:cNvPr id="5" name="Picture 4" descr="NEW PAUS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6991" y="4909558"/>
            <a:ext cx="1319855" cy="1349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9979" y="2614156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354116" cy="39630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54800" y="1670400"/>
            <a:ext cx="6755745" cy="739338"/>
          </a:xfrm>
        </p:spPr>
        <p:txBody>
          <a:bodyPr/>
          <a:lstStyle/>
          <a:p>
            <a:r>
              <a:rPr lang="en-GB" sz="2000" dirty="0" smtClean="0"/>
              <a:t>4 groups, each group is given a CORE session plan</a:t>
            </a:r>
            <a:endParaRPr lang="en-GB" sz="20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46176" y="2471245"/>
            <a:ext cx="8092869" cy="3981382"/>
          </a:xfrm>
        </p:spPr>
        <p:txBody>
          <a:bodyPr/>
          <a:lstStyle/>
          <a:p>
            <a:pPr marL="1255713" indent="-1255713"/>
            <a:r>
              <a:rPr lang="en-GB" sz="2000" spc="-100" dirty="0" smtClean="0"/>
              <a:t>Scenario 1   </a:t>
            </a:r>
            <a:r>
              <a:rPr lang="en-GB" sz="2000" b="1" dirty="0" smtClean="0"/>
              <a:t>You have just arrived in the field, and are managing a team following a disaster. The team have only just met</a:t>
            </a:r>
            <a:endParaRPr lang="en-GB" sz="2000" b="1" spc="-100" dirty="0" smtClean="0"/>
          </a:p>
          <a:p>
            <a:pPr marL="1524000" indent="-1524000"/>
            <a:endParaRPr lang="en-GB" sz="2000" b="1" spc="-100" dirty="0" smtClean="0"/>
          </a:p>
          <a:p>
            <a:pPr marL="1255713" indent="-1255713"/>
            <a:r>
              <a:rPr lang="en-GB" sz="2000" spc="-100" dirty="0" smtClean="0"/>
              <a:t>        Task 1   </a:t>
            </a:r>
            <a:r>
              <a:rPr lang="en-GB" sz="2000" b="1" dirty="0" smtClean="0"/>
              <a:t>Discuss ways in which you can facilitate this process, in the most efficient way, so that your team can start working together effectively</a:t>
            </a:r>
            <a:endParaRPr lang="en-GB" sz="2000" b="1" spc="-100" dirty="0" smtClean="0"/>
          </a:p>
          <a:p>
            <a:pPr marL="1524000" indent="-1524000"/>
            <a:endParaRPr lang="en-GB" b="1" spc="-100" dirty="0" smtClean="0"/>
          </a:p>
          <a:p>
            <a:pPr marL="1524000" indent="-1524000"/>
            <a:endParaRPr lang="en-GB" b="1" spc="-100" dirty="0" smtClean="0"/>
          </a:p>
          <a:p>
            <a:pPr marL="1524000" indent="-1524000"/>
            <a:r>
              <a:rPr lang="en-GB" b="1" spc="-100" dirty="0" smtClean="0"/>
              <a:t>                 </a:t>
            </a:r>
          </a:p>
        </p:txBody>
      </p:sp>
      <p:pic>
        <p:nvPicPr>
          <p:cNvPr id="19" name="Picture 18" descr="Pen2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6203" y="389573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2" name="Picture 11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8855" y="4581360"/>
            <a:ext cx="1176670" cy="18972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10471" y="590356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958400" y="1841088"/>
            <a:ext cx="8120063" cy="407987"/>
          </a:xfrm>
        </p:spPr>
        <p:txBody>
          <a:bodyPr/>
          <a:lstStyle/>
          <a:p>
            <a:pPr lvl="0"/>
            <a:r>
              <a:rPr lang="en-US" sz="2000" b="0" dirty="0" smtClean="0"/>
              <a:t>Answering questions:</a:t>
            </a:r>
            <a:endParaRPr lang="en-GB" sz="2000" b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1533600" y="2571888"/>
            <a:ext cx="8186902" cy="2948400"/>
          </a:xfrm>
        </p:spPr>
        <p:txBody>
          <a:bodyPr/>
          <a:lstStyle/>
          <a:p>
            <a:pPr marL="450850" indent="-450850"/>
            <a:r>
              <a:rPr lang="en-US" sz="2000" dirty="0" smtClean="0"/>
              <a:t>Make eye contact, ask a direct question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Pose question to group as a whole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Pose question to group in teams</a:t>
            </a:r>
            <a:endParaRPr lang="en-US" sz="2000" dirty="0"/>
          </a:p>
        </p:txBody>
      </p:sp>
      <p:sp>
        <p:nvSpPr>
          <p:cNvPr id="6" name="Text Placeholder 1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/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5   </a:t>
            </a:r>
            <a:r>
              <a:rPr lang="en-US" sz="2400" b="1" dirty="0" smtClean="0">
                <a:solidFill>
                  <a:prstClr val="black"/>
                </a:solidFill>
              </a:rPr>
              <a:t>Managing difficulties, conflicts and 			questions 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958400" y="1780128"/>
            <a:ext cx="8120063" cy="407987"/>
          </a:xfrm>
        </p:spPr>
        <p:txBody>
          <a:bodyPr/>
          <a:lstStyle/>
          <a:p>
            <a:pPr lvl="0"/>
            <a:r>
              <a:rPr lang="en-US" sz="2000" b="0" dirty="0" smtClean="0"/>
              <a:t>Answering questions:</a:t>
            </a:r>
            <a:endParaRPr lang="en-GB" sz="2000" b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8146848" cy="2948400"/>
          </a:xfrm>
        </p:spPr>
        <p:txBody>
          <a:bodyPr/>
          <a:lstStyle/>
          <a:p>
            <a:pPr marL="450850" indent="-450850"/>
            <a:r>
              <a:rPr lang="en-US" sz="2000" dirty="0" smtClean="0"/>
              <a:t>Listen carefully, thank participant for question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Ricochet – offer praise, then pose it to the rest of the group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Rebound – direct question back to the person who asked it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Give answer to question 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Know when you don</a:t>
            </a:r>
            <a:r>
              <a:rPr lang="fr-FR" sz="2000" dirty="0" smtClean="0"/>
              <a:t>’</a:t>
            </a:r>
            <a:r>
              <a:rPr lang="en-US" sz="2000" dirty="0" smtClean="0"/>
              <a:t>t know an answer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6" name="Text Placeholder 1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/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5   </a:t>
            </a:r>
            <a:r>
              <a:rPr lang="en-US" sz="2400" b="1" dirty="0" smtClean="0">
                <a:solidFill>
                  <a:prstClr val="black"/>
                </a:solidFill>
              </a:rPr>
              <a:t>Managing difficulties, conflicts and 			questions 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dgars Triangle V2-01.png"/>
          <p:cNvPicPr>
            <a:picLocks noChangeAspect="1"/>
          </p:cNvPicPr>
          <p:nvPr/>
        </p:nvPicPr>
        <p:blipFill>
          <a:blip r:embed="rId2" cstate="print"/>
          <a:srcRect t="35582" b="14722"/>
          <a:stretch>
            <a:fillRect/>
          </a:stretch>
        </p:blipFill>
        <p:spPr>
          <a:xfrm>
            <a:off x="1958400" y="2488019"/>
            <a:ext cx="8097506" cy="402420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58400" y="1670400"/>
            <a:ext cx="7787712" cy="471487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Edgar Dale’s cone of experience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8290096" cy="396303"/>
          </a:xfrm>
        </p:spPr>
        <p:txBody>
          <a:bodyPr/>
          <a:lstStyle/>
          <a:p>
            <a:r>
              <a:rPr lang="en-GB" b="0" i="1" dirty="0" smtClean="0"/>
              <a:t>Objective 3   </a:t>
            </a:r>
            <a:r>
              <a:rPr lang="en-GB" dirty="0" smtClean="0"/>
              <a:t>Understanding and remembering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958400" y="1853280"/>
            <a:ext cx="8120063" cy="407987"/>
          </a:xfrm>
        </p:spPr>
        <p:txBody>
          <a:bodyPr/>
          <a:lstStyle/>
          <a:p>
            <a:pPr lvl="0"/>
            <a:r>
              <a:rPr lang="en-US" sz="2000" b="0" dirty="0" smtClean="0"/>
              <a:t>Conflict is inevitable within groups</a:t>
            </a:r>
            <a:endParaRPr lang="en-GB" sz="2000" b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1533600" y="2584080"/>
            <a:ext cx="6488736" cy="2948400"/>
          </a:xfrm>
        </p:spPr>
        <p:txBody>
          <a:bodyPr/>
          <a:lstStyle/>
          <a:p>
            <a:pPr marL="450850" indent="-450850"/>
            <a:r>
              <a:rPr lang="en-US" sz="2000" dirty="0" smtClean="0"/>
              <a:t>Causes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Consequences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Resolution </a:t>
            </a:r>
          </a:p>
          <a:p>
            <a:endParaRPr lang="en-US" sz="2000" dirty="0" smtClean="0"/>
          </a:p>
          <a:p>
            <a:pPr marL="450850" indent="-450850"/>
            <a:r>
              <a:rPr lang="en-US" sz="2000" dirty="0" smtClean="0"/>
              <a:t>Positives and negatives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6" name="Text Placeholder 10"/>
          <p:cNvSpPr txBox="1">
            <a:spLocks/>
          </p:cNvSpPr>
          <p:nvPr/>
        </p:nvSpPr>
        <p:spPr>
          <a:xfrm>
            <a:off x="1958400" y="864362"/>
            <a:ext cx="8120063" cy="407987"/>
          </a:xfrm>
          <a:prstGeom prst="rect">
            <a:avLst/>
          </a:prstGeom>
        </p:spPr>
        <p:txBody>
          <a:bodyPr/>
          <a:lstStyle/>
          <a:p>
            <a:pPr eaLnBrk="0" hangingPunct="0"/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5   </a:t>
            </a:r>
            <a:r>
              <a:rPr lang="en-US" sz="2400" b="1" dirty="0" smtClean="0">
                <a:solidFill>
                  <a:prstClr val="black"/>
                </a:solidFill>
              </a:rPr>
              <a:t>Managing difficulties, conflicts and 			questions 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8691421" y="1964591"/>
            <a:ext cx="1214579" cy="51884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9" name="Picture 8" descr="Time for discussion 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8855" y="4508208"/>
            <a:ext cx="1176670" cy="18972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71635" y="2424562"/>
            <a:ext cx="6304205" cy="29484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Do you have any comments or experiences you would like to share?</a:t>
            </a:r>
          </a:p>
          <a:p>
            <a:pPr>
              <a:buNone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Do you have any questions?</a:t>
            </a:r>
          </a:p>
          <a:p>
            <a:endParaRPr lang="en-GB" dirty="0" smtClean="0"/>
          </a:p>
        </p:txBody>
      </p:sp>
      <p:pic>
        <p:nvPicPr>
          <p:cNvPr id="16" name="Picture 15" descr="Any Questions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5200" y="2613312"/>
            <a:ext cx="1180800" cy="1863510"/>
          </a:xfrm>
          <a:prstGeom prst="rect">
            <a:avLst/>
          </a:prstGeom>
        </p:spPr>
      </p:pic>
      <p:pic>
        <p:nvPicPr>
          <p:cNvPr id="19" name="Picture 18" descr="Global experiences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7446" y="659222"/>
            <a:ext cx="1178554" cy="18925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28413" y="3898762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Any 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questions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72405" y="1981871"/>
            <a:ext cx="1354095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Share your experiences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6" name="Picture 35" descr="CORE_Homepage 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63464" y="606096"/>
            <a:ext cx="2649114" cy="2395448"/>
          </a:xfrm>
          <a:prstGeom prst="rect">
            <a:avLst/>
          </a:prstGeom>
        </p:spPr>
      </p:pic>
      <p:pic>
        <p:nvPicPr>
          <p:cNvPr id="17" name="Picture 16" descr="Adult Learning Mechanisms_summary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4523" y="1766135"/>
            <a:ext cx="669851" cy="860107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UNMIL ToT workshop notes-1.jpg"/>
          <p:cNvPicPr>
            <a:picLocks noChangeAspect="1"/>
          </p:cNvPicPr>
          <p:nvPr/>
        </p:nvPicPr>
        <p:blipFill>
          <a:blip r:embed="rId6" cstate="print"/>
          <a:srcRect t="9171" b="5395"/>
          <a:stretch>
            <a:fillRect/>
          </a:stretch>
        </p:blipFill>
        <p:spPr>
          <a:xfrm>
            <a:off x="1115878" y="2679570"/>
            <a:ext cx="595964" cy="870194"/>
          </a:xfrm>
          <a:prstGeom prst="rect">
            <a:avLst/>
          </a:prstGeom>
          <a:ln w="3175">
            <a:noFill/>
          </a:ln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958400" y="864000"/>
            <a:ext cx="6867967" cy="633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Further reading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1967535" y="1662232"/>
            <a:ext cx="5834553" cy="471368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sz="2000" b="1" dirty="0" smtClean="0">
                <a:solidFill>
                  <a:prstClr val="black"/>
                </a:solidFill>
                <a:latin typeface="Arial"/>
                <a:cs typeface="Arial"/>
              </a:rPr>
              <a:t>Adult Learning Mechanisms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2000" dirty="0" err="1" smtClean="0">
                <a:solidFill>
                  <a:prstClr val="black"/>
                </a:solidFill>
                <a:latin typeface="Arial"/>
                <a:cs typeface="Arial"/>
              </a:rPr>
              <a:t>Cegos</a:t>
            </a:r>
            <a:r>
              <a:rPr lang="en-GB" sz="2000" dirty="0" smtClean="0">
                <a:solidFill>
                  <a:prstClr val="black"/>
                </a:solidFill>
                <a:latin typeface="Arial"/>
                <a:cs typeface="Arial"/>
              </a:rPr>
              <a:t>, 2007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GB" sz="2000" b="1" dirty="0" smtClean="0">
                <a:solidFill>
                  <a:prstClr val="black"/>
                </a:solidFill>
                <a:latin typeface="Arial"/>
                <a:cs typeface="Arial"/>
              </a:rPr>
              <a:t>Delivering great training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latin typeface="Arial"/>
                <a:cs typeface="Arial"/>
              </a:rPr>
              <a:t>Bryan Hopkins, 2008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GB" sz="2000" b="1" dirty="0" smtClean="0">
                <a:solidFill>
                  <a:prstClr val="black"/>
                </a:solidFill>
              </a:rPr>
              <a:t>Designing Participatory Workshops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UNHCR, 2008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b="1" dirty="0" smtClean="0">
                <a:solidFill>
                  <a:prstClr val="black"/>
                </a:solidFill>
              </a:rPr>
              <a:t>How to organize and run learning workshops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UNICEF and UN staff college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GB" sz="32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GB" sz="3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9" name="Picture 8" descr="Adult Learning Mechanisms_summary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54545" y="3925410"/>
            <a:ext cx="597106" cy="860107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dult Learning Mechanisms_summary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61466" y="4873435"/>
            <a:ext cx="610282" cy="86010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b="0" dirty="0" smtClean="0"/>
              <a:t>Don’t forget to fill in your feedback form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1026" name="Picture 2" descr="Z:\GSC_Training\Shelter Training Toolkit\A Project management\A1 Training development\A1.4 Photos\A1.4.1 Used Pictures\Thailand 2007 D1.02a-.jpg"/>
          <p:cNvPicPr>
            <a:picLocks noChangeAspect="1" noChangeArrowheads="1"/>
          </p:cNvPicPr>
          <p:nvPr/>
        </p:nvPicPr>
        <p:blipFill>
          <a:blip r:embed="rId3" cstate="print"/>
          <a:srcRect r="18685"/>
          <a:stretch>
            <a:fillRect/>
          </a:stretch>
        </p:blipFill>
        <p:spPr bwMode="auto">
          <a:xfrm flipH="1">
            <a:off x="1974823" y="3517429"/>
            <a:ext cx="7931177" cy="2957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 pitchFamily="34" charset="0"/>
            <a:ea typeface="+mn-ea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 pitchFamily="34" charset="0"/>
            <a:ea typeface="+mn-ea"/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 pitchFamily="34" charset="0"/>
            <a:ea typeface="+mn-ea"/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 pitchFamily="34" charset="0"/>
            <a:ea typeface="+mn-ea"/>
            <a:cs typeface="Arial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Shelter Training Toolkit Template A1.2.5 ver9</Template>
  <TotalTime>12984</TotalTime>
  <Words>3564</Words>
  <Application>Microsoft Office PowerPoint</Application>
  <PresentationFormat>A4 Paper (210x297 mm)</PresentationFormat>
  <Paragraphs>938</Paragraphs>
  <Slides>93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93</vt:i4>
      </vt:variant>
    </vt:vector>
  </HeadingPairs>
  <TitlesOfParts>
    <vt:vector size="98" baseType="lpstr">
      <vt:lpstr>2_Shelter Training Toolkit Template A1.2.5 ver9</vt:lpstr>
      <vt:lpstr>Shelter Training Toolkit Template A1.2.5 ver9</vt:lpstr>
      <vt:lpstr>1_Shelter Training Toolkit Template A1.2.5 ver9</vt:lpstr>
      <vt:lpstr>3_Shelter Training Toolkit Template A1.2.5 ver9</vt:lpstr>
      <vt:lpstr>4_Shelter Training Toolkit Template A1.2.5 ver9</vt:lpstr>
      <vt:lpstr>Welcome to day 1</vt:lpstr>
      <vt:lpstr>Slide 2</vt:lpstr>
      <vt:lpstr>Slide 3</vt:lpstr>
      <vt:lpstr>Slide 4</vt:lpstr>
      <vt:lpstr>Slide 5</vt:lpstr>
      <vt:lpstr>Objective 1   Principles of adult learning</vt:lpstr>
      <vt:lpstr>Objective 2   The three stages of learning</vt:lpstr>
      <vt:lpstr>Objective 3   Understanding and remembering</vt:lpstr>
      <vt:lpstr>Objective 3   Understanding and remembering</vt:lpstr>
      <vt:lpstr>Discussion in pairs</vt:lpstr>
      <vt:lpstr>Objective 4   Learning environment</vt:lpstr>
      <vt:lpstr>Objective 5   Learning styles</vt:lpstr>
      <vt:lpstr>Slide 13</vt:lpstr>
      <vt:lpstr>Objective 5   Learning styles</vt:lpstr>
      <vt:lpstr>Objective 5   Learning styles</vt:lpstr>
      <vt:lpstr>Objective 5   Learning styles</vt:lpstr>
      <vt:lpstr>Objective 5   Learning styles</vt:lpstr>
      <vt:lpstr>Objective 5   Learning styles</vt:lpstr>
      <vt:lpstr>Objective 5   Learning styles</vt:lpstr>
      <vt:lpstr>Objective 5   Learning styles</vt:lpstr>
      <vt:lpstr>Objective 5   Learning styles</vt:lpstr>
      <vt:lpstr>Objective 5   Learning styles</vt:lpstr>
      <vt:lpstr>Discussion in groups</vt:lpstr>
      <vt:lpstr>Any questions?</vt:lpstr>
      <vt:lpstr>Slide 25</vt:lpstr>
      <vt:lpstr>Coffee break</vt:lpstr>
      <vt:lpstr>Slide 27</vt:lpstr>
      <vt:lpstr>Slide 28</vt:lpstr>
      <vt:lpstr>Slide 29</vt:lpstr>
      <vt:lpstr>Discussion in groups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Discussion in groups</vt:lpstr>
      <vt:lpstr>Any questions?</vt:lpstr>
      <vt:lpstr>Slide 47</vt:lpstr>
      <vt:lpstr>Lunch break</vt:lpstr>
      <vt:lpstr>Slide 49</vt:lpstr>
      <vt:lpstr>Slide 50</vt:lpstr>
      <vt:lpstr>Slide 51</vt:lpstr>
      <vt:lpstr>Slide 52</vt:lpstr>
      <vt:lpstr>Objective 1   Developing content</vt:lpstr>
      <vt:lpstr>Slide 54</vt:lpstr>
      <vt:lpstr>Slide 55</vt:lpstr>
      <vt:lpstr>Slide 56</vt:lpstr>
      <vt:lpstr>Slide 57</vt:lpstr>
      <vt:lpstr>Discussion in groups</vt:lpstr>
      <vt:lpstr>Slide 59</vt:lpstr>
      <vt:lpstr>Slide 60</vt:lpstr>
      <vt:lpstr>Slide 61</vt:lpstr>
      <vt:lpstr>Slide 62</vt:lpstr>
      <vt:lpstr>Slide 63</vt:lpstr>
      <vt:lpstr>Slide 64</vt:lpstr>
      <vt:lpstr>Matching Learning styles to session approaches</vt:lpstr>
      <vt:lpstr>Slide 66</vt:lpstr>
      <vt:lpstr>Any questions?</vt:lpstr>
      <vt:lpstr>Slide 68</vt:lpstr>
      <vt:lpstr>Coffee break</vt:lpstr>
      <vt:lpstr>Slide 70</vt:lpstr>
      <vt:lpstr>Slide 71</vt:lpstr>
      <vt:lpstr>Slide 72</vt:lpstr>
      <vt:lpstr>Review</vt:lpstr>
      <vt:lpstr>Slide 74</vt:lpstr>
      <vt:lpstr>Slide 75</vt:lpstr>
      <vt:lpstr>Slide 76</vt:lpstr>
      <vt:lpstr>Slide 77</vt:lpstr>
      <vt:lpstr>Slide 78</vt:lpstr>
      <vt:lpstr>Slide 79</vt:lpstr>
      <vt:lpstr>Discussion in groups</vt:lpstr>
      <vt:lpstr>Slide 81</vt:lpstr>
      <vt:lpstr>Slide 82</vt:lpstr>
      <vt:lpstr>Slide 83</vt:lpstr>
      <vt:lpstr>Slide 84</vt:lpstr>
      <vt:lpstr>Slide 85</vt:lpstr>
      <vt:lpstr>Slide 86</vt:lpstr>
      <vt:lpstr>Discussion in groups</vt:lpstr>
      <vt:lpstr>Slide 88</vt:lpstr>
      <vt:lpstr>Slide 89</vt:lpstr>
      <vt:lpstr>Slide 90</vt:lpstr>
      <vt:lpstr>Any questions?</vt:lpstr>
      <vt:lpstr>Slide 92</vt:lpstr>
      <vt:lpstr>Thank you   Don’t forget to fill in your feedback form </vt:lpstr>
    </vt:vector>
  </TitlesOfParts>
  <Company>Shelter Centre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Ciaran Malik</dc:creator>
  <cp:lastModifiedBy>Phil Barritt</cp:lastModifiedBy>
  <cp:revision>701</cp:revision>
  <dcterms:created xsi:type="dcterms:W3CDTF">2010-04-26T10:45:30Z</dcterms:created>
  <dcterms:modified xsi:type="dcterms:W3CDTF">2011-07-01T16:06:31Z</dcterms:modified>
</cp:coreProperties>
</file>