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64" r:id="rId3"/>
    <p:sldId id="282" r:id="rId4"/>
    <p:sldId id="283" r:id="rId5"/>
    <p:sldId id="276" r:id="rId6"/>
    <p:sldId id="287" r:id="rId7"/>
    <p:sldId id="288" r:id="rId8"/>
    <p:sldId id="275" r:id="rId9"/>
    <p:sldId id="280"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65932" autoAdjust="0"/>
  </p:normalViewPr>
  <p:slideViewPr>
    <p:cSldViewPr>
      <p:cViewPr>
        <p:scale>
          <a:sx n="80" d="100"/>
          <a:sy n="80" d="100"/>
        </p:scale>
        <p:origin x="-167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72"/>
    </p:cViewPr>
  </p:sorterViewPr>
  <p:notesViewPr>
    <p:cSldViewPr>
      <p:cViewPr varScale="1">
        <p:scale>
          <a:sx n="59" d="100"/>
          <a:sy n="59" d="100"/>
        </p:scale>
        <p:origin x="-249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D8E79F0-FC79-4074-A3BA-5A040CB4F278}" type="datetimeFigureOut">
              <a:rPr lang="en-US"/>
              <a:pPr>
                <a:defRPr/>
              </a:pPr>
              <a:t>10/25/2012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EB3BEDA-4A64-4A5E-9F02-DE44E2FF1D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9F54B8-353C-4832-ADD8-520E8E4E473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marL="609600" indent="-609600" eaLnBrk="1" fontAlgn="auto" hangingPunct="1">
              <a:spcBef>
                <a:spcPts val="0"/>
              </a:spcBef>
              <a:spcAft>
                <a:spcPts val="0"/>
              </a:spcAft>
              <a:buFont typeface="Arial" pitchFamily="34" charset="0"/>
              <a:buNone/>
              <a:defRPr/>
            </a:pPr>
            <a:r>
              <a:rPr lang="en-US" dirty="0" smtClean="0">
                <a:solidFill>
                  <a:schemeClr val="bg2"/>
                </a:solidFill>
              </a:rPr>
              <a:t>Advocacy and Action</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Rapid </a:t>
            </a:r>
            <a:r>
              <a:rPr lang="en-US" dirty="0" err="1" smtClean="0">
                <a:solidFill>
                  <a:schemeClr val="bg2"/>
                </a:solidFill>
              </a:rPr>
              <a:t>Urbanisation</a:t>
            </a:r>
            <a:endParaRPr lang="en-US" dirty="0" smtClean="0">
              <a:solidFill>
                <a:schemeClr val="bg2"/>
              </a:solidFill>
            </a:endParaRP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Growth on Mega cities</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Coastward </a:t>
            </a:r>
            <a:r>
              <a:rPr lang="en-US" dirty="0" err="1" smtClean="0">
                <a:solidFill>
                  <a:schemeClr val="bg2"/>
                </a:solidFill>
              </a:rPr>
              <a:t>urbanisation</a:t>
            </a:r>
            <a:r>
              <a:rPr lang="en-US" dirty="0" smtClean="0">
                <a:solidFill>
                  <a:schemeClr val="bg2"/>
                </a:solidFill>
              </a:rPr>
              <a:t>: 50% of world pop &lt; 100 km by 2030</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Proliferation of slum settlements: 2 billion slum dwellers by 2030</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Sinking cities (“over-development” and groundwater extraction)</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Displacement of over 27M people in 2009</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The first semester of 2010  shows the occurrence of over 160 natural disasters.  These events killed almost 230,000 people, affected 107 million others. Floods and storms were the two most reported types of disasters.</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By 2015, on average over 375 million people per year are likely to be affected by climate-related disasters. This is over 50% more than have been affected in an average year during the last decade. </a:t>
            </a:r>
          </a:p>
          <a:p>
            <a:pPr marL="609600" indent="-609600" eaLnBrk="1" fontAlgn="auto" hangingPunct="1">
              <a:spcBef>
                <a:spcPts val="0"/>
              </a:spcBef>
              <a:spcAft>
                <a:spcPts val="0"/>
              </a:spcAft>
              <a:buFont typeface="Arial" pitchFamily="34" charset="0"/>
              <a:buNone/>
              <a:defRPr/>
            </a:pPr>
            <a:r>
              <a:rPr lang="en-US" dirty="0" smtClean="0">
                <a:solidFill>
                  <a:schemeClr val="bg2"/>
                </a:solidFill>
              </a:rPr>
              <a:t>IMPACT ON CHILDREN</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The least developed countries are likely to bear the brunt of climate change. These countries often suffer from poor physical infrastructure and lack systems to cope with such climatic events as drought and flooding. </a:t>
            </a:r>
          </a:p>
          <a:p>
            <a:pPr marL="609600" indent="-609600" eaLnBrk="1" fontAlgn="auto" hangingPunct="1">
              <a:spcBef>
                <a:spcPts val="0"/>
              </a:spcBef>
              <a:spcAft>
                <a:spcPts val="0"/>
              </a:spcAft>
              <a:buFont typeface="Arial" pitchFamily="34" charset="0"/>
              <a:buChar char="•"/>
              <a:defRPr/>
            </a:pPr>
            <a:r>
              <a:rPr lang="en-US" i="1" dirty="0" smtClean="0">
                <a:solidFill>
                  <a:schemeClr val="bg2"/>
                </a:solidFill>
              </a:rPr>
              <a:t>Intensifying natural disasters and ongoing armed conflicts are exacerbating penury and exclusion for millions of children. Humanitarian crises, which affect children and women disproportionately, are escalating in number and severity as natural disasters take an increasing toll and as conditions deteriorate in several areas that are experiencing protracted </a:t>
            </a:r>
            <a:r>
              <a:rPr lang="en-US" dirty="0" smtClean="0">
                <a:solidFill>
                  <a:schemeClr val="bg2"/>
                </a:solidFill>
              </a:rPr>
              <a:t>emergencies, particularly in sub-Saharan Africa. </a:t>
            </a:r>
          </a:p>
          <a:p>
            <a:pPr marL="609600" indent="-609600" eaLnBrk="1" fontAlgn="auto" hangingPunct="1">
              <a:spcBef>
                <a:spcPts val="0"/>
              </a:spcBef>
              <a:spcAft>
                <a:spcPts val="0"/>
              </a:spcAft>
              <a:buFont typeface="Arial" pitchFamily="34" charset="0"/>
              <a:buChar char="•"/>
              <a:defRPr/>
            </a:pPr>
            <a:r>
              <a:rPr lang="en-US" dirty="0" smtClean="0">
                <a:solidFill>
                  <a:schemeClr val="bg2"/>
                </a:solidFill>
              </a:rPr>
              <a:t>It is estimated that low- and lower-middle-income countries account for 97 percent of global mortality risks from natural disasters” </a:t>
            </a:r>
          </a:p>
          <a:p>
            <a:pPr eaLnBrk="1" hangingPunct="1">
              <a:spcBef>
                <a:spcPct val="0"/>
              </a:spcBef>
              <a:defRPr/>
            </a:pPr>
            <a:endParaRPr lang="en-US"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075C3-7E7A-47A1-B082-3F41D18D66ED}"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Infrastructure support for temporary health, education, WASH and Child focused activities such as CFSs are critical for effective running of the programmes. Normally these are tents or similar covering that enable health , education, CFS and WASH staff to provide appropriate lifesaving services to children and their families.</a:t>
            </a:r>
          </a:p>
          <a:p>
            <a:pPr eaLnBrk="1" hangingPunct="1"/>
            <a:r>
              <a:rPr lang="en-US" smtClean="0"/>
              <a:t>While these DADDs primarily focus on emergency response, the relevance of disaster preparedness and good development remains critical. Advocacy is a core component of any shelter and infrastructure projects to ensure good policies that address the most vulnerable needs is important.</a:t>
            </a:r>
          </a:p>
          <a:p>
            <a:pPr eaLnBrk="1" hangingPunct="1"/>
            <a:r>
              <a:rPr lang="en-US" smtClean="0"/>
              <a:t>Strategic  Mandate 2 focuses on Strengthening our grass roots field capacity and ministry. The need to ensure the full participation of children and their families in the design and implementation is clear as is focusing on the most vulnerable through addressing the cross cutting themes in terms of inclusivity, safety , accountability and accessibility. Building capacity and appropriate business processes for designing and implementing high quality, cultural and climate appropriate and environmentally friendly buildings is part of this strategic mandate.</a:t>
            </a:r>
          </a:p>
          <a:p>
            <a:pPr eaLnBrk="1" hangingPunct="1"/>
            <a:r>
              <a:rPr lang="en-US" smtClean="0"/>
              <a:t>Strategic Mandate 4 focuses on Being an authoritative voice at all levels driving change. The need to advocate for better housing for the poor and holding duty bearers accountable is a critical aspect of any shelter and infrastructure process. </a:t>
            </a:r>
          </a:p>
          <a:p>
            <a:pPr eaLnBrk="1" hangingPunct="1"/>
            <a:r>
              <a:rPr lang="en-US" smtClean="0"/>
              <a:t>The HEA Strategic Intent highlights the humanitarian industry increased focus on managing urban disasters more effectively.</a:t>
            </a:r>
          </a:p>
        </p:txBody>
      </p:sp>
      <p:sp>
        <p:nvSpPr>
          <p:cNvPr id="4" name="Slide Number Placeholder 3"/>
          <p:cNvSpPr>
            <a:spLocks noGrp="1"/>
          </p:cNvSpPr>
          <p:nvPr>
            <p:ph type="sldNum" sz="quarter" idx="5"/>
          </p:nvPr>
        </p:nvSpPr>
        <p:spPr/>
        <p:txBody>
          <a:bodyPr/>
          <a:lstStyle/>
          <a:p>
            <a:pPr>
              <a:defRPr/>
            </a:pPr>
            <a:fld id="{2612E47F-5C37-4EB3-992A-9BCE38BF97ED}"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19699764-D3F4-46B7-A649-0C00EBB91ABA}" type="datetime1">
              <a:rPr lang="en-US" smtClean="0"/>
              <a:pPr>
                <a:defRPr/>
              </a:pPr>
              <a:t>10/25/2012</a:t>
            </a:fld>
            <a:endParaRPr lang="en-US"/>
          </a:p>
        </p:txBody>
      </p:sp>
      <p:sp>
        <p:nvSpPr>
          <p:cNvPr id="5" name="Footer Placeholder 4"/>
          <p:cNvSpPr>
            <a:spLocks noGrp="1"/>
          </p:cNvSpPr>
          <p:nvPr>
            <p:ph type="ftr" sz="quarter" idx="11"/>
          </p:nvPr>
        </p:nvSpPr>
        <p:spPr/>
        <p:txBody>
          <a:bodyPr/>
          <a:lstStyle/>
          <a:p>
            <a:pPr>
              <a:defRPr/>
            </a:pPr>
            <a:r>
              <a:rPr lang="en-US" smtClean="0"/>
              <a:t>Feb 2011 Draft S &amp; I DADDs</a:t>
            </a:r>
            <a:endParaRPr lang="en-US"/>
          </a:p>
        </p:txBody>
      </p:sp>
      <p:sp>
        <p:nvSpPr>
          <p:cNvPr id="6" name="Slide Number Placeholder 5"/>
          <p:cNvSpPr>
            <a:spLocks noGrp="1"/>
          </p:cNvSpPr>
          <p:nvPr>
            <p:ph type="sldNum" sz="quarter" idx="12"/>
          </p:nvPr>
        </p:nvSpPr>
        <p:spPr/>
        <p:txBody>
          <a:bodyPr/>
          <a:lstStyle/>
          <a:p>
            <a:pPr>
              <a:defRPr/>
            </a:pPr>
            <a:fld id="{07208CBC-533E-48D2-A145-1A9715192E0A}"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EC3B0F5-CB37-4DC9-804A-32390490019B}" type="datetime1">
              <a:rPr lang="en-US" smtClean="0"/>
              <a:pPr>
                <a:defRPr/>
              </a:pPr>
              <a:t>10/25/2012</a:t>
            </a:fld>
            <a:endParaRPr lang="en-US"/>
          </a:p>
        </p:txBody>
      </p:sp>
      <p:sp>
        <p:nvSpPr>
          <p:cNvPr id="5" name="Footer Placeholder 4"/>
          <p:cNvSpPr>
            <a:spLocks noGrp="1"/>
          </p:cNvSpPr>
          <p:nvPr>
            <p:ph type="ftr" sz="quarter" idx="11"/>
          </p:nvPr>
        </p:nvSpPr>
        <p:spPr/>
        <p:txBody>
          <a:bodyPr/>
          <a:lstStyle/>
          <a:p>
            <a:pPr>
              <a:defRPr/>
            </a:pPr>
            <a:r>
              <a:rPr lang="en-US" smtClean="0"/>
              <a:t>Feb 2011 Draft S &amp; I DADDs</a:t>
            </a:r>
            <a:endParaRPr lang="en-US"/>
          </a:p>
        </p:txBody>
      </p:sp>
      <p:sp>
        <p:nvSpPr>
          <p:cNvPr id="6" name="Slide Number Placeholder 5"/>
          <p:cNvSpPr>
            <a:spLocks noGrp="1"/>
          </p:cNvSpPr>
          <p:nvPr>
            <p:ph type="sldNum" sz="quarter" idx="12"/>
          </p:nvPr>
        </p:nvSpPr>
        <p:spPr/>
        <p:txBody>
          <a:bodyPr/>
          <a:lstStyle/>
          <a:p>
            <a:pPr>
              <a:defRPr/>
            </a:pPr>
            <a:fld id="{BBF6E36A-08A4-4F87-8108-739972FC862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213DBF5-557B-43C7-8E34-F0F1714B5362}" type="datetime1">
              <a:rPr lang="en-US" smtClean="0"/>
              <a:pPr>
                <a:defRPr/>
              </a:pPr>
              <a:t>10/25/2012</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r>
              <a:rPr lang="en-US" smtClean="0"/>
              <a:t>Feb 2011 Draft S &amp; I DADDs</a:t>
            </a:r>
            <a:endParaRPr lang="en-US"/>
          </a:p>
        </p:txBody>
      </p:sp>
      <p:sp>
        <p:nvSpPr>
          <p:cNvPr id="6" name="Slide Number Placeholder 5"/>
          <p:cNvSpPr>
            <a:spLocks noGrp="1"/>
          </p:cNvSpPr>
          <p:nvPr>
            <p:ph type="sldNum" sz="quarter" idx="12"/>
          </p:nvPr>
        </p:nvSpPr>
        <p:spPr/>
        <p:txBody>
          <a:bodyPr/>
          <a:lstStyle/>
          <a:p>
            <a:pPr>
              <a:defRPr/>
            </a:pPr>
            <a:fld id="{53FDE462-EB2D-487D-AF8E-AE490C2470E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79DA8A5-0C0B-453D-885E-029992C4E071}" type="datetime1">
              <a:rPr lang="en-US" smtClean="0"/>
              <a:pPr>
                <a:defRPr/>
              </a:pPr>
              <a:t>10/25/2012</a:t>
            </a:fld>
            <a:endParaRPr lang="en-US"/>
          </a:p>
        </p:txBody>
      </p:sp>
      <p:sp>
        <p:nvSpPr>
          <p:cNvPr id="5" name="Footer Placeholder 4"/>
          <p:cNvSpPr>
            <a:spLocks noGrp="1"/>
          </p:cNvSpPr>
          <p:nvPr>
            <p:ph type="ftr" sz="quarter" idx="11"/>
          </p:nvPr>
        </p:nvSpPr>
        <p:spPr/>
        <p:txBody>
          <a:bodyPr/>
          <a:lstStyle/>
          <a:p>
            <a:pPr>
              <a:defRPr/>
            </a:pPr>
            <a:r>
              <a:rPr lang="en-US" smtClean="0"/>
              <a:t>Feb 2011 Draft S &amp; I DADDs</a:t>
            </a:r>
            <a:endParaRPr lang="en-US"/>
          </a:p>
        </p:txBody>
      </p:sp>
      <p:sp>
        <p:nvSpPr>
          <p:cNvPr id="6" name="Slide Number Placeholder 5"/>
          <p:cNvSpPr>
            <a:spLocks noGrp="1"/>
          </p:cNvSpPr>
          <p:nvPr>
            <p:ph type="sldNum" sz="quarter" idx="12"/>
          </p:nvPr>
        </p:nvSpPr>
        <p:spPr/>
        <p:txBody>
          <a:bodyPr/>
          <a:lstStyle/>
          <a:p>
            <a:pPr>
              <a:defRPr/>
            </a:pPr>
            <a:fld id="{C0AC54E3-3C25-4227-BB35-D8BE7E01E7E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0376853-3B95-4908-B796-67C68297013D}" type="datetime1">
              <a:rPr lang="en-US" smtClean="0"/>
              <a:pPr>
                <a:defRPr/>
              </a:pPr>
              <a:t>10/25/2012</a:t>
            </a:fld>
            <a:endParaRPr lang="en-US"/>
          </a:p>
        </p:txBody>
      </p:sp>
      <p:sp>
        <p:nvSpPr>
          <p:cNvPr id="5" name="Footer Placeholder 4"/>
          <p:cNvSpPr>
            <a:spLocks noGrp="1"/>
          </p:cNvSpPr>
          <p:nvPr>
            <p:ph type="ftr" sz="quarter" idx="11"/>
          </p:nvPr>
        </p:nvSpPr>
        <p:spPr/>
        <p:txBody>
          <a:bodyPr/>
          <a:lstStyle/>
          <a:p>
            <a:pPr>
              <a:defRPr/>
            </a:pPr>
            <a:r>
              <a:rPr lang="en-US" smtClean="0"/>
              <a:t>Feb 2011 Draft S &amp; I DADDs</a:t>
            </a:r>
            <a:endParaRPr lang="en-US"/>
          </a:p>
        </p:txBody>
      </p:sp>
      <p:sp>
        <p:nvSpPr>
          <p:cNvPr id="6" name="Slide Number Placeholder 5"/>
          <p:cNvSpPr>
            <a:spLocks noGrp="1"/>
          </p:cNvSpPr>
          <p:nvPr>
            <p:ph type="sldNum" sz="quarter" idx="12"/>
          </p:nvPr>
        </p:nvSpPr>
        <p:spPr/>
        <p:txBody>
          <a:bodyPr/>
          <a:lstStyle/>
          <a:p>
            <a:pPr>
              <a:defRPr/>
            </a:pPr>
            <a:fld id="{988120B1-498A-494C-9BB5-C6E61041E21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E4029F5-BBB2-427C-932E-842662700163}" type="datetime1">
              <a:rPr lang="en-US" smtClean="0"/>
              <a:pPr>
                <a:defRPr/>
              </a:pPr>
              <a:t>10/25/2012</a:t>
            </a:fld>
            <a:endParaRPr lang="en-US"/>
          </a:p>
        </p:txBody>
      </p:sp>
      <p:sp>
        <p:nvSpPr>
          <p:cNvPr id="6" name="Footer Placeholder 5"/>
          <p:cNvSpPr>
            <a:spLocks noGrp="1"/>
          </p:cNvSpPr>
          <p:nvPr>
            <p:ph type="ftr" sz="quarter" idx="11"/>
          </p:nvPr>
        </p:nvSpPr>
        <p:spPr/>
        <p:txBody>
          <a:bodyPr/>
          <a:lstStyle/>
          <a:p>
            <a:pPr>
              <a:defRPr/>
            </a:pPr>
            <a:r>
              <a:rPr lang="en-US" smtClean="0"/>
              <a:t>Feb 2011 Draft S &amp; I DADDs</a:t>
            </a:r>
            <a:endParaRPr lang="en-US"/>
          </a:p>
        </p:txBody>
      </p:sp>
      <p:sp>
        <p:nvSpPr>
          <p:cNvPr id="7" name="Slide Number Placeholder 6"/>
          <p:cNvSpPr>
            <a:spLocks noGrp="1"/>
          </p:cNvSpPr>
          <p:nvPr>
            <p:ph type="sldNum" sz="quarter" idx="12"/>
          </p:nvPr>
        </p:nvSpPr>
        <p:spPr/>
        <p:txBody>
          <a:bodyPr/>
          <a:lstStyle/>
          <a:p>
            <a:pPr>
              <a:defRPr/>
            </a:pPr>
            <a:fld id="{6A67CA5B-D32E-4F46-803D-195A54495A9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742D31CC-8C84-4247-8BFF-E378C8A3C3C3}" type="datetime1">
              <a:rPr lang="en-US" smtClean="0"/>
              <a:pPr>
                <a:defRPr/>
              </a:pPr>
              <a:t>10/25/2012</a:t>
            </a:fld>
            <a:endParaRPr lang="en-US"/>
          </a:p>
        </p:txBody>
      </p:sp>
      <p:sp>
        <p:nvSpPr>
          <p:cNvPr id="8" name="Footer Placeholder 7"/>
          <p:cNvSpPr>
            <a:spLocks noGrp="1"/>
          </p:cNvSpPr>
          <p:nvPr>
            <p:ph type="ftr" sz="quarter" idx="11"/>
          </p:nvPr>
        </p:nvSpPr>
        <p:spPr/>
        <p:txBody>
          <a:bodyPr/>
          <a:lstStyle/>
          <a:p>
            <a:pPr>
              <a:defRPr/>
            </a:pPr>
            <a:r>
              <a:rPr lang="en-US" smtClean="0"/>
              <a:t>Feb 2011 Draft S &amp; I DADDs</a:t>
            </a:r>
            <a:endParaRPr lang="en-US"/>
          </a:p>
        </p:txBody>
      </p:sp>
      <p:sp>
        <p:nvSpPr>
          <p:cNvPr id="9" name="Slide Number Placeholder 8"/>
          <p:cNvSpPr>
            <a:spLocks noGrp="1"/>
          </p:cNvSpPr>
          <p:nvPr>
            <p:ph type="sldNum" sz="quarter" idx="12"/>
          </p:nvPr>
        </p:nvSpPr>
        <p:spPr/>
        <p:txBody>
          <a:bodyPr/>
          <a:lstStyle/>
          <a:p>
            <a:pPr>
              <a:defRPr/>
            </a:pPr>
            <a:fld id="{CA4A5E43-AC72-4FEA-AFE0-8F9797013A9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588CD7B-4D69-4709-83D2-BF17C40099A0}" type="datetime1">
              <a:rPr lang="en-US" smtClean="0"/>
              <a:pPr>
                <a:defRPr/>
              </a:pPr>
              <a:t>10/25/2012</a:t>
            </a:fld>
            <a:endParaRPr lang="en-US"/>
          </a:p>
        </p:txBody>
      </p:sp>
      <p:sp>
        <p:nvSpPr>
          <p:cNvPr id="4" name="Footer Placeholder 3"/>
          <p:cNvSpPr>
            <a:spLocks noGrp="1"/>
          </p:cNvSpPr>
          <p:nvPr>
            <p:ph type="ftr" sz="quarter" idx="11"/>
          </p:nvPr>
        </p:nvSpPr>
        <p:spPr/>
        <p:txBody>
          <a:bodyPr/>
          <a:lstStyle/>
          <a:p>
            <a:pPr>
              <a:defRPr/>
            </a:pPr>
            <a:r>
              <a:rPr lang="en-US" smtClean="0"/>
              <a:t>Feb 2011 Draft S &amp; I DADDs</a:t>
            </a:r>
            <a:endParaRPr lang="en-US"/>
          </a:p>
        </p:txBody>
      </p:sp>
      <p:sp>
        <p:nvSpPr>
          <p:cNvPr id="5" name="Slide Number Placeholder 4"/>
          <p:cNvSpPr>
            <a:spLocks noGrp="1"/>
          </p:cNvSpPr>
          <p:nvPr>
            <p:ph type="sldNum" sz="quarter" idx="12"/>
          </p:nvPr>
        </p:nvSpPr>
        <p:spPr/>
        <p:txBody>
          <a:bodyPr/>
          <a:lstStyle/>
          <a:p>
            <a:pPr>
              <a:defRPr/>
            </a:pPr>
            <a:fld id="{3DE48881-4B44-4BA1-8737-324A1ED4B0E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3833EF-C1DB-4C33-B43F-93636FE1FD9C}" type="datetime1">
              <a:rPr lang="en-US" smtClean="0"/>
              <a:pPr>
                <a:defRPr/>
              </a:pPr>
              <a:t>10/25/2012</a:t>
            </a:fld>
            <a:endParaRPr lang="en-US"/>
          </a:p>
        </p:txBody>
      </p:sp>
      <p:sp>
        <p:nvSpPr>
          <p:cNvPr id="3" name="Footer Placeholder 2"/>
          <p:cNvSpPr>
            <a:spLocks noGrp="1"/>
          </p:cNvSpPr>
          <p:nvPr>
            <p:ph type="ftr" sz="quarter" idx="11"/>
          </p:nvPr>
        </p:nvSpPr>
        <p:spPr/>
        <p:txBody>
          <a:bodyPr/>
          <a:lstStyle/>
          <a:p>
            <a:pPr>
              <a:defRPr/>
            </a:pPr>
            <a:r>
              <a:rPr lang="en-US" smtClean="0"/>
              <a:t>Feb 2011 Draft S &amp; I DADDs</a:t>
            </a:r>
            <a:endParaRPr lang="en-US"/>
          </a:p>
        </p:txBody>
      </p:sp>
      <p:sp>
        <p:nvSpPr>
          <p:cNvPr id="4" name="Slide Number Placeholder 3"/>
          <p:cNvSpPr>
            <a:spLocks noGrp="1"/>
          </p:cNvSpPr>
          <p:nvPr>
            <p:ph type="sldNum" sz="quarter" idx="12"/>
          </p:nvPr>
        </p:nvSpPr>
        <p:spPr/>
        <p:txBody>
          <a:bodyPr/>
          <a:lstStyle/>
          <a:p>
            <a:pPr>
              <a:defRPr/>
            </a:pPr>
            <a:fld id="{E72E0848-F902-4439-B133-8AF9F2F5ED3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0FEB0F2D-C2AE-4E22-9537-E229583C49E3}" type="datetime1">
              <a:rPr lang="en-US" smtClean="0"/>
              <a:pPr>
                <a:defRPr/>
              </a:pPr>
              <a:t>10/25/2012</a:t>
            </a:fld>
            <a:endParaRPr lang="en-US"/>
          </a:p>
        </p:txBody>
      </p:sp>
      <p:sp>
        <p:nvSpPr>
          <p:cNvPr id="6" name="Footer Placeholder 5"/>
          <p:cNvSpPr>
            <a:spLocks noGrp="1"/>
          </p:cNvSpPr>
          <p:nvPr>
            <p:ph type="ftr" sz="quarter" idx="11"/>
          </p:nvPr>
        </p:nvSpPr>
        <p:spPr/>
        <p:txBody>
          <a:bodyPr/>
          <a:lstStyle/>
          <a:p>
            <a:pPr>
              <a:defRPr/>
            </a:pPr>
            <a:r>
              <a:rPr lang="en-US" smtClean="0"/>
              <a:t>Feb 2011 Draft S &amp; I DADDs</a:t>
            </a:r>
            <a:endParaRPr lang="en-US"/>
          </a:p>
        </p:txBody>
      </p:sp>
      <p:sp>
        <p:nvSpPr>
          <p:cNvPr id="7" name="Slide Number Placeholder 6"/>
          <p:cNvSpPr>
            <a:spLocks noGrp="1"/>
          </p:cNvSpPr>
          <p:nvPr>
            <p:ph type="sldNum" sz="quarter" idx="12"/>
          </p:nvPr>
        </p:nvSpPr>
        <p:spPr/>
        <p:txBody>
          <a:bodyPr/>
          <a:lstStyle/>
          <a:p>
            <a:pPr>
              <a:defRPr/>
            </a:pPr>
            <a:fld id="{1B90014F-1768-46B2-9396-FACDBBB89F28}"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F5800496-CE3E-465C-B7E1-8E3F7DB880DD}" type="datetime1">
              <a:rPr lang="en-US" smtClean="0"/>
              <a:pPr>
                <a:defRPr/>
              </a:pPr>
              <a:t>10/25/2012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r>
              <a:rPr lang="en-US" smtClean="0"/>
              <a:t>Feb 2011 Draft S &amp; I DADDs</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A7B9C6EB-8AA7-4C3D-8FF8-FBBED9B0318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FAA4A92C-BAEF-4576-97C2-D1C26AC65F89}" type="datetime1">
              <a:rPr lang="en-US" smtClean="0"/>
              <a:pPr>
                <a:defRPr/>
              </a:pPr>
              <a:t>10/25/2012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r>
              <a:rPr lang="en-US" smtClean="0"/>
              <a:t>Feb 2011 Draft S &amp; I DADDs</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EF25C5C1-A85D-4248-AEDE-623E398F19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package" Target="../embeddings/Microsoft_Office_Word_Document1.docx"/><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600200"/>
            <a:ext cx="8077200" cy="1673352"/>
          </a:xfrm>
        </p:spPr>
        <p:txBody>
          <a:bodyPr>
            <a:normAutofit/>
          </a:bodyPr>
          <a:lstStyle/>
          <a:p>
            <a:pPr algn="ctr" eaLnBrk="1" hangingPunct="1"/>
            <a:r>
              <a:rPr lang="en-US" sz="3600" b="1" dirty="0" smtClean="0">
                <a:latin typeface="Arial" pitchFamily="34" charset="0"/>
                <a:cs typeface="Arial" pitchFamily="34" charset="0"/>
              </a:rPr>
              <a:t>No Fixed Address: Housing, Land and Property </a:t>
            </a:r>
            <a:r>
              <a:rPr lang="en-US" sz="3600" dirty="0" smtClean="0">
                <a:latin typeface="Arial" pitchFamily="34" charset="0"/>
                <a:cs typeface="Arial" pitchFamily="34" charset="0"/>
              </a:rPr>
              <a:t>Issues in a Stateless Somalia.</a:t>
            </a:r>
            <a:endParaRPr lang="en-US" sz="3600" b="1" dirty="0" smtClean="0">
              <a:latin typeface="Arial" pitchFamily="34" charset="0"/>
              <a:cs typeface="Arial" pitchFamily="34" charset="0"/>
            </a:endParaRPr>
          </a:p>
        </p:txBody>
      </p:sp>
      <p:pic>
        <p:nvPicPr>
          <p:cNvPr id="2056" name="Picture 5" descr="WV_logo"/>
          <p:cNvPicPr>
            <a:picLocks noChangeAspect="1" noChangeArrowheads="1"/>
          </p:cNvPicPr>
          <p:nvPr/>
        </p:nvPicPr>
        <p:blipFill>
          <a:blip r:embed="rId3" cstate="print"/>
          <a:srcRect/>
          <a:stretch>
            <a:fillRect/>
          </a:stretch>
        </p:blipFill>
        <p:spPr bwMode="auto">
          <a:xfrm>
            <a:off x="0" y="0"/>
            <a:ext cx="2764803" cy="1335088"/>
          </a:xfrm>
          <a:prstGeom prst="rect">
            <a:avLst/>
          </a:prstGeom>
          <a:noFill/>
          <a:ln w="9525">
            <a:noFill/>
            <a:miter lim="800000"/>
            <a:headEnd/>
            <a:tailEnd/>
          </a:ln>
        </p:spPr>
      </p:pic>
      <p:sp>
        <p:nvSpPr>
          <p:cNvPr id="9" name="TextBox 8"/>
          <p:cNvSpPr txBox="1"/>
          <p:nvPr/>
        </p:nvSpPr>
        <p:spPr>
          <a:xfrm>
            <a:off x="3429000" y="228600"/>
            <a:ext cx="5562600" cy="461665"/>
          </a:xfrm>
          <a:prstGeom prst="rect">
            <a:avLst/>
          </a:prstGeom>
          <a:noFill/>
        </p:spPr>
        <p:txBody>
          <a:bodyPr wrap="square" rtlCol="0">
            <a:spAutoFit/>
          </a:bodyPr>
          <a:lstStyle/>
          <a:p>
            <a:r>
              <a:rPr lang="en-US" sz="1200" dirty="0" smtClean="0"/>
              <a:t>Brett Moore                                                           Global Rapid Response Team</a:t>
            </a:r>
          </a:p>
          <a:p>
            <a:r>
              <a:rPr lang="en-US" sz="1200" dirty="0" smtClean="0"/>
              <a:t>Shelter and Infrastructure Advisor                         World Vision International</a:t>
            </a:r>
            <a:endParaRPr lang="en-US" sz="1200" dirty="0"/>
          </a:p>
        </p:txBody>
      </p:sp>
      <p:pic>
        <p:nvPicPr>
          <p:cNvPr id="7" name="Picture 6" descr="C:\Users\mooreb\Desktop\Dolo pics\building a hut, garowe, Somalia, Oct 2011.JPG"/>
          <p:cNvPicPr/>
          <p:nvPr/>
        </p:nvPicPr>
        <p:blipFill>
          <a:blip r:embed="rId4" cstate="print"/>
          <a:srcRect/>
          <a:stretch>
            <a:fillRect/>
          </a:stretch>
        </p:blipFill>
        <p:spPr bwMode="auto">
          <a:xfrm>
            <a:off x="0" y="3505200"/>
            <a:ext cx="4800600" cy="3352800"/>
          </a:xfrm>
          <a:prstGeom prst="rect">
            <a:avLst/>
          </a:prstGeom>
          <a:noFill/>
          <a:ln w="9525">
            <a:noFill/>
            <a:miter lim="800000"/>
            <a:headEnd/>
            <a:tailEnd/>
          </a:ln>
        </p:spPr>
      </p:pic>
      <p:pic>
        <p:nvPicPr>
          <p:cNvPr id="8" name="Picture 3" descr="C:\Users\mooreb\Desktop\USA file\dolo ado\Dolo pics\Butinle refugee camp Somalia Oct 2011.JPG"/>
          <p:cNvPicPr>
            <a:picLocks noChangeAspect="1" noChangeArrowheads="1"/>
          </p:cNvPicPr>
          <p:nvPr/>
        </p:nvPicPr>
        <p:blipFill>
          <a:blip r:embed="rId5" cstate="print"/>
          <a:srcRect/>
          <a:stretch>
            <a:fillRect/>
          </a:stretch>
        </p:blipFill>
        <p:spPr bwMode="auto">
          <a:xfrm>
            <a:off x="4724400" y="3505200"/>
            <a:ext cx="4419600"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mooreb\Desktop\USA file\garowe dec 2011\Falairaleh and Gadkabobe\P1030240.JPG"/>
          <p:cNvPicPr>
            <a:picLocks noChangeAspect="1" noChangeArrowheads="1"/>
          </p:cNvPicPr>
          <p:nvPr/>
        </p:nvPicPr>
        <p:blipFill>
          <a:blip r:embed="rId3" cstate="print"/>
          <a:srcRect t="13287"/>
          <a:stretch>
            <a:fillRect/>
          </a:stretch>
        </p:blipFill>
        <p:spPr bwMode="auto">
          <a:xfrm>
            <a:off x="0" y="1423889"/>
            <a:ext cx="9144000" cy="5434111"/>
          </a:xfrm>
          <a:prstGeom prst="rect">
            <a:avLst/>
          </a:prstGeom>
          <a:noFill/>
        </p:spPr>
      </p:pic>
      <p:sp>
        <p:nvSpPr>
          <p:cNvPr id="4098" name="Title 1"/>
          <p:cNvSpPr>
            <a:spLocks noGrp="1"/>
          </p:cNvSpPr>
          <p:nvPr>
            <p:ph type="title"/>
          </p:nvPr>
        </p:nvSpPr>
        <p:spPr>
          <a:xfrm>
            <a:off x="381000" y="152400"/>
            <a:ext cx="8001000" cy="914400"/>
          </a:xfrm>
        </p:spPr>
        <p:txBody>
          <a:bodyPr>
            <a:noAutofit/>
          </a:bodyPr>
          <a:lstStyle/>
          <a:p>
            <a:pPr eaLnBrk="1" hangingPunct="1"/>
            <a:r>
              <a:rPr lang="en-US" sz="4000" dirty="0" smtClean="0">
                <a:solidFill>
                  <a:srgbClr val="FFC000"/>
                </a:solidFill>
                <a:latin typeface="Arial" pitchFamily="34" charset="0"/>
                <a:cs typeface="Arial" pitchFamily="34" charset="0"/>
              </a:rPr>
              <a:t>1. CONTEXT </a:t>
            </a:r>
            <a:r>
              <a:rPr lang="en-US" sz="2800" i="1" dirty="0" smtClean="0">
                <a:solidFill>
                  <a:srgbClr val="FFC000"/>
                </a:solidFill>
                <a:latin typeface="Arial" pitchFamily="34" charset="0"/>
                <a:cs typeface="Arial" pitchFamily="34" charset="0"/>
              </a:rPr>
              <a:t>Complex Emergency</a:t>
            </a:r>
          </a:p>
        </p:txBody>
      </p:sp>
      <p:sp>
        <p:nvSpPr>
          <p:cNvPr id="6" name="Rectangle 5"/>
          <p:cNvSpPr/>
          <p:nvPr/>
        </p:nvSpPr>
        <p:spPr>
          <a:xfrm>
            <a:off x="0" y="1219200"/>
            <a:ext cx="8915400" cy="3508375"/>
          </a:xfrm>
          <a:prstGeom prst="rect">
            <a:avLst/>
          </a:prstGeom>
        </p:spPr>
        <p:txBody>
          <a:bodyPr>
            <a:spAutoFit/>
          </a:bodyPr>
          <a:lstStyle/>
          <a:p>
            <a:pPr marL="609600" indent="-609600" fontAlgn="auto">
              <a:spcBef>
                <a:spcPts val="0"/>
              </a:spcBef>
              <a:spcAft>
                <a:spcPts val="0"/>
              </a:spcAft>
              <a:defRPr/>
            </a:pPr>
            <a:endParaRPr lang="en-GB" sz="2400" b="1" dirty="0">
              <a:solidFill>
                <a:srgbClr val="EAEAEA"/>
              </a:solidFill>
              <a:latin typeface="+mn-lt"/>
            </a:endParaRPr>
          </a:p>
          <a:p>
            <a:pPr fontAlgn="auto">
              <a:spcBef>
                <a:spcPts val="0"/>
              </a:spcBef>
              <a:spcAft>
                <a:spcPts val="0"/>
              </a:spcAft>
              <a:defRPr/>
            </a:pPr>
            <a:endParaRPr lang="en-GB" sz="2400" b="1" dirty="0">
              <a:solidFill>
                <a:schemeClr val="bg2"/>
              </a:solidFill>
              <a:latin typeface="+mn-lt"/>
            </a:endParaRPr>
          </a:p>
          <a:p>
            <a:pPr fontAlgn="auto">
              <a:spcBef>
                <a:spcPts val="0"/>
              </a:spcBef>
              <a:spcAft>
                <a:spcPts val="0"/>
              </a:spcAft>
              <a:defRPr/>
            </a:pPr>
            <a:endParaRPr lang="en-GB" sz="2400" b="1" dirty="0">
              <a:solidFill>
                <a:schemeClr val="bg2"/>
              </a:solidFill>
              <a:latin typeface="+mn-lt"/>
            </a:endParaRPr>
          </a:p>
          <a:p>
            <a:pPr fontAlgn="auto">
              <a:spcBef>
                <a:spcPts val="0"/>
              </a:spcBef>
              <a:spcAft>
                <a:spcPts val="0"/>
              </a:spcAft>
              <a:defRPr/>
            </a:pPr>
            <a:endParaRPr lang="en-GB" sz="2400" b="1" dirty="0">
              <a:solidFill>
                <a:schemeClr val="bg2"/>
              </a:solidFill>
              <a:latin typeface="+mn-lt"/>
            </a:endParaRPr>
          </a:p>
          <a:p>
            <a:pPr fontAlgn="auto">
              <a:spcBef>
                <a:spcPts val="0"/>
              </a:spcBef>
              <a:spcAft>
                <a:spcPts val="0"/>
              </a:spcAft>
              <a:defRPr/>
            </a:pPr>
            <a:endParaRPr lang="en-GB" b="1" dirty="0">
              <a:solidFill>
                <a:schemeClr val="bg2"/>
              </a:solidFill>
              <a:latin typeface="+mn-lt"/>
            </a:endParaRPr>
          </a:p>
          <a:p>
            <a:pPr fontAlgn="auto">
              <a:spcBef>
                <a:spcPts val="0"/>
              </a:spcBef>
              <a:spcAft>
                <a:spcPts val="0"/>
              </a:spcAft>
              <a:defRPr/>
            </a:pPr>
            <a:endParaRPr lang="en-GB" b="1" dirty="0">
              <a:solidFill>
                <a:srgbClr val="EAEAEA"/>
              </a:solidFill>
              <a:latin typeface="+mn-lt"/>
            </a:endParaRPr>
          </a:p>
          <a:p>
            <a:pPr fontAlgn="auto">
              <a:spcBef>
                <a:spcPts val="0"/>
              </a:spcBef>
              <a:spcAft>
                <a:spcPts val="0"/>
              </a:spcAft>
              <a:defRPr/>
            </a:pPr>
            <a:endParaRPr lang="en-GB" b="1" dirty="0">
              <a:solidFill>
                <a:srgbClr val="EAEAEA"/>
              </a:solidFill>
              <a:latin typeface="+mn-lt"/>
            </a:endParaRPr>
          </a:p>
          <a:p>
            <a:pPr fontAlgn="auto">
              <a:spcBef>
                <a:spcPts val="0"/>
              </a:spcBef>
              <a:spcAft>
                <a:spcPts val="0"/>
              </a:spcAft>
              <a:defRPr/>
            </a:pPr>
            <a:endParaRPr lang="en-GB" b="1" dirty="0">
              <a:solidFill>
                <a:srgbClr val="EAEAEA"/>
              </a:solidFill>
              <a:latin typeface="+mn-lt"/>
            </a:endParaRPr>
          </a:p>
          <a:p>
            <a:pPr fontAlgn="auto">
              <a:spcBef>
                <a:spcPts val="0"/>
              </a:spcBef>
              <a:spcAft>
                <a:spcPts val="0"/>
              </a:spcAft>
              <a:defRPr/>
            </a:pPr>
            <a:endParaRPr lang="en-GB" b="1" dirty="0">
              <a:solidFill>
                <a:srgbClr val="EAEAEA"/>
              </a:solidFill>
              <a:latin typeface="+mn-lt"/>
            </a:endParaRPr>
          </a:p>
          <a:p>
            <a:pPr fontAlgn="auto">
              <a:spcBef>
                <a:spcPts val="0"/>
              </a:spcBef>
              <a:spcAft>
                <a:spcPts val="0"/>
              </a:spcAft>
              <a:defRPr/>
            </a:pPr>
            <a:endParaRPr lang="en-GB" b="1" dirty="0">
              <a:solidFill>
                <a:srgbClr val="EAEAEA"/>
              </a:solidFill>
              <a:latin typeface="+mn-lt"/>
            </a:endParaRPr>
          </a:p>
          <a:p>
            <a:pPr fontAlgn="auto">
              <a:spcBef>
                <a:spcPts val="0"/>
              </a:spcBef>
              <a:spcAft>
                <a:spcPts val="0"/>
              </a:spcAft>
              <a:defRPr/>
            </a:pPr>
            <a:endParaRPr lang="en-US" dirty="0">
              <a:latin typeface="+mn-lt"/>
            </a:endParaRPr>
          </a:p>
        </p:txBody>
      </p:sp>
      <p:sp>
        <p:nvSpPr>
          <p:cNvPr id="8" name="Flowchart: Alternate Process 7"/>
          <p:cNvSpPr/>
          <p:nvPr/>
        </p:nvSpPr>
        <p:spPr>
          <a:xfrm>
            <a:off x="285000" y="1600200"/>
            <a:ext cx="2819400" cy="7620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Comic Sans MS" pitchFamily="66" charset="0"/>
              </a:rPr>
              <a:t>Drought</a:t>
            </a:r>
            <a:endParaRPr lang="en-US" sz="2400" b="1" dirty="0">
              <a:solidFill>
                <a:schemeClr val="tx1"/>
              </a:solidFill>
              <a:latin typeface="Comic Sans MS" pitchFamily="66" charset="0"/>
            </a:endParaRPr>
          </a:p>
        </p:txBody>
      </p:sp>
      <p:sp>
        <p:nvSpPr>
          <p:cNvPr id="12" name="Flowchart: Alternate Process 11"/>
          <p:cNvSpPr/>
          <p:nvPr/>
        </p:nvSpPr>
        <p:spPr>
          <a:xfrm>
            <a:off x="4191000" y="4343400"/>
            <a:ext cx="2819400" cy="6858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Comic Sans MS" pitchFamily="66" charset="0"/>
              </a:rPr>
              <a:t>Clan</a:t>
            </a:r>
            <a:endParaRPr lang="en-US" sz="2400" b="1" dirty="0">
              <a:solidFill>
                <a:schemeClr val="tx1"/>
              </a:solidFill>
              <a:latin typeface="Comic Sans MS" pitchFamily="66" charset="0"/>
            </a:endParaRPr>
          </a:p>
        </p:txBody>
      </p:sp>
      <p:sp>
        <p:nvSpPr>
          <p:cNvPr id="13" name="Flowchart: Alternate Process 12"/>
          <p:cNvSpPr/>
          <p:nvPr/>
        </p:nvSpPr>
        <p:spPr>
          <a:xfrm>
            <a:off x="2438400" y="2743200"/>
            <a:ext cx="2590800" cy="609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Comic Sans MS" pitchFamily="66" charset="0"/>
              </a:rPr>
              <a:t>Governance</a:t>
            </a:r>
            <a:endParaRPr lang="en-US" sz="2400" b="1" dirty="0">
              <a:solidFill>
                <a:schemeClr val="bg2"/>
              </a:solidFill>
              <a:latin typeface="Comic Sans MS" pitchFamily="66" charset="0"/>
            </a:endParaRPr>
          </a:p>
        </p:txBody>
      </p:sp>
      <p:sp>
        <p:nvSpPr>
          <p:cNvPr id="15" name="Plus 14"/>
          <p:cNvSpPr/>
          <p:nvPr/>
        </p:nvSpPr>
        <p:spPr>
          <a:xfrm>
            <a:off x="5105400" y="3581400"/>
            <a:ext cx="533400" cy="457200"/>
          </a:xfrm>
          <a:prstGeom prst="mathPl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Alternate Process 22"/>
          <p:cNvSpPr/>
          <p:nvPr/>
        </p:nvSpPr>
        <p:spPr>
          <a:xfrm>
            <a:off x="6477000" y="3124200"/>
            <a:ext cx="2667000" cy="6858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Comic Sans MS" pitchFamily="66" charset="0"/>
              </a:rPr>
              <a:t>Livelihoods</a:t>
            </a:r>
            <a:endParaRPr lang="en-US" sz="2400" b="1" dirty="0">
              <a:solidFill>
                <a:schemeClr val="tx1"/>
              </a:solidFill>
              <a:latin typeface="Comic Sans MS" pitchFamily="66" charset="0"/>
            </a:endParaRPr>
          </a:p>
        </p:txBody>
      </p:sp>
      <p:sp>
        <p:nvSpPr>
          <p:cNvPr id="24" name="Plus 23"/>
          <p:cNvSpPr/>
          <p:nvPr/>
        </p:nvSpPr>
        <p:spPr>
          <a:xfrm>
            <a:off x="7467600" y="4191000"/>
            <a:ext cx="533400" cy="457200"/>
          </a:xfrm>
          <a:prstGeom prst="mathPl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Plus 19"/>
          <p:cNvSpPr/>
          <p:nvPr/>
        </p:nvSpPr>
        <p:spPr>
          <a:xfrm>
            <a:off x="1371600" y="2743200"/>
            <a:ext cx="533400" cy="457200"/>
          </a:xfrm>
          <a:prstGeom prst="mathPl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Plus 16"/>
          <p:cNvSpPr/>
          <p:nvPr/>
        </p:nvSpPr>
        <p:spPr>
          <a:xfrm>
            <a:off x="4190000" y="1905000"/>
            <a:ext cx="533400" cy="457200"/>
          </a:xfrm>
          <a:prstGeom prst="mathPl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Alternate Process 17"/>
          <p:cNvSpPr/>
          <p:nvPr/>
        </p:nvSpPr>
        <p:spPr>
          <a:xfrm>
            <a:off x="5975250" y="1676400"/>
            <a:ext cx="2819400" cy="6858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Comic Sans MS" pitchFamily="66" charset="0"/>
              </a:rPr>
              <a:t>Conflict</a:t>
            </a:r>
            <a:endParaRPr lang="en-US" sz="2400" b="1" dirty="0">
              <a:solidFill>
                <a:schemeClr val="bg2"/>
              </a:solidFill>
              <a:latin typeface="Comic Sans MS" pitchFamily="66" charset="0"/>
            </a:endParaRPr>
          </a:p>
        </p:txBody>
      </p:sp>
      <p:sp>
        <p:nvSpPr>
          <p:cNvPr id="14" name="Rectangle 13"/>
          <p:cNvSpPr/>
          <p:nvPr/>
        </p:nvSpPr>
        <p:spPr>
          <a:xfrm>
            <a:off x="990600" y="6096000"/>
            <a:ext cx="8001000" cy="584775"/>
          </a:xfrm>
          <a:prstGeom prst="rect">
            <a:avLst/>
          </a:prstGeom>
        </p:spPr>
        <p:txBody>
          <a:bodyPr wrap="square">
            <a:spAutoFit/>
          </a:bodyPr>
          <a:lstStyle/>
          <a:p>
            <a:r>
              <a:rPr lang="en-US" sz="3200" b="1" i="1" dirty="0" smtClean="0">
                <a:solidFill>
                  <a:srgbClr val="FF0000"/>
                </a:solidFill>
                <a:latin typeface="Arial" pitchFamily="34" charset="0"/>
                <a:cs typeface="Arial" pitchFamily="34" charset="0"/>
              </a:rPr>
              <a:t>USING HOUSING AS A SOLUTION….. </a:t>
            </a:r>
            <a:endParaRPr lang="en-AU" sz="32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4" cstate="print"/>
          <a:srcRect/>
          <a:stretch>
            <a:fillRect/>
          </a:stretch>
        </p:blipFill>
        <p:spPr>
          <a:xfrm>
            <a:off x="4800600" y="3276600"/>
            <a:ext cx="4343400" cy="3581400"/>
          </a:xfrm>
          <a:prstGeom prst="rect">
            <a:avLst/>
          </a:prstGeom>
          <a:effectLst>
            <a:outerShdw blurRad="50800" dist="38100" algn="l" rotWithShape="0">
              <a:prstClr val="black">
                <a:alpha val="40000"/>
              </a:prstClr>
            </a:outerShdw>
          </a:effectLst>
        </p:spPr>
      </p:pic>
      <p:pic>
        <p:nvPicPr>
          <p:cNvPr id="12" name="Picture 4" descr="C:\Users\mooreb\Desktop\USA file\garowe dec 2011\Falairaleh and Gadkabobe\P1030213.JPG"/>
          <p:cNvPicPr>
            <a:picLocks noChangeAspect="1" noChangeArrowheads="1"/>
          </p:cNvPicPr>
          <p:nvPr/>
        </p:nvPicPr>
        <p:blipFill>
          <a:blip r:embed="rId5" cstate="print"/>
          <a:srcRect/>
          <a:stretch>
            <a:fillRect/>
          </a:stretch>
        </p:blipFill>
        <p:spPr bwMode="auto">
          <a:xfrm>
            <a:off x="4775200" y="0"/>
            <a:ext cx="4368800" cy="3276600"/>
          </a:xfrm>
          <a:prstGeom prst="rect">
            <a:avLst/>
          </a:prstGeom>
          <a:noFill/>
        </p:spPr>
      </p:pic>
      <p:graphicFrame>
        <p:nvGraphicFramePr>
          <p:cNvPr id="5121" name="Object 1"/>
          <p:cNvGraphicFramePr>
            <a:graphicFrameLocks noChangeAspect="1"/>
          </p:cNvGraphicFramePr>
          <p:nvPr/>
        </p:nvGraphicFramePr>
        <p:xfrm>
          <a:off x="0" y="1468436"/>
          <a:ext cx="4343400" cy="5389563"/>
        </p:xfrm>
        <a:graphic>
          <a:graphicData uri="http://schemas.openxmlformats.org/presentationml/2006/ole">
            <p:oleObj spid="_x0000_s5121" name="Document" r:id="rId6" imgW="5738534" imgH="7120178" progId="Word.Document.12">
              <p:embed/>
            </p:oleObj>
          </a:graphicData>
        </a:graphic>
      </p:graphicFrame>
      <p:sp>
        <p:nvSpPr>
          <p:cNvPr id="6146" name="Title 1"/>
          <p:cNvSpPr>
            <a:spLocks noGrp="1"/>
          </p:cNvSpPr>
          <p:nvPr>
            <p:ph type="title"/>
          </p:nvPr>
        </p:nvSpPr>
        <p:spPr>
          <a:xfrm>
            <a:off x="0" y="457200"/>
            <a:ext cx="5867400" cy="1143000"/>
          </a:xfrm>
        </p:spPr>
        <p:txBody>
          <a:bodyPr>
            <a:normAutofit fontScale="90000"/>
          </a:bodyPr>
          <a:lstStyle/>
          <a:p>
            <a:pPr eaLnBrk="1" hangingPunct="1"/>
            <a:r>
              <a:rPr lang="en-US" sz="4200" dirty="0" smtClean="0">
                <a:solidFill>
                  <a:srgbClr val="FFC000"/>
                </a:solidFill>
                <a:latin typeface="Arial" pitchFamily="34" charset="0"/>
                <a:cs typeface="Arial" pitchFamily="34" charset="0"/>
              </a:rPr>
              <a:t> 2. TSP LOCATION  </a:t>
            </a:r>
            <a:br>
              <a:rPr lang="en-US" sz="4200" dirty="0" smtClean="0">
                <a:solidFill>
                  <a:srgbClr val="FFC000"/>
                </a:solidFill>
                <a:latin typeface="Arial" pitchFamily="34" charset="0"/>
                <a:cs typeface="Arial" pitchFamily="34" charset="0"/>
              </a:rPr>
            </a:br>
            <a:r>
              <a:rPr lang="en-US" sz="4200" dirty="0" smtClean="0">
                <a:solidFill>
                  <a:srgbClr val="FFC000"/>
                </a:solidFill>
                <a:latin typeface="Arial" pitchFamily="34" charset="0"/>
                <a:cs typeface="Arial" pitchFamily="34" charset="0"/>
              </a:rPr>
              <a:t>     </a:t>
            </a:r>
            <a:r>
              <a:rPr lang="en-US" sz="2700" i="1" dirty="0" smtClean="0">
                <a:solidFill>
                  <a:srgbClr val="FFC000"/>
                </a:solidFill>
                <a:latin typeface="Arial" pitchFamily="34" charset="0"/>
                <a:cs typeface="Arial" pitchFamily="34" charset="0"/>
              </a:rPr>
              <a:t>Land Identification</a:t>
            </a:r>
            <a:r>
              <a:rPr lang="en-US" dirty="0" smtClean="0">
                <a:solidFill>
                  <a:schemeClr val="bg2"/>
                </a:solidFill>
                <a:latin typeface="Comic Sans MS" pitchFamily="66" charset="0"/>
              </a:rPr>
              <a:t/>
            </a:r>
            <a:br>
              <a:rPr lang="en-US" dirty="0" smtClean="0">
                <a:solidFill>
                  <a:schemeClr val="bg2"/>
                </a:solidFill>
                <a:latin typeface="Comic Sans MS" pitchFamily="66" charset="0"/>
              </a:rPr>
            </a:br>
            <a:r>
              <a:rPr lang="en-US" dirty="0" smtClean="0">
                <a:solidFill>
                  <a:schemeClr val="bg2"/>
                </a:solidFill>
                <a:latin typeface="Comic Sans MS" pitchFamily="66" charset="0"/>
              </a:rPr>
              <a:t> </a:t>
            </a:r>
          </a:p>
        </p:txBody>
      </p:sp>
      <p:sp>
        <p:nvSpPr>
          <p:cNvPr id="3" name="Content Placeholder 2"/>
          <p:cNvSpPr>
            <a:spLocks noGrp="1"/>
          </p:cNvSpPr>
          <p:nvPr>
            <p:ph sz="half" idx="1"/>
          </p:nvPr>
        </p:nvSpPr>
        <p:spPr>
          <a:xfrm>
            <a:off x="0" y="1600200"/>
            <a:ext cx="4648200" cy="3048000"/>
          </a:xfrm>
        </p:spPr>
        <p:txBody>
          <a:bodyPr>
            <a:normAutofit/>
          </a:bodyPr>
          <a:lstStyle/>
          <a:p>
            <a:pPr lvl="1" eaLnBrk="1" hangingPunct="1">
              <a:buFont typeface="Arial" charset="0"/>
              <a:buNone/>
              <a:defRPr/>
            </a:pPr>
            <a:endParaRPr lang="en-US" dirty="0" smtClean="0">
              <a:solidFill>
                <a:schemeClr val="bg2"/>
              </a:solidFill>
            </a:endParaRPr>
          </a:p>
          <a:p>
            <a:pPr lvl="1" eaLnBrk="1" hangingPunct="1">
              <a:defRPr/>
            </a:pPr>
            <a:endParaRPr lang="en-US" dirty="0" smtClean="0">
              <a:solidFill>
                <a:schemeClr val="bg2"/>
              </a:solidFill>
            </a:endParaRPr>
          </a:p>
          <a:p>
            <a:pPr lvl="1" eaLnBrk="1" hangingPunct="1">
              <a:defRPr/>
            </a:pPr>
            <a:endParaRPr lang="en-US" dirty="0">
              <a:solidFill>
                <a:schemeClr val="bg2"/>
              </a:solidFill>
            </a:endParaRPr>
          </a:p>
        </p:txBody>
      </p:sp>
      <p:sp>
        <p:nvSpPr>
          <p:cNvPr id="4" name="Content Placeholder 3"/>
          <p:cNvSpPr>
            <a:spLocks noGrp="1"/>
          </p:cNvSpPr>
          <p:nvPr>
            <p:ph sz="half" idx="2"/>
          </p:nvPr>
        </p:nvSpPr>
        <p:spPr>
          <a:xfrm>
            <a:off x="5181600" y="1600200"/>
            <a:ext cx="3962400" cy="4602163"/>
          </a:xfrm>
        </p:spPr>
        <p:txBody>
          <a:bodyPr>
            <a:normAutofit/>
          </a:bodyPr>
          <a:lstStyle/>
          <a:p>
            <a:pPr marL="342900" lvl="1" indent="-342900" eaLnBrk="1" hangingPunct="1">
              <a:buFont typeface="Arial" charset="0"/>
              <a:buChar char="•"/>
              <a:defRPr/>
            </a:pPr>
            <a:endParaRPr lang="en-US" sz="2200" dirty="0" smtClean="0">
              <a:solidFill>
                <a:schemeClr val="bg2"/>
              </a:solidFill>
              <a:latin typeface="Comic Sans MS" pitchFamily="66" charset="0"/>
            </a:endParaRPr>
          </a:p>
          <a:p>
            <a:pPr eaLnBrk="1" hangingPunct="1">
              <a:defRPr/>
            </a:pPr>
            <a:endParaRPr lang="en-US" dirty="0"/>
          </a:p>
        </p:txBody>
      </p:sp>
      <p:sp>
        <p:nvSpPr>
          <p:cNvPr id="9" name="Flowchart: Alternate Process 8"/>
          <p:cNvSpPr/>
          <p:nvPr/>
        </p:nvSpPr>
        <p:spPr>
          <a:xfrm>
            <a:off x="6705600" y="3048000"/>
            <a:ext cx="2236525" cy="10668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anchor="t"/>
          <a:lstStyle/>
          <a:p>
            <a:pPr marL="342900" lvl="1" indent="-342900">
              <a:defRPr/>
            </a:pPr>
            <a:r>
              <a:rPr lang="en-US" sz="1400" dirty="0" smtClean="0">
                <a:solidFill>
                  <a:schemeClr val="tx1"/>
                </a:solidFill>
                <a:latin typeface="Comic Sans MS" pitchFamily="66" charset="0"/>
              </a:rPr>
              <a:t>- Stakeholder mapping</a:t>
            </a:r>
          </a:p>
          <a:p>
            <a:pPr marL="342900" lvl="1" indent="-342900">
              <a:defRPr/>
            </a:pPr>
            <a:r>
              <a:rPr lang="en-US" sz="1400" dirty="0" smtClean="0">
                <a:solidFill>
                  <a:schemeClr val="tx1"/>
                </a:solidFill>
                <a:latin typeface="Comic Sans MS" pitchFamily="66" charset="0"/>
              </a:rPr>
              <a:t>- Coordination and</a:t>
            </a:r>
          </a:p>
          <a:p>
            <a:pPr marL="342900" lvl="1" indent="-342900">
              <a:defRPr/>
            </a:pPr>
            <a:r>
              <a:rPr lang="en-US" sz="1400" dirty="0" smtClean="0">
                <a:solidFill>
                  <a:schemeClr val="tx1"/>
                </a:solidFill>
                <a:latin typeface="Comic Sans MS" pitchFamily="66" charset="0"/>
              </a:rPr>
              <a:t>consensus</a:t>
            </a:r>
          </a:p>
          <a:p>
            <a:pPr marL="342900" lvl="1" indent="-342900">
              <a:defRPr/>
            </a:pPr>
            <a:r>
              <a:rPr lang="en-US" sz="1400" dirty="0" smtClean="0">
                <a:solidFill>
                  <a:schemeClr val="tx1"/>
                </a:solidFill>
                <a:latin typeface="Comic Sans MS" pitchFamily="66" charset="0"/>
              </a:rPr>
              <a:t>- Agreeing on process</a:t>
            </a:r>
          </a:p>
          <a:p>
            <a:pPr marL="342900" lvl="1" indent="-342900">
              <a:buFontTx/>
              <a:buChar char="-"/>
              <a:defRPr/>
            </a:pPr>
            <a:endParaRPr lang="en-US" sz="14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251062"/>
          </a:xfrm>
        </p:spPr>
        <p:txBody>
          <a:bodyPr>
            <a:normAutofit fontScale="90000"/>
          </a:bodyPr>
          <a:lstStyle/>
          <a:p>
            <a:r>
              <a:rPr lang="en-US" sz="4400" dirty="0" smtClean="0">
                <a:latin typeface="Arial" pitchFamily="34" charset="0"/>
                <a:cs typeface="Arial" pitchFamily="34" charset="0"/>
              </a:rPr>
              <a:t>   4. </a:t>
            </a:r>
            <a:r>
              <a:rPr lang="en-US" sz="4400" dirty="0" smtClean="0">
                <a:solidFill>
                  <a:srgbClr val="FFC000"/>
                </a:solidFill>
                <a:latin typeface="Arial" pitchFamily="34" charset="0"/>
                <a:cs typeface="Arial" pitchFamily="34" charset="0"/>
              </a:rPr>
              <a:t>STAKEHOLDER</a:t>
            </a:r>
            <a:br>
              <a:rPr lang="en-US" sz="4400" dirty="0" smtClean="0">
                <a:solidFill>
                  <a:srgbClr val="FFC000"/>
                </a:solidFill>
                <a:latin typeface="Arial" pitchFamily="34" charset="0"/>
                <a:cs typeface="Arial" pitchFamily="34" charset="0"/>
              </a:rPr>
            </a:br>
            <a:r>
              <a:rPr lang="en-US" sz="4400" dirty="0" smtClean="0">
                <a:solidFill>
                  <a:srgbClr val="FFC000"/>
                </a:solidFill>
                <a:latin typeface="Arial" pitchFamily="34" charset="0"/>
                <a:cs typeface="Arial" pitchFamily="34" charset="0"/>
              </a:rPr>
              <a:t>         </a:t>
            </a:r>
            <a:r>
              <a:rPr lang="en-US" sz="2800" i="1" dirty="0" smtClean="0">
                <a:solidFill>
                  <a:srgbClr val="FFC000"/>
                </a:solidFill>
                <a:latin typeface="Arial" pitchFamily="34" charset="0"/>
                <a:cs typeface="Arial" pitchFamily="34" charset="0"/>
              </a:rPr>
              <a:t>engagement</a:t>
            </a:r>
            <a:endParaRPr lang="en-US" sz="2400" i="1" dirty="0">
              <a:latin typeface="Arial" pitchFamily="34" charset="0"/>
              <a:cs typeface="Arial" pitchFamily="34" charset="0"/>
            </a:endParaRPr>
          </a:p>
        </p:txBody>
      </p:sp>
      <p:pic>
        <p:nvPicPr>
          <p:cNvPr id="7" name="Picture 0" descr="DSC00012.jpg"/>
          <p:cNvPicPr>
            <a:picLocks noChangeArrowheads="1"/>
          </p:cNvPicPr>
          <p:nvPr/>
        </p:nvPicPr>
        <p:blipFill>
          <a:blip r:embed="rId2" cstate="print"/>
          <a:srcRect l="3918" t="4150" r="10120" b="11914"/>
          <a:stretch>
            <a:fillRect/>
          </a:stretch>
        </p:blipFill>
        <p:spPr bwMode="auto">
          <a:xfrm>
            <a:off x="5257800" y="-23750"/>
            <a:ext cx="3886200" cy="2766950"/>
          </a:xfrm>
          <a:prstGeom prst="rect">
            <a:avLst/>
          </a:prstGeom>
          <a:noFill/>
          <a:ln w="9525">
            <a:noFill/>
            <a:miter lim="800000"/>
            <a:headEnd/>
            <a:tailEnd/>
          </a:ln>
        </p:spPr>
      </p:pic>
      <p:sp>
        <p:nvSpPr>
          <p:cNvPr id="8" name="Flowchart: Alternate Process 7"/>
          <p:cNvSpPr/>
          <p:nvPr/>
        </p:nvSpPr>
        <p:spPr>
          <a:xfrm>
            <a:off x="6361225" y="2931225"/>
            <a:ext cx="2209800" cy="990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anchor="t"/>
          <a:lstStyle/>
          <a:p>
            <a:pPr marL="342900" lvl="1" indent="-342900">
              <a:buFontTx/>
              <a:buChar char="-"/>
              <a:defRPr/>
            </a:pPr>
            <a:r>
              <a:rPr lang="en-US" sz="1400" dirty="0" smtClean="0">
                <a:solidFill>
                  <a:schemeClr val="tx1"/>
                </a:solidFill>
                <a:latin typeface="Comic Sans MS" pitchFamily="66" charset="0"/>
              </a:rPr>
              <a:t>Council of Elders</a:t>
            </a:r>
          </a:p>
          <a:p>
            <a:pPr marL="342900" lvl="1" indent="-342900">
              <a:buFontTx/>
              <a:buChar char="-"/>
              <a:defRPr/>
            </a:pPr>
            <a:r>
              <a:rPr lang="en-US" sz="1400" dirty="0" err="1" smtClean="0">
                <a:solidFill>
                  <a:schemeClr val="tx1"/>
                </a:solidFill>
                <a:latin typeface="Comic Sans MS" pitchFamily="66" charset="0"/>
              </a:rPr>
              <a:t>Sha’aria</a:t>
            </a:r>
            <a:r>
              <a:rPr lang="en-US" sz="1400" dirty="0" smtClean="0">
                <a:solidFill>
                  <a:schemeClr val="tx1"/>
                </a:solidFill>
                <a:latin typeface="Comic Sans MS" pitchFamily="66" charset="0"/>
              </a:rPr>
              <a:t> Courts</a:t>
            </a:r>
          </a:p>
          <a:p>
            <a:pPr marL="342900" lvl="1" indent="-342900">
              <a:buFontTx/>
              <a:buChar char="-"/>
              <a:defRPr/>
            </a:pPr>
            <a:r>
              <a:rPr lang="en-US" sz="1400" dirty="0" smtClean="0">
                <a:solidFill>
                  <a:schemeClr val="tx1"/>
                </a:solidFill>
                <a:latin typeface="Comic Sans MS" pitchFamily="66" charset="0"/>
              </a:rPr>
              <a:t>Community (B &amp; H)</a:t>
            </a:r>
          </a:p>
          <a:p>
            <a:pPr marL="342900" lvl="1" indent="-342900">
              <a:buFontTx/>
              <a:buChar char="-"/>
              <a:defRPr/>
            </a:pPr>
            <a:r>
              <a:rPr lang="en-US" sz="1400" dirty="0" smtClean="0">
                <a:solidFill>
                  <a:schemeClr val="tx1"/>
                </a:solidFill>
                <a:latin typeface="Comic Sans MS" pitchFamily="66" charset="0"/>
              </a:rPr>
              <a:t>Local Gov</a:t>
            </a:r>
          </a:p>
          <a:p>
            <a:pPr marL="342900" lvl="1" indent="-342900">
              <a:buFontTx/>
              <a:buChar char="-"/>
              <a:defRPr/>
            </a:pPr>
            <a:endParaRPr lang="en-US" sz="1400" dirty="0">
              <a:solidFill>
                <a:schemeClr val="tx1"/>
              </a:solidFill>
              <a:latin typeface="Comic Sans MS" pitchFamily="66" charset="0"/>
            </a:endParaRPr>
          </a:p>
        </p:txBody>
      </p:sp>
      <p:pic>
        <p:nvPicPr>
          <p:cNvPr id="2055" name="Picture 7" descr="\\ausodom\wva\users12\mooreb\WINDOWS\Desktop\Somalia presentation pics\Picture1.png"/>
          <p:cNvPicPr>
            <a:picLocks noChangeAspect="1" noChangeArrowheads="1"/>
          </p:cNvPicPr>
          <p:nvPr/>
        </p:nvPicPr>
        <p:blipFill>
          <a:blip r:embed="rId3" cstate="print"/>
          <a:srcRect l="10314" b="8034"/>
          <a:stretch>
            <a:fillRect/>
          </a:stretch>
        </p:blipFill>
        <p:spPr bwMode="auto">
          <a:xfrm>
            <a:off x="146" y="1447800"/>
            <a:ext cx="5784522" cy="5410200"/>
          </a:xfrm>
          <a:prstGeom prst="rect">
            <a:avLst/>
          </a:prstGeom>
          <a:noFill/>
        </p:spPr>
      </p:pic>
      <p:pic>
        <p:nvPicPr>
          <p:cNvPr id="12" name="Picture 3" descr="DSC00335.jpg"/>
          <p:cNvPicPr>
            <a:picLocks noChangeArrowheads="1"/>
          </p:cNvPicPr>
          <p:nvPr/>
        </p:nvPicPr>
        <p:blipFill>
          <a:blip r:embed="rId4" cstate="print"/>
          <a:srcRect l="9540" t="21184" r="15263" b="12456"/>
          <a:stretch>
            <a:fillRect/>
          </a:stretch>
        </p:blipFill>
        <p:spPr bwMode="auto">
          <a:xfrm>
            <a:off x="5486400" y="4191000"/>
            <a:ext cx="3643828" cy="266700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51062"/>
          </a:xfrm>
        </p:spPr>
        <p:txBody>
          <a:bodyPr/>
          <a:lstStyle/>
          <a:p>
            <a:r>
              <a:rPr lang="en-US" sz="4000" dirty="0" smtClean="0">
                <a:latin typeface="Arial" pitchFamily="34" charset="0"/>
                <a:cs typeface="Arial" pitchFamily="34" charset="0"/>
              </a:rPr>
              <a:t>5. SELECTION  </a:t>
            </a:r>
            <a:r>
              <a:rPr lang="en-US" sz="2400" i="1" dirty="0" smtClean="0">
                <a:latin typeface="Arial" pitchFamily="34" charset="0"/>
                <a:cs typeface="Arial" pitchFamily="34" charset="0"/>
              </a:rPr>
              <a:t>families, </a:t>
            </a:r>
            <a:br>
              <a:rPr lang="en-US" sz="2400" i="1" dirty="0" smtClean="0">
                <a:latin typeface="Arial" pitchFamily="34" charset="0"/>
                <a:cs typeface="Arial" pitchFamily="34" charset="0"/>
              </a:rPr>
            </a:br>
            <a:r>
              <a:rPr lang="en-US" sz="2400" i="1" dirty="0" smtClean="0">
                <a:latin typeface="Arial" pitchFamily="34" charset="0"/>
                <a:cs typeface="Arial" pitchFamily="34" charset="0"/>
              </a:rPr>
              <a:t>				communities</a:t>
            </a:r>
            <a:endParaRPr lang="en-US" sz="2400" i="1" dirty="0">
              <a:latin typeface="Arial" pitchFamily="34" charset="0"/>
              <a:cs typeface="Arial" pitchFamily="34" charset="0"/>
            </a:endParaRPr>
          </a:p>
        </p:txBody>
      </p:sp>
      <p:graphicFrame>
        <p:nvGraphicFramePr>
          <p:cNvPr id="9" name="Group 77"/>
          <p:cNvGraphicFramePr>
            <a:graphicFrameLocks noGrp="1"/>
          </p:cNvGraphicFramePr>
          <p:nvPr/>
        </p:nvGraphicFramePr>
        <p:xfrm>
          <a:off x="228600" y="1828799"/>
          <a:ext cx="5334000" cy="4514852"/>
        </p:xfrm>
        <a:graphic>
          <a:graphicData uri="http://schemas.openxmlformats.org/drawingml/2006/table">
            <a:tbl>
              <a:tblPr/>
              <a:tblGrid>
                <a:gridCol w="1146363"/>
                <a:gridCol w="1393172"/>
                <a:gridCol w="138019"/>
                <a:gridCol w="975870"/>
                <a:gridCol w="1680576"/>
              </a:tblGrid>
              <a:tr h="23754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Beneficiary NO: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KAL2/WV/ 0029</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Family Size: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8</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468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Household Head: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Faadumo Ibraahim Xuseen</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Gender:</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Female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54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Spouse Name: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Died</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Gender:</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Male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16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Contact Name: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Maxamed Shafeec</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Gender:</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Male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544">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Children Under Five Years</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Children Above Five Years</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3754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Male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Female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Male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Female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54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1</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3</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1047750" algn="l"/>
                        </a:tabLst>
                      </a:pPr>
                      <a:r>
                        <a:rPr kumimoji="0" lang="en-US" sz="1100" b="0" i="0" u="none" strike="noStrike" cap="none" normalizeH="0" baseline="0" smtClean="0">
                          <a:ln>
                            <a:noFill/>
                          </a:ln>
                          <a:solidFill>
                            <a:schemeClr val="tx1"/>
                          </a:solidFill>
                          <a:effectLst/>
                          <a:latin typeface="Arial Narrow" pitchFamily="34" charset="0"/>
                          <a:ea typeface="Times New Roman" pitchFamily="18" charset="0"/>
                          <a:cs typeface="Arial" charset="0"/>
                        </a:rPr>
                        <a:t> 4</a:t>
                      </a:r>
                      <a:endPar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182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Original Home: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Jigjiga</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Beneficiary criteria</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Poor family life with host community and get support from them</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53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Camp Name: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Kalkaaal 2</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Camp Location:</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 </a:t>
                      </a:r>
                      <a:r>
                        <a:rPr kumimoji="0" lang="en-US" sz="1100" b="0" i="0" u="none" strike="noStrike" cap="none" normalizeH="0" baseline="0" dirty="0" err="1" smtClean="0">
                          <a:ln>
                            <a:noFill/>
                          </a:ln>
                          <a:solidFill>
                            <a:schemeClr val="tx1"/>
                          </a:solidFill>
                          <a:effectLst/>
                          <a:latin typeface="Arial" charset="0"/>
                          <a:cs typeface="Times New Roman" pitchFamily="18" charset="0"/>
                        </a:rPr>
                        <a:t>Burtinle</a:t>
                      </a:r>
                      <a:endParaRPr kumimoji="0" lang="en-US" sz="1100" b="0" i="0" u="none" strike="noStrike" cap="none" normalizeH="0" baseline="0" dirty="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392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Times New Roman" pitchFamily="18" charset="0"/>
                        </a:rPr>
                        <a:t>FUNDED BY: PEOPLE OF CANADA</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Vulnerability Criteria:</a:t>
                      </a:r>
                      <a:r>
                        <a:rPr kumimoji="0" lang="en-US" sz="1100" b="0" i="0" u="none" strike="noStrike" cap="none" normalizeH="0" baseline="0" smtClean="0">
                          <a:ln>
                            <a:noFill/>
                          </a:ln>
                          <a:solidFill>
                            <a:schemeClr val="tx1"/>
                          </a:solidFill>
                          <a:effectLst/>
                          <a:latin typeface="Calibri" pitchFamily="34" charset="0"/>
                          <a:cs typeface="Times New Roman" pitchFamily="18"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Lame(leg),Age</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 </a:t>
                      </a:r>
                      <a:endParaRPr kumimoji="0" lang="en-US" sz="1100" b="0" i="0" u="none" strike="noStrike" cap="none" normalizeH="0" baseline="0" dirty="0" smtClean="0">
                        <a:ln>
                          <a:noFill/>
                        </a:ln>
                        <a:solidFill>
                          <a:schemeClr val="tx1"/>
                        </a:solidFill>
                        <a:effectLst/>
                        <a:latin typeface="Calibri" pitchFamily="34" charset="0"/>
                        <a:cs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Flowchart: Alternate Process 9"/>
          <p:cNvSpPr/>
          <p:nvPr/>
        </p:nvSpPr>
        <p:spPr>
          <a:xfrm>
            <a:off x="6112825" y="3185551"/>
            <a:ext cx="2782775" cy="1324099"/>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anchor="t"/>
          <a:lstStyle/>
          <a:p>
            <a:pPr marL="342900" lvl="1" indent="-342900">
              <a:defRPr/>
            </a:pPr>
            <a:r>
              <a:rPr lang="en-US" sz="1400" dirty="0" smtClean="0">
                <a:solidFill>
                  <a:schemeClr val="tx1"/>
                </a:solidFill>
                <a:latin typeface="Comic Sans MS" pitchFamily="66" charset="0"/>
              </a:rPr>
              <a:t>- Vulnerability Criteria</a:t>
            </a:r>
          </a:p>
          <a:p>
            <a:pPr marL="342900" lvl="1" indent="-342900">
              <a:defRPr/>
            </a:pPr>
            <a:r>
              <a:rPr lang="en-US" sz="1400" dirty="0" smtClean="0">
                <a:solidFill>
                  <a:schemeClr val="tx1"/>
                </a:solidFill>
                <a:latin typeface="Comic Sans MS" pitchFamily="66" charset="0"/>
              </a:rPr>
              <a:t>- Equity</a:t>
            </a:r>
          </a:p>
          <a:p>
            <a:pPr marL="342900" lvl="1" indent="-342900">
              <a:defRPr/>
            </a:pPr>
            <a:r>
              <a:rPr lang="en-US" sz="1400" dirty="0" smtClean="0">
                <a:solidFill>
                  <a:schemeClr val="tx1"/>
                </a:solidFill>
                <a:latin typeface="Comic Sans MS" pitchFamily="66" charset="0"/>
              </a:rPr>
              <a:t>- Host Community</a:t>
            </a:r>
            <a:endParaRPr lang="en-US" sz="1400" i="1" dirty="0" smtClean="0">
              <a:solidFill>
                <a:schemeClr val="tx1"/>
              </a:solidFill>
              <a:latin typeface="Comic Sans MS" pitchFamily="66" charset="0"/>
            </a:endParaRPr>
          </a:p>
          <a:p>
            <a:pPr marL="342900" lvl="1" indent="-342900">
              <a:defRPr/>
            </a:pPr>
            <a:r>
              <a:rPr lang="en-US" sz="1400" i="1" dirty="0" smtClean="0">
                <a:solidFill>
                  <a:schemeClr val="tx1"/>
                </a:solidFill>
                <a:latin typeface="Comic Sans MS" pitchFamily="66" charset="0"/>
              </a:rPr>
              <a:t>- </a:t>
            </a:r>
            <a:r>
              <a:rPr lang="en-US" sz="1400" dirty="0" smtClean="0">
                <a:solidFill>
                  <a:schemeClr val="tx1"/>
                </a:solidFill>
                <a:latin typeface="Comic Sans MS" pitchFamily="66" charset="0"/>
              </a:rPr>
              <a:t>Self-selection &amp; </a:t>
            </a:r>
          </a:p>
          <a:p>
            <a:pPr marL="342900" lvl="1" indent="-342900">
              <a:defRPr/>
            </a:pPr>
            <a:r>
              <a:rPr lang="en-US" sz="1400" dirty="0" smtClean="0">
                <a:solidFill>
                  <a:schemeClr val="tx1"/>
                </a:solidFill>
                <a:latin typeface="Comic Sans MS" pitchFamily="66" charset="0"/>
              </a:rPr>
              <a:t>   Community Endorsement</a:t>
            </a:r>
            <a:endParaRPr lang="en-US" sz="1400" i="1" dirty="0" smtClean="0">
              <a:solidFill>
                <a:schemeClr val="tx1"/>
              </a:solidFill>
              <a:latin typeface="Comic Sans MS" pitchFamily="66" charset="0"/>
            </a:endParaRPr>
          </a:p>
          <a:p>
            <a:pPr marL="342900" lvl="1" indent="-342900">
              <a:buFontTx/>
              <a:buChar char="-"/>
              <a:defRPr/>
            </a:pPr>
            <a:endParaRPr lang="en-US" sz="1400" dirty="0">
              <a:solidFill>
                <a:schemeClr val="tx1"/>
              </a:solidFill>
              <a:latin typeface="Comic Sans MS" pitchFamily="66" charset="0"/>
            </a:endParaRPr>
          </a:p>
        </p:txBody>
      </p:sp>
      <p:pic>
        <p:nvPicPr>
          <p:cNvPr id="11" name="Content Placeholder 3" descr="Fadumo Ibraahim Xuseen889.JPG"/>
          <p:cNvPicPr>
            <a:picLocks noGrp="1"/>
          </p:cNvPicPr>
          <p:nvPr>
            <p:ph idx="1"/>
          </p:nvPr>
        </p:nvPicPr>
        <p:blipFill>
          <a:blip r:embed="rId2" cstate="print"/>
          <a:srcRect l="389" t="2000"/>
          <a:stretch>
            <a:fillRect/>
          </a:stretch>
        </p:blipFill>
        <p:spPr>
          <a:xfrm>
            <a:off x="6019800" y="0"/>
            <a:ext cx="3124201" cy="2819400"/>
          </a:xfrm>
        </p:spPr>
      </p:pic>
      <p:pic>
        <p:nvPicPr>
          <p:cNvPr id="12" name="Picture 1" descr="DSC00014.jpg"/>
          <p:cNvPicPr>
            <a:picLocks noChangeArrowheads="1"/>
          </p:cNvPicPr>
          <p:nvPr/>
        </p:nvPicPr>
        <p:blipFill>
          <a:blip r:embed="rId3" cstate="print"/>
          <a:srcRect l="3918" t="5833" r="15642" b="12756"/>
          <a:stretch>
            <a:fillRect/>
          </a:stretch>
        </p:blipFill>
        <p:spPr bwMode="auto">
          <a:xfrm>
            <a:off x="6031676" y="4800600"/>
            <a:ext cx="3117122" cy="205740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51062"/>
          </a:xfrm>
        </p:spPr>
        <p:txBody>
          <a:bodyPr/>
          <a:lstStyle/>
          <a:p>
            <a:r>
              <a:rPr lang="en-US" sz="4400" dirty="0" smtClean="0">
                <a:latin typeface="Arial" pitchFamily="34" charset="0"/>
                <a:cs typeface="Arial" pitchFamily="34" charset="0"/>
              </a:rPr>
              <a:t>6. HOUSING</a:t>
            </a:r>
            <a:r>
              <a:rPr lang="en-US" sz="4800" dirty="0" smtClean="0">
                <a:latin typeface="Arial" pitchFamily="34" charset="0"/>
                <a:cs typeface="Arial" pitchFamily="34" charset="0"/>
              </a:rPr>
              <a:t> </a:t>
            </a:r>
            <a:r>
              <a:rPr lang="en-US" sz="2400" i="1" dirty="0" smtClean="0">
                <a:latin typeface="Arial" pitchFamily="34" charset="0"/>
                <a:cs typeface="Arial" pitchFamily="34" charset="0"/>
              </a:rPr>
              <a:t>design</a:t>
            </a:r>
            <a:endParaRPr lang="en-US" sz="2400" i="1" dirty="0">
              <a:latin typeface="Arial" pitchFamily="34" charset="0"/>
              <a:cs typeface="Arial" pitchFamily="34" charset="0"/>
            </a:endParaRPr>
          </a:p>
        </p:txBody>
      </p:sp>
      <p:graphicFrame>
        <p:nvGraphicFramePr>
          <p:cNvPr id="3073" name="Object 1"/>
          <p:cNvGraphicFramePr>
            <a:graphicFrameLocks noChangeAspect="1"/>
          </p:cNvGraphicFramePr>
          <p:nvPr/>
        </p:nvGraphicFramePr>
        <p:xfrm>
          <a:off x="0" y="1515100"/>
          <a:ext cx="7293241" cy="5153775"/>
        </p:xfrm>
        <a:graphic>
          <a:graphicData uri="http://schemas.openxmlformats.org/presentationml/2006/ole">
            <p:oleObj spid="_x0000_s31746" name="Acrobat Document" r:id="rId3" imgW="8019915" imgH="5667285" progId="AcroExch.Document.7">
              <p:embed/>
            </p:oleObj>
          </a:graphicData>
        </a:graphic>
      </p:graphicFrame>
      <p:pic>
        <p:nvPicPr>
          <p:cNvPr id="8" name="Content Placeholder 3" descr="DSC00421.jpg"/>
          <p:cNvPicPr>
            <a:picLocks noGrp="1"/>
          </p:cNvPicPr>
          <p:nvPr>
            <p:ph idx="1"/>
          </p:nvPr>
        </p:nvPicPr>
        <p:blipFill>
          <a:blip r:embed="rId4" cstate="print"/>
          <a:stretch>
            <a:fillRect/>
          </a:stretch>
        </p:blipFill>
        <p:spPr>
          <a:xfrm>
            <a:off x="5638800" y="1"/>
            <a:ext cx="3505200" cy="2514599"/>
          </a:xfrm>
          <a:effectLst>
            <a:outerShdw blurRad="292100" dist="139700" dir="2700000" algn="tl" rotWithShape="0">
              <a:srgbClr val="333333">
                <a:alpha val="65000"/>
              </a:srgbClr>
            </a:outerShdw>
          </a:effectLst>
        </p:spPr>
      </p:pic>
      <p:pic>
        <p:nvPicPr>
          <p:cNvPr id="11" name="Picture 2"/>
          <p:cNvPicPr>
            <a:picLocks noGrp="1" noChangeAspect="1" noChangeArrowheads="1"/>
          </p:cNvPicPr>
          <p:nvPr>
            <p:ph idx="1"/>
          </p:nvPr>
        </p:nvPicPr>
        <p:blipFill>
          <a:blip r:embed="rId5" cstate="print"/>
          <a:srcRect/>
          <a:stretch>
            <a:fillRect/>
          </a:stretch>
        </p:blipFill>
        <p:spPr>
          <a:xfrm>
            <a:off x="5638800" y="2261039"/>
            <a:ext cx="3505200" cy="2628461"/>
          </a:xfrm>
        </p:spPr>
      </p:pic>
      <p:pic>
        <p:nvPicPr>
          <p:cNvPr id="12" name="Picture 2"/>
          <p:cNvPicPr>
            <a:picLocks noChangeAspect="1" noChangeArrowheads="1"/>
          </p:cNvPicPr>
          <p:nvPr/>
        </p:nvPicPr>
        <p:blipFill>
          <a:blip r:embed="rId6" cstate="print"/>
          <a:srcRect t="10600"/>
          <a:stretch>
            <a:fillRect/>
          </a:stretch>
        </p:blipFill>
        <p:spPr bwMode="auto">
          <a:xfrm>
            <a:off x="5638800" y="4507781"/>
            <a:ext cx="3505200" cy="235021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51062"/>
          </a:xfrm>
        </p:spPr>
        <p:txBody>
          <a:bodyPr/>
          <a:lstStyle/>
          <a:p>
            <a:r>
              <a:rPr lang="en-US" sz="4400" dirty="0" smtClean="0">
                <a:latin typeface="Arial" pitchFamily="34" charset="0"/>
                <a:cs typeface="Arial" pitchFamily="34" charset="0"/>
              </a:rPr>
              <a:t>7. HOUSING</a:t>
            </a:r>
            <a:r>
              <a:rPr lang="en-US" sz="4800" dirty="0" smtClean="0">
                <a:latin typeface="Arial" pitchFamily="34" charset="0"/>
                <a:cs typeface="Arial" pitchFamily="34" charset="0"/>
              </a:rPr>
              <a:t> </a:t>
            </a:r>
            <a:r>
              <a:rPr lang="en-US" sz="2400" i="1" dirty="0" smtClean="0">
                <a:latin typeface="Arial" pitchFamily="34" charset="0"/>
                <a:cs typeface="Arial" pitchFamily="34" charset="0"/>
              </a:rPr>
              <a:t>construction &amp;</a:t>
            </a:r>
            <a:br>
              <a:rPr lang="en-US" sz="2400" i="1" dirty="0" smtClean="0">
                <a:latin typeface="Arial" pitchFamily="34" charset="0"/>
                <a:cs typeface="Arial" pitchFamily="34" charset="0"/>
              </a:rPr>
            </a:br>
            <a:r>
              <a:rPr lang="en-US" sz="2400" i="1" dirty="0" smtClean="0">
                <a:latin typeface="Arial" pitchFamily="34" charset="0"/>
                <a:cs typeface="Arial" pitchFamily="34" charset="0"/>
              </a:rPr>
              <a:t>			  participation</a:t>
            </a:r>
            <a:endParaRPr lang="en-US" sz="2400" i="1" dirty="0">
              <a:latin typeface="Arial" pitchFamily="34" charset="0"/>
              <a:cs typeface="Arial" pitchFamily="34" charset="0"/>
            </a:endParaRPr>
          </a:p>
        </p:txBody>
      </p:sp>
      <p:pic>
        <p:nvPicPr>
          <p:cNvPr id="9" name="Picture 8" descr="DSC00540.jpg"/>
          <p:cNvPicPr/>
          <p:nvPr/>
        </p:nvPicPr>
        <p:blipFill>
          <a:blip r:embed="rId2" cstate="print"/>
          <a:stretch>
            <a:fillRect/>
          </a:stretch>
        </p:blipFill>
        <p:spPr>
          <a:xfrm>
            <a:off x="0" y="3882175"/>
            <a:ext cx="4572000" cy="2971800"/>
          </a:xfrm>
          <a:prstGeom prst="rect">
            <a:avLst/>
          </a:prstGeom>
          <a:ln>
            <a:noFill/>
          </a:ln>
          <a:effectLst>
            <a:outerShdw blurRad="292100" dist="139700" dir="2700000" algn="tl" rotWithShape="0">
              <a:srgbClr val="333333">
                <a:alpha val="65000"/>
              </a:srgbClr>
            </a:outerShdw>
          </a:effectLst>
        </p:spPr>
      </p:pic>
      <p:pic>
        <p:nvPicPr>
          <p:cNvPr id="30723" name="Picture 3" descr="\\ausodom\wva\users12\mooreb\WINDOWS\Desktop\Somalia presentation pics\Int.3.9v2.jpg"/>
          <p:cNvPicPr>
            <a:picLocks noChangeAspect="1" noChangeArrowheads="1"/>
          </p:cNvPicPr>
          <p:nvPr/>
        </p:nvPicPr>
        <p:blipFill>
          <a:blip r:embed="rId3" cstate="print"/>
          <a:srcRect/>
          <a:stretch>
            <a:fillRect/>
          </a:stretch>
        </p:blipFill>
        <p:spPr bwMode="auto">
          <a:xfrm>
            <a:off x="4689179" y="1447800"/>
            <a:ext cx="4454821" cy="5410200"/>
          </a:xfrm>
          <a:prstGeom prst="rect">
            <a:avLst/>
          </a:prstGeom>
          <a:noFill/>
        </p:spPr>
      </p:pic>
      <p:pic>
        <p:nvPicPr>
          <p:cNvPr id="13" name="Picture 5" descr="C:\Users\mooreb\Desktop\USA file\dolo ado\Dolo pics\Helweyn camp\P1020847.JPG"/>
          <p:cNvPicPr>
            <a:picLocks noChangeAspect="1" noChangeArrowheads="1"/>
          </p:cNvPicPr>
          <p:nvPr/>
        </p:nvPicPr>
        <p:blipFill>
          <a:blip r:embed="rId4" cstate="print"/>
          <a:srcRect/>
          <a:stretch>
            <a:fillRect/>
          </a:stretch>
        </p:blipFill>
        <p:spPr bwMode="auto">
          <a:xfrm>
            <a:off x="0" y="1433950"/>
            <a:ext cx="4572000" cy="2680850"/>
          </a:xfrm>
          <a:prstGeom prst="rect">
            <a:avLst/>
          </a:prstGeom>
          <a:noFill/>
        </p:spPr>
      </p:pic>
      <p:sp>
        <p:nvSpPr>
          <p:cNvPr id="14" name="Flowchart: Alternate Process 13"/>
          <p:cNvSpPr/>
          <p:nvPr/>
        </p:nvSpPr>
        <p:spPr>
          <a:xfrm>
            <a:off x="6400800" y="188025"/>
            <a:ext cx="2492825" cy="10668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anchor="t"/>
          <a:lstStyle/>
          <a:p>
            <a:pPr marL="342900" lvl="1" indent="-342900">
              <a:defRPr/>
            </a:pPr>
            <a:r>
              <a:rPr lang="en-US" sz="1400" dirty="0" smtClean="0">
                <a:solidFill>
                  <a:schemeClr val="tx1"/>
                </a:solidFill>
                <a:latin typeface="Comic Sans MS" pitchFamily="66" charset="0"/>
              </a:rPr>
              <a:t>- Community, contractor</a:t>
            </a:r>
          </a:p>
          <a:p>
            <a:pPr marL="342900" lvl="1" indent="-342900">
              <a:defRPr/>
            </a:pPr>
            <a:r>
              <a:rPr lang="en-US" sz="1400" dirty="0" smtClean="0">
                <a:solidFill>
                  <a:schemeClr val="tx1"/>
                </a:solidFill>
                <a:latin typeface="Comic Sans MS" pitchFamily="66" charset="0"/>
              </a:rPr>
              <a:t>- Equity outcomes</a:t>
            </a:r>
          </a:p>
          <a:p>
            <a:pPr marL="342900" lvl="1" indent="-342900">
              <a:defRPr/>
            </a:pPr>
            <a:r>
              <a:rPr lang="en-US" sz="1400" dirty="0" smtClean="0">
                <a:solidFill>
                  <a:schemeClr val="tx1"/>
                </a:solidFill>
                <a:latin typeface="Comic Sans MS" pitchFamily="66" charset="0"/>
              </a:rPr>
              <a:t>- Capital investment</a:t>
            </a:r>
          </a:p>
          <a:p>
            <a:pPr marL="342900" lvl="1" indent="-342900">
              <a:defRPr/>
            </a:pPr>
            <a:r>
              <a:rPr lang="en-US" sz="1400" dirty="0" smtClean="0">
                <a:solidFill>
                  <a:schemeClr val="tx1"/>
                </a:solidFill>
                <a:latin typeface="Comic Sans MS" pitchFamily="66" charset="0"/>
              </a:rPr>
              <a:t>- Urban/</a:t>
            </a:r>
            <a:r>
              <a:rPr lang="en-US" sz="1400" dirty="0" err="1" smtClean="0">
                <a:solidFill>
                  <a:schemeClr val="tx1"/>
                </a:solidFill>
                <a:latin typeface="Comic Sans MS" pitchFamily="66" charset="0"/>
              </a:rPr>
              <a:t>peri</a:t>
            </a:r>
            <a:r>
              <a:rPr lang="en-US" sz="1400" dirty="0" smtClean="0">
                <a:solidFill>
                  <a:schemeClr val="tx1"/>
                </a:solidFill>
                <a:latin typeface="Comic Sans MS" pitchFamily="66" charset="0"/>
              </a:rPr>
              <a:t>-urban issues</a:t>
            </a:r>
          </a:p>
          <a:p>
            <a:pPr marL="342900" lvl="1" indent="-342900">
              <a:buFontTx/>
              <a:buChar char="-"/>
              <a:defRPr/>
            </a:pPr>
            <a:endParaRPr lang="en-US" sz="1400" dirty="0">
              <a:solidFill>
                <a:schemeClr val="tx1"/>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51062"/>
          </a:xfrm>
        </p:spPr>
        <p:txBody>
          <a:bodyPr>
            <a:normAutofit/>
          </a:bodyPr>
          <a:lstStyle/>
          <a:p>
            <a:r>
              <a:rPr lang="en-US" sz="4400" dirty="0" smtClean="0">
                <a:latin typeface="Arial" pitchFamily="34" charset="0"/>
                <a:cs typeface="Arial" pitchFamily="34" charset="0"/>
              </a:rPr>
              <a:t>8. OWNERSHIP</a:t>
            </a:r>
            <a:r>
              <a:rPr lang="en-US" sz="2400" i="1" dirty="0" smtClean="0">
                <a:latin typeface="Arial" pitchFamily="34" charset="0"/>
                <a:cs typeface="Arial" pitchFamily="34" charset="0"/>
              </a:rPr>
              <a:t> </a:t>
            </a:r>
            <a:br>
              <a:rPr lang="en-US" sz="2400" i="1" dirty="0" smtClean="0">
                <a:latin typeface="Arial" pitchFamily="34" charset="0"/>
                <a:cs typeface="Arial" pitchFamily="34" charset="0"/>
              </a:rPr>
            </a:br>
            <a:r>
              <a:rPr lang="en-US" sz="2400" i="1" dirty="0" smtClean="0">
                <a:latin typeface="Arial" pitchFamily="34" charset="0"/>
                <a:cs typeface="Arial" pitchFamily="34" charset="0"/>
              </a:rPr>
              <a:t>participation, feedback, accountability</a:t>
            </a:r>
            <a:endParaRPr lang="en-US" sz="2400" i="1" dirty="0">
              <a:latin typeface="Arial" pitchFamily="34" charset="0"/>
              <a:cs typeface="Arial" pitchFamily="34" charset="0"/>
            </a:endParaRPr>
          </a:p>
        </p:txBody>
      </p:sp>
      <p:pic>
        <p:nvPicPr>
          <p:cNvPr id="6" name="Picture 8" descr="DSC00560.jpg"/>
          <p:cNvPicPr>
            <a:picLocks noChangeArrowheads="1"/>
          </p:cNvPicPr>
          <p:nvPr/>
        </p:nvPicPr>
        <p:blipFill>
          <a:blip r:embed="rId3" cstate="print"/>
          <a:srcRect l="3690" t="2660" r="8029" b="11525"/>
          <a:stretch>
            <a:fillRect/>
          </a:stretch>
        </p:blipFill>
        <p:spPr bwMode="auto">
          <a:xfrm>
            <a:off x="4876800" y="4038600"/>
            <a:ext cx="4267200" cy="2819400"/>
          </a:xfrm>
          <a:prstGeom prst="rect">
            <a:avLst/>
          </a:prstGeom>
          <a:noFill/>
          <a:ln w="9525">
            <a:noFill/>
            <a:miter lim="800000"/>
            <a:headEnd/>
            <a:tailEnd/>
          </a:ln>
        </p:spPr>
      </p:pic>
      <p:graphicFrame>
        <p:nvGraphicFramePr>
          <p:cNvPr id="29698" name="Object 2"/>
          <p:cNvGraphicFramePr>
            <a:graphicFrameLocks noChangeAspect="1"/>
          </p:cNvGraphicFramePr>
          <p:nvPr/>
        </p:nvGraphicFramePr>
        <p:xfrm>
          <a:off x="77200" y="1447800"/>
          <a:ext cx="4418600" cy="5373883"/>
        </p:xfrm>
        <a:graphic>
          <a:graphicData uri="http://schemas.openxmlformats.org/presentationml/2006/ole">
            <p:oleObj spid="_x0000_s29698" name="Acrobat Document" r:id="rId4" imgW="5676900" imgH="8019870" progId="AcroExch.Document.7">
              <p:embed/>
            </p:oleObj>
          </a:graphicData>
        </a:graphic>
      </p:graphicFrame>
      <p:pic>
        <p:nvPicPr>
          <p:cNvPr id="8" name="Picture 9" descr="DSC00571.jpg"/>
          <p:cNvPicPr>
            <a:picLocks noChangeArrowheads="1"/>
          </p:cNvPicPr>
          <p:nvPr/>
        </p:nvPicPr>
        <p:blipFill>
          <a:blip r:embed="rId5" cstate="print"/>
          <a:srcRect l="3645" t="5222" r="9134" b="10542"/>
          <a:stretch>
            <a:fillRect/>
          </a:stretch>
        </p:blipFill>
        <p:spPr bwMode="auto">
          <a:xfrm>
            <a:off x="6019799" y="0"/>
            <a:ext cx="3124201" cy="2438400"/>
          </a:xfrm>
          <a:prstGeom prst="rect">
            <a:avLst/>
          </a:prstGeom>
          <a:noFill/>
          <a:ln w="9525">
            <a:noFill/>
            <a:miter lim="800000"/>
            <a:headEnd/>
            <a:tailEnd/>
          </a:ln>
        </p:spPr>
      </p:pic>
      <p:sp>
        <p:nvSpPr>
          <p:cNvPr id="9" name="Flowchart: Alternate Process 8"/>
          <p:cNvSpPr/>
          <p:nvPr/>
        </p:nvSpPr>
        <p:spPr>
          <a:xfrm>
            <a:off x="4974775" y="2643250"/>
            <a:ext cx="4038600" cy="12479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anchor="t"/>
          <a:lstStyle/>
          <a:p>
            <a:pPr marL="342900" lvl="1" indent="-342900">
              <a:defRPr/>
            </a:pPr>
            <a:r>
              <a:rPr lang="en-US" sz="1400" dirty="0" smtClean="0">
                <a:solidFill>
                  <a:schemeClr val="tx1"/>
                </a:solidFill>
                <a:latin typeface="Comic Sans MS" pitchFamily="66" charset="0"/>
              </a:rPr>
              <a:t>- Committees: Gender &amp; Representation</a:t>
            </a:r>
          </a:p>
          <a:p>
            <a:pPr marL="342900" lvl="1" indent="-342900">
              <a:defRPr/>
            </a:pPr>
            <a:r>
              <a:rPr lang="en-US" sz="1400" i="1" dirty="0" smtClean="0">
                <a:solidFill>
                  <a:schemeClr val="tx1"/>
                </a:solidFill>
                <a:latin typeface="Comic Sans MS" pitchFamily="66" charset="0"/>
              </a:rPr>
              <a:t>- </a:t>
            </a:r>
            <a:r>
              <a:rPr lang="en-US" sz="1400" i="1" dirty="0" err="1" smtClean="0">
                <a:solidFill>
                  <a:schemeClr val="tx1"/>
                </a:solidFill>
                <a:latin typeface="Comic Sans MS" pitchFamily="66" charset="0"/>
              </a:rPr>
              <a:t>Xeer</a:t>
            </a:r>
            <a:r>
              <a:rPr lang="en-US" sz="1400" i="1" dirty="0" smtClean="0">
                <a:solidFill>
                  <a:schemeClr val="tx1"/>
                </a:solidFill>
                <a:latin typeface="Comic Sans MS" pitchFamily="66" charset="0"/>
              </a:rPr>
              <a:t>: </a:t>
            </a:r>
            <a:r>
              <a:rPr lang="en-US" sz="1400" dirty="0" smtClean="0">
                <a:solidFill>
                  <a:schemeClr val="tx1"/>
                </a:solidFill>
                <a:latin typeface="Comic Sans MS" pitchFamily="66" charset="0"/>
              </a:rPr>
              <a:t>Customary &amp; Religious Law</a:t>
            </a:r>
          </a:p>
          <a:p>
            <a:pPr marL="342900" lvl="1" indent="-342900">
              <a:defRPr/>
            </a:pPr>
            <a:r>
              <a:rPr lang="en-US" sz="1400" dirty="0" smtClean="0">
                <a:solidFill>
                  <a:schemeClr val="tx1"/>
                </a:solidFill>
                <a:latin typeface="Comic Sans MS" pitchFamily="66" charset="0"/>
              </a:rPr>
              <a:t>- Advocacy: social change and inclusion</a:t>
            </a:r>
          </a:p>
          <a:p>
            <a:pPr marL="342900" lvl="1" indent="-342900">
              <a:defRPr/>
            </a:pPr>
            <a:r>
              <a:rPr lang="en-US" sz="1400" dirty="0" smtClean="0">
                <a:solidFill>
                  <a:schemeClr val="tx1"/>
                </a:solidFill>
                <a:latin typeface="Comic Sans MS" pitchFamily="66" charset="0"/>
              </a:rPr>
              <a:t>- Transparency: stakeholders - legitimacy</a:t>
            </a:r>
          </a:p>
          <a:p>
            <a:pPr marL="342900" lvl="1" indent="-342900">
              <a:defRPr/>
            </a:pPr>
            <a:r>
              <a:rPr lang="en-US" sz="1400" dirty="0" smtClean="0">
                <a:solidFill>
                  <a:schemeClr val="tx1"/>
                </a:solidFill>
                <a:latin typeface="Comic Sans MS" pitchFamily="66" charset="0"/>
              </a:rPr>
              <a:t>- Security of Tenure: Principles &amp; Standards</a:t>
            </a:r>
          </a:p>
          <a:p>
            <a:pPr marL="342900" lvl="1" indent="-342900">
              <a:defRPr/>
            </a:pPr>
            <a:endParaRPr lang="en-US" sz="1400" dirty="0">
              <a:solidFill>
                <a:schemeClr val="tx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82000" cy="1251062"/>
          </a:xfrm>
        </p:spPr>
        <p:txBody>
          <a:bodyPr/>
          <a:lstStyle/>
          <a:p>
            <a:r>
              <a:rPr lang="en-US" sz="4400" dirty="0" smtClean="0">
                <a:latin typeface="Arial" pitchFamily="34" charset="0"/>
                <a:cs typeface="Arial" pitchFamily="34" charset="0"/>
              </a:rPr>
              <a:t>9. TSP </a:t>
            </a:r>
            <a:r>
              <a:rPr lang="en-US" sz="4400" dirty="0" smtClean="0">
                <a:latin typeface="Arial" pitchFamily="34" charset="0"/>
                <a:cs typeface="Arial" pitchFamily="34" charset="0"/>
              </a:rPr>
              <a:t> </a:t>
            </a:r>
            <a:r>
              <a:rPr lang="en-US" sz="4400" dirty="0" smtClean="0">
                <a:latin typeface="Arial" pitchFamily="34" charset="0"/>
                <a:cs typeface="Arial" pitchFamily="34" charset="0"/>
              </a:rPr>
              <a:t>   </a:t>
            </a:r>
            <a:r>
              <a:rPr lang="en-US" sz="2400" i="1" dirty="0" smtClean="0">
                <a:latin typeface="Arial" pitchFamily="34" charset="0"/>
                <a:cs typeface="Arial" pitchFamily="34" charset="0"/>
              </a:rPr>
              <a:t>issues </a:t>
            </a:r>
            <a:r>
              <a:rPr lang="en-US" sz="2400" i="1" dirty="0" smtClean="0">
                <a:latin typeface="Arial" pitchFamily="34" charset="0"/>
                <a:cs typeface="Arial" pitchFamily="34" charset="0"/>
              </a:rPr>
              <a:t>and </a:t>
            </a:r>
            <a:r>
              <a:rPr lang="en-US" sz="2400" i="1" dirty="0" smtClean="0">
                <a:latin typeface="Arial" pitchFamily="34" charset="0"/>
                <a:cs typeface="Arial" pitchFamily="34" charset="0"/>
              </a:rPr>
              <a:t/>
            </a:r>
            <a:br>
              <a:rPr lang="en-US" sz="2400" i="1" dirty="0" smtClean="0">
                <a:latin typeface="Arial" pitchFamily="34" charset="0"/>
                <a:cs typeface="Arial" pitchFamily="34" charset="0"/>
              </a:rPr>
            </a:br>
            <a:r>
              <a:rPr lang="en-US" sz="2400" i="1" dirty="0" smtClean="0">
                <a:latin typeface="Arial" pitchFamily="34" charset="0"/>
                <a:cs typeface="Arial" pitchFamily="34" charset="0"/>
              </a:rPr>
              <a:t>	</a:t>
            </a:r>
            <a:r>
              <a:rPr lang="en-US" sz="2400" i="1" dirty="0" smtClean="0">
                <a:latin typeface="Arial" pitchFamily="34" charset="0"/>
                <a:cs typeface="Arial" pitchFamily="34" charset="0"/>
              </a:rPr>
              <a:t>	        </a:t>
            </a:r>
            <a:r>
              <a:rPr lang="en-US" sz="2400" i="1" dirty="0" smtClean="0">
                <a:latin typeface="Arial" pitchFamily="34" charset="0"/>
                <a:cs typeface="Arial" pitchFamily="34" charset="0"/>
              </a:rPr>
              <a:t>outcomes</a:t>
            </a:r>
            <a:endParaRPr lang="en-US" sz="2400" i="1" dirty="0">
              <a:latin typeface="Arial" pitchFamily="34" charset="0"/>
              <a:cs typeface="Arial" pitchFamily="34" charset="0"/>
            </a:endParaRPr>
          </a:p>
        </p:txBody>
      </p:sp>
      <p:pic>
        <p:nvPicPr>
          <p:cNvPr id="32770" name="Picture 2" descr="\\ausodom\wva\users12\mooreb\WINDOWS\Desktop\Somalia presentation pics\Picture1.jpg"/>
          <p:cNvPicPr>
            <a:picLocks noChangeAspect="1" noChangeArrowheads="1"/>
          </p:cNvPicPr>
          <p:nvPr/>
        </p:nvPicPr>
        <p:blipFill>
          <a:blip r:embed="rId2" cstate="print"/>
          <a:srcRect/>
          <a:stretch>
            <a:fillRect/>
          </a:stretch>
        </p:blipFill>
        <p:spPr bwMode="auto">
          <a:xfrm>
            <a:off x="4972878" y="285000"/>
            <a:ext cx="4171122" cy="3124200"/>
          </a:xfrm>
          <a:prstGeom prst="rect">
            <a:avLst/>
          </a:prstGeom>
          <a:noFill/>
        </p:spPr>
      </p:pic>
      <p:sp>
        <p:nvSpPr>
          <p:cNvPr id="9" name="Flowchart: Alternate Process 8"/>
          <p:cNvSpPr/>
          <p:nvPr/>
        </p:nvSpPr>
        <p:spPr>
          <a:xfrm>
            <a:off x="228600" y="1676400"/>
            <a:ext cx="4572000" cy="609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latin typeface="Comic Sans MS" pitchFamily="66" charset="0"/>
              </a:rPr>
              <a:t>Early and ongoing engagement</a:t>
            </a:r>
            <a:endParaRPr lang="en-US" sz="2000" dirty="0">
              <a:solidFill>
                <a:schemeClr val="bg2"/>
              </a:solidFill>
              <a:latin typeface="Comic Sans MS" pitchFamily="66" charset="0"/>
            </a:endParaRPr>
          </a:p>
        </p:txBody>
      </p:sp>
      <p:sp>
        <p:nvSpPr>
          <p:cNvPr id="10" name="Flowchart: Alternate Process 9"/>
          <p:cNvSpPr/>
          <p:nvPr/>
        </p:nvSpPr>
        <p:spPr>
          <a:xfrm>
            <a:off x="228600" y="2509650"/>
            <a:ext cx="4572000" cy="609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latin typeface="Comic Sans MS" pitchFamily="66" charset="0"/>
              </a:rPr>
              <a:t>Donors: flexibility, relationships</a:t>
            </a:r>
            <a:endParaRPr lang="en-US" sz="2000" dirty="0">
              <a:solidFill>
                <a:schemeClr val="bg2"/>
              </a:solidFill>
              <a:latin typeface="Comic Sans MS" pitchFamily="66" charset="0"/>
            </a:endParaRPr>
          </a:p>
        </p:txBody>
      </p:sp>
      <p:sp>
        <p:nvSpPr>
          <p:cNvPr id="11" name="Flowchart: Alternate Process 10"/>
          <p:cNvSpPr/>
          <p:nvPr/>
        </p:nvSpPr>
        <p:spPr>
          <a:xfrm>
            <a:off x="228600" y="3347850"/>
            <a:ext cx="4572000" cy="609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latin typeface="Comic Sans MS" pitchFamily="66" charset="0"/>
              </a:rPr>
              <a:t>Accountability: </a:t>
            </a:r>
            <a:r>
              <a:rPr lang="en-US" sz="2000" dirty="0" err="1" smtClean="0">
                <a:solidFill>
                  <a:schemeClr val="tx1"/>
                </a:solidFill>
                <a:latin typeface="Comic Sans MS" pitchFamily="66" charset="0"/>
              </a:rPr>
              <a:t>esp</a:t>
            </a:r>
            <a:r>
              <a:rPr lang="en-US" sz="2000" dirty="0" smtClean="0">
                <a:solidFill>
                  <a:schemeClr val="tx1"/>
                </a:solidFill>
                <a:latin typeface="Comic Sans MS" pitchFamily="66" charset="0"/>
              </a:rPr>
              <a:t> community</a:t>
            </a:r>
            <a:endParaRPr lang="en-US" sz="2000" dirty="0">
              <a:solidFill>
                <a:schemeClr val="bg2"/>
              </a:solidFill>
              <a:latin typeface="Comic Sans MS" pitchFamily="66" charset="0"/>
            </a:endParaRPr>
          </a:p>
        </p:txBody>
      </p:sp>
      <p:sp>
        <p:nvSpPr>
          <p:cNvPr id="12" name="Flowchart: Alternate Process 11"/>
          <p:cNvSpPr/>
          <p:nvPr/>
        </p:nvSpPr>
        <p:spPr>
          <a:xfrm>
            <a:off x="228600" y="5090550"/>
            <a:ext cx="4572000" cy="609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latin typeface="Comic Sans MS" pitchFamily="66" charset="0"/>
              </a:rPr>
              <a:t>Governance and decision-making</a:t>
            </a:r>
            <a:endParaRPr lang="en-US" sz="2000" dirty="0">
              <a:solidFill>
                <a:schemeClr val="bg2"/>
              </a:solidFill>
              <a:latin typeface="Comic Sans MS" pitchFamily="66" charset="0"/>
            </a:endParaRPr>
          </a:p>
        </p:txBody>
      </p:sp>
      <p:sp>
        <p:nvSpPr>
          <p:cNvPr id="13" name="Flowchart: Alternate Process 12"/>
          <p:cNvSpPr/>
          <p:nvPr/>
        </p:nvSpPr>
        <p:spPr>
          <a:xfrm>
            <a:off x="228600" y="4209800"/>
            <a:ext cx="4572000" cy="609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latin typeface="Comic Sans MS" pitchFamily="66" charset="0"/>
              </a:rPr>
              <a:t>Transparency with stakeholders</a:t>
            </a:r>
            <a:endParaRPr lang="en-US" sz="2000" dirty="0">
              <a:solidFill>
                <a:schemeClr val="bg2"/>
              </a:solidFill>
              <a:latin typeface="Comic Sans MS" pitchFamily="66" charset="0"/>
            </a:endParaRPr>
          </a:p>
        </p:txBody>
      </p:sp>
      <p:sp>
        <p:nvSpPr>
          <p:cNvPr id="14" name="Flowchart: Alternate Process 13"/>
          <p:cNvSpPr/>
          <p:nvPr/>
        </p:nvSpPr>
        <p:spPr>
          <a:xfrm>
            <a:off x="237500" y="5976250"/>
            <a:ext cx="4563100" cy="609600"/>
          </a:xfrm>
          <a:prstGeom prst="flowChartAlternateProcess">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latin typeface="Comic Sans MS" pitchFamily="66" charset="0"/>
              </a:rPr>
              <a:t>Outcomes: process over product</a:t>
            </a:r>
            <a:endParaRPr lang="en-US" sz="2000" dirty="0">
              <a:solidFill>
                <a:schemeClr val="bg2"/>
              </a:solidFill>
              <a:latin typeface="Comic Sans MS" pitchFamily="66" charset="0"/>
            </a:endParaRPr>
          </a:p>
        </p:txBody>
      </p:sp>
      <p:pic>
        <p:nvPicPr>
          <p:cNvPr id="32772" name="Picture 4" descr="C:\Bretts Documents\Somalia 2012 inputs\dolo compound\P1030633.JPG"/>
          <p:cNvPicPr>
            <a:picLocks noChangeAspect="1" noChangeArrowheads="1"/>
          </p:cNvPicPr>
          <p:nvPr/>
        </p:nvPicPr>
        <p:blipFill>
          <a:blip r:embed="rId3" cstate="print"/>
          <a:srcRect/>
          <a:stretch>
            <a:fillRect/>
          </a:stretch>
        </p:blipFill>
        <p:spPr bwMode="auto">
          <a:xfrm>
            <a:off x="4994508" y="3698175"/>
            <a:ext cx="4149491" cy="2819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5720</TotalTime>
  <Words>753</Words>
  <Application>Microsoft Office PowerPoint</Application>
  <PresentationFormat>On-screen Show (4:3)</PresentationFormat>
  <Paragraphs>123</Paragraphs>
  <Slides>9</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2" baseType="lpstr">
      <vt:lpstr>Module</vt:lpstr>
      <vt:lpstr>Document</vt:lpstr>
      <vt:lpstr>Acrobat Document</vt:lpstr>
      <vt:lpstr>No Fixed Address: Housing, Land and Property Issues in a Stateless Somalia.</vt:lpstr>
      <vt:lpstr>1. CONTEXT Complex Emergency</vt:lpstr>
      <vt:lpstr> 2. TSP LOCATION        Land Identification  </vt:lpstr>
      <vt:lpstr>   4. STAKEHOLDER          engagement</vt:lpstr>
      <vt:lpstr>5. SELECTION  families,      communities</vt:lpstr>
      <vt:lpstr>6. HOUSING design</vt:lpstr>
      <vt:lpstr>7. HOUSING construction &amp;      participation</vt:lpstr>
      <vt:lpstr>8. OWNERSHIP  participation, feedback, accountability</vt:lpstr>
      <vt:lpstr>9. TSP     issues and            outcomes</vt:lpstr>
    </vt:vector>
  </TitlesOfParts>
  <Company>World Vision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and Infrastructure</dc:title>
  <dc:creator>World Vision Global Rapid Response Team</dc:creator>
  <cp:lastModifiedBy>moore</cp:lastModifiedBy>
  <cp:revision>86</cp:revision>
  <dcterms:created xsi:type="dcterms:W3CDTF">2011-02-05T09:47:49Z</dcterms:created>
  <dcterms:modified xsi:type="dcterms:W3CDTF">2012-10-25T12:39:19Z</dcterms:modified>
</cp:coreProperties>
</file>