
<file path=[Content_Types].xml><?xml version="1.0" encoding="utf-8"?>
<Types xmlns="http://schemas.openxmlformats.org/package/2006/content-types">
  <Override PartName="/ppt/slideLayouts/slideLayout105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6.xml" ContentType="application/vnd.openxmlformats-officedocument.presentationml.slideLayout+xml"/>
  <Override PartName="/ppt/slideMasters/slideMaster7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slideLayouts/slideLayout2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Layouts/slideLayout110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7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35.xml" ContentType="application/vnd.openxmlformats-officedocument.presentationml.slideLayout+xml"/>
  <Override PartName="/ppt/charts/chart1.xml" ContentType="application/vnd.openxmlformats-officedocument.drawingml.chart+xml"/>
  <Override PartName="/ppt/slideLayouts/slideLayout44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64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11.xml" ContentType="application/vnd.openxmlformats-officedocument.presentationml.slideLayout+xml"/>
  <Override PartName="/ppt/slideLayouts/slideLayout73.xml" ContentType="application/vnd.openxmlformats-officedocument.presentationml.slideLayout+xml"/>
  <Default Extension="bin" ContentType="application/vnd.openxmlformats-officedocument.presentationml.printerSettings"/>
  <Override PartName="/ppt/slideLayouts/slideLayout83.xml" ContentType="application/vnd.openxmlformats-officedocument.presentationml.slideLayout+xml"/>
  <Default Extension="xml" ContentType="application/xml"/>
  <Override PartName="/ppt/slides/slide5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3.xml" ContentType="application/vnd.openxmlformats-officedocument.presentationml.slideMaster+xml"/>
  <Override PartName="/ppt/tableStyles.xml" ContentType="application/vnd.openxmlformats-officedocument.presentationml.tableStyles+xml"/>
  <Override PartName="/ppt/slideLayouts/slideLayout69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Layouts/slideLayout9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9.xml" ContentType="application/vnd.openxmlformats-officedocument.presentationml.slideMaster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112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4.xml" ContentType="application/vnd.openxmlformats-officedocument.presentationml.slideLayout+xml"/>
  <Default Extension="png" ContentType="image/png"/>
  <Override PartName="/ppt/slideLayouts/slideLayout93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Layouts/slideLayout10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0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5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75.xml" ContentType="application/vnd.openxmlformats-officedocument.presentationml.slideLayout+xml"/>
  <Override PartName="/ppt/viewProps.xml" ContentType="application/vnd.openxmlformats-officedocument.presentationml.viewProps+xml"/>
  <Default Extension="rels" ContentType="application/vnd.openxmlformats-package.relationships+xml"/>
  <Override PartName="/ppt/slideLayouts/slideLayout85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109.xml" ContentType="application/vnd.openxmlformats-officedocument.presentationml.slideLayout+xml"/>
  <Override PartName="/ppt/slideLayouts/slideLayout13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1.xml" ContentType="application/vnd.openxmlformats-officedocument.presentationml.slide+xml"/>
  <Override PartName="/ppt/theme/theme10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7.xml" ContentType="application/vnd.openxmlformats-officedocument.presentationml.notesSlide+xml"/>
  <Override PartName="/ppt/theme/theme11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0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>
  <p:sldMasterIdLst>
    <p:sldMasterId id="2147483660" r:id="rId1"/>
    <p:sldMasterId id="2147483689" r:id="rId2"/>
    <p:sldMasterId id="2147483701" r:id="rId3"/>
    <p:sldMasterId id="2147483713" r:id="rId4"/>
    <p:sldMasterId id="2147483725" r:id="rId5"/>
    <p:sldMasterId id="2147483737" r:id="rId6"/>
    <p:sldMasterId id="2147483749" r:id="rId7"/>
    <p:sldMasterId id="2147483761" r:id="rId8"/>
    <p:sldMasterId id="2147483773" r:id="rId9"/>
    <p:sldMasterId id="2147483785" r:id="rId10"/>
  </p:sldMasterIdLst>
  <p:notesMasterIdLst>
    <p:notesMasterId r:id="rId22"/>
  </p:notesMasterIdLst>
  <p:sldIdLst>
    <p:sldId id="316" r:id="rId11"/>
    <p:sldId id="325" r:id="rId12"/>
    <p:sldId id="326" r:id="rId13"/>
    <p:sldId id="331" r:id="rId14"/>
    <p:sldId id="327" r:id="rId15"/>
    <p:sldId id="329" r:id="rId16"/>
    <p:sldId id="330" r:id="rId17"/>
    <p:sldId id="328" r:id="rId18"/>
    <p:sldId id="334" r:id="rId19"/>
    <p:sldId id="332" r:id="rId20"/>
    <p:sldId id="333" r:id="rId21"/>
  </p:sldIdLst>
  <p:sldSz cx="9144000" cy="6858000" type="screen4x3"/>
  <p:notesSz cx="6858000" cy="9144000"/>
  <p:defaultTextStyle>
    <a:defPPr>
      <a:defRPr lang="nb-N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26723"/>
    <a:srgbClr val="D0EAEC"/>
    <a:srgbClr val="BEE1E4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30515" autoAdjust="0"/>
    <p:restoredTop sz="94434" autoAdjust="0"/>
  </p:normalViewPr>
  <p:slideViewPr>
    <p:cSldViewPr>
      <p:cViewPr varScale="1">
        <p:scale>
          <a:sx n="89" d="100"/>
          <a:sy n="89" d="100"/>
        </p:scale>
        <p:origin x="-32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Donor\NRC%20Host%20Community%20Shelter%20-%20Plan%20Donors%20-%20APRIL%2020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"/>
  <c:chart>
    <c:title>
      <c:tx>
        <c:rich>
          <a:bodyPr/>
          <a:lstStyle/>
          <a:p>
            <a:pPr>
              <a:defRPr/>
            </a:pPr>
            <a:r>
              <a:rPr lang="en-US">
                <a:solidFill>
                  <a:schemeClr val="accent1">
                    <a:lumMod val="50000"/>
                  </a:schemeClr>
                </a:solidFill>
              </a:rPr>
              <a:t>Progress per Donor (HUs) - April</a:t>
            </a:r>
          </a:p>
        </c:rich>
      </c:tx>
      <c:layout>
        <c:manualLayout>
          <c:xMode val="edge"/>
          <c:yMode val="edge"/>
          <c:x val="0.292916666666667"/>
          <c:y val="0.0"/>
        </c:manualLayout>
      </c:layout>
    </c:title>
    <c:plotArea>
      <c:layout>
        <c:manualLayout>
          <c:layoutTarget val="inner"/>
          <c:xMode val="edge"/>
          <c:yMode val="edge"/>
          <c:x val="0.197588162056666"/>
          <c:y val="0.150272431218007"/>
          <c:w val="0.740523420149404"/>
          <c:h val="0.704797167316636"/>
        </c:manualLayout>
      </c:layout>
      <c:barChart>
        <c:barDir val="bar"/>
        <c:grouping val="clustered"/>
        <c:ser>
          <c:idx val="0"/>
          <c:order val="0"/>
          <c:tx>
            <c:strRef>
              <c:f>'HUs PLAN'!$C$3</c:f>
              <c:strCache>
                <c:ptCount val="1"/>
                <c:pt idx="0">
                  <c:v>Target Committed HU</c:v>
                </c:pt>
              </c:strCache>
            </c:strRef>
          </c:tx>
          <c:cat>
            <c:strRef>
              <c:f>('HUs PLAN'!$B$3,'HUs PLAN'!$B$6,'HUs PLAN'!$B$9,'HUs PLAN'!$B$12,'HUs PLAN'!$B$15)</c:f>
              <c:strCache>
                <c:ptCount val="5"/>
                <c:pt idx="0">
                  <c:v>DFID JOFS1308</c:v>
                </c:pt>
                <c:pt idx="1">
                  <c:v>BPRM JOFS1307</c:v>
                </c:pt>
                <c:pt idx="2">
                  <c:v>ECHO JOFS1304</c:v>
                </c:pt>
                <c:pt idx="3">
                  <c:v>CIDA JOFS1402</c:v>
                </c:pt>
                <c:pt idx="4">
                  <c:v>UNHCR JOFS1403</c:v>
                </c:pt>
              </c:strCache>
            </c:strRef>
          </c:cat>
          <c:val>
            <c:numRef>
              <c:f>('HUs PLAN'!$D$3,'HUs PLAN'!$D$6,'HUs PLAN'!$D$9,'HUs PLAN'!$D$12,'HUs PLAN'!$D$15)</c:f>
              <c:numCache>
                <c:formatCode>General</c:formatCode>
                <c:ptCount val="5"/>
                <c:pt idx="0">
                  <c:v>490.0</c:v>
                </c:pt>
                <c:pt idx="1">
                  <c:v>340.0</c:v>
                </c:pt>
                <c:pt idx="2">
                  <c:v>2400.0</c:v>
                </c:pt>
                <c:pt idx="3">
                  <c:v>210.0</c:v>
                </c:pt>
                <c:pt idx="4">
                  <c:v>120.0</c:v>
                </c:pt>
              </c:numCache>
            </c:numRef>
          </c:val>
        </c:ser>
        <c:ser>
          <c:idx val="1"/>
          <c:order val="1"/>
          <c:tx>
            <c:strRef>
              <c:f>'HUs PLAN'!$C$4</c:f>
              <c:strCache>
                <c:ptCount val="1"/>
                <c:pt idx="0">
                  <c:v>Completed</c:v>
                </c:pt>
              </c:strCache>
            </c:strRef>
          </c:tx>
          <c:cat>
            <c:strRef>
              <c:f>('HUs PLAN'!$B$3,'HUs PLAN'!$B$6,'HUs PLAN'!$B$9,'HUs PLAN'!$B$12,'HUs PLAN'!$B$15)</c:f>
              <c:strCache>
                <c:ptCount val="5"/>
                <c:pt idx="0">
                  <c:v>DFID JOFS1308</c:v>
                </c:pt>
                <c:pt idx="1">
                  <c:v>BPRM JOFS1307</c:v>
                </c:pt>
                <c:pt idx="2">
                  <c:v>ECHO JOFS1304</c:v>
                </c:pt>
                <c:pt idx="3">
                  <c:v>CIDA JOFS1402</c:v>
                </c:pt>
                <c:pt idx="4">
                  <c:v>UNHCR JOFS1403</c:v>
                </c:pt>
              </c:strCache>
            </c:strRef>
          </c:cat>
          <c:val>
            <c:numRef>
              <c:f>('HUs PLAN'!$D$4,'HUs PLAN'!$D$7,'HUs PLAN'!$D$10,'HUs PLAN'!$D$13,'HUs PLAN'!$D$16)</c:f>
              <c:numCache>
                <c:formatCode>General</c:formatCode>
                <c:ptCount val="5"/>
                <c:pt idx="0">
                  <c:v>579.0</c:v>
                </c:pt>
                <c:pt idx="1">
                  <c:v>408.0</c:v>
                </c:pt>
                <c:pt idx="2">
                  <c:v>607.0</c:v>
                </c:pt>
                <c:pt idx="3">
                  <c:v>162.0</c:v>
                </c:pt>
                <c:pt idx="4">
                  <c:v>100.0</c:v>
                </c:pt>
              </c:numCache>
            </c:numRef>
          </c:val>
        </c:ser>
        <c:dLbls/>
        <c:axId val="249943336"/>
        <c:axId val="249933832"/>
      </c:barChart>
      <c:catAx>
        <c:axId val="249943336"/>
        <c:scaling>
          <c:orientation val="minMax"/>
        </c:scaling>
        <c:axPos val="l"/>
        <c:numFmt formatCode="General" sourceLinked="0"/>
        <c:majorTickMark val="none"/>
        <c:tickLblPos val="nextTo"/>
        <c:txPr>
          <a:bodyPr/>
          <a:lstStyle/>
          <a:p>
            <a:pPr>
              <a:defRPr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  <c:crossAx val="249933832"/>
        <c:crosses val="autoZero"/>
        <c:auto val="1"/>
        <c:lblAlgn val="ctr"/>
        <c:lblOffset val="100"/>
      </c:catAx>
      <c:valAx>
        <c:axId val="249933832"/>
        <c:scaling>
          <c:orientation val="minMax"/>
          <c:max val="2500.0"/>
        </c:scaling>
        <c:axPos val="b"/>
        <c:majorGridlines/>
        <c:minorGridlines/>
        <c:numFmt formatCode="General" sourceLinked="1"/>
        <c:majorTickMark val="none"/>
        <c:tickLblPos val="nextTo"/>
        <c:crossAx val="249943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19055993000875"/>
          <c:y val="0.165508171569943"/>
          <c:w val="0.294290901137358"/>
          <c:h val="0.209228815346708"/>
        </c:manualLayout>
      </c:layout>
    </c:legend>
    <c:plotVisOnly val="1"/>
    <c:dispBlanksAs val="gap"/>
  </c:chart>
  <c:spPr>
    <a:solidFill>
      <a:schemeClr val="bg1"/>
    </a:solidFill>
    <a:ln>
      <a:solidFill>
        <a:schemeClr val="tx1"/>
      </a:solidFill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ＭＳ Ｐゴシック" pitchFamily="112" charset="-128"/>
                <a:cs typeface="+mn-cs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ＭＳ Ｐゴシック" pitchFamily="112" charset="-128"/>
                <a:cs typeface="+mn-cs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noProof="0" smtClean="0"/>
              <a:t>Click to edit Master text styles</a:t>
            </a:r>
          </a:p>
          <a:p>
            <a:pPr lvl="1"/>
            <a:r>
              <a:rPr lang="nb-NO" noProof="0" smtClean="0"/>
              <a:t>Second level</a:t>
            </a:r>
          </a:p>
          <a:p>
            <a:pPr lvl="2"/>
            <a:r>
              <a:rPr lang="nb-NO" noProof="0" smtClean="0"/>
              <a:t>Third level</a:t>
            </a:r>
          </a:p>
          <a:p>
            <a:pPr lvl="3"/>
            <a:r>
              <a:rPr lang="nb-NO" noProof="0" smtClean="0"/>
              <a:t>Fourth level</a:t>
            </a:r>
          </a:p>
          <a:p>
            <a:pPr lvl="4"/>
            <a:r>
              <a:rPr lang="nb-NO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ＭＳ Ｐゴシック" pitchFamily="112" charset="-128"/>
                <a:cs typeface="+mn-cs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ＭＳ Ｐゴシック" pitchFamily="112" charset="-128"/>
                <a:cs typeface="+mn-cs"/>
              </a:defRPr>
            </a:lvl1pPr>
          </a:lstStyle>
          <a:p>
            <a:pPr>
              <a:defRPr/>
            </a:pPr>
            <a:fld id="{437B1613-90AD-43DC-BDA1-C2FE4273114A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884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12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12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12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12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12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7B1613-90AD-43DC-BDA1-C2FE4273114A}" type="slidenum">
              <a:rPr lang="nb-NO" smtClean="0"/>
              <a:pPr>
                <a:defRPr/>
              </a:pPr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2089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0724" name="Header Placeholder 3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000000"/>
                </a:solidFill>
              </a:rPr>
              <a:t>NRC Education In Emergencies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00803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Header Placeholder 3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9701" name="Footer Placeholder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prstClr val="black"/>
                </a:solidFill>
              </a:rPr>
              <a:t>NRC Education In Emergencies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20473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0724" name="Header Placeholder 3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000000"/>
                </a:solidFill>
              </a:rPr>
              <a:t>NRC Education In Emergencies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28889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0724" name="Header Placeholder 3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000000"/>
                </a:solidFill>
              </a:rPr>
              <a:t>NRC Education In Emergencies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95672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0724" name="Header Placeholder 3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000000"/>
                </a:solidFill>
              </a:rPr>
              <a:t>NRC Education In Emergencies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85983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Header Placeholder 3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9701" name="Footer Placeholder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prstClr val="black"/>
                </a:solidFill>
              </a:rPr>
              <a:t>NRC Education In Emergencies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2003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NRC Education In Emergencies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49178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0724" name="Header Placeholder 3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000000"/>
                </a:solidFill>
              </a:rPr>
              <a:t>NRC Education In Emergencies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697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A977F-2504-E741-85B4-8F01994E1F25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0050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F351F-53B1-3B4C-8CD4-15B0457E8E3F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08700637"/>
      </p:ext>
    </p:extLst>
  </p:cSld>
  <p:clrMapOvr>
    <a:masterClrMapping/>
  </p:clrMapOvr>
  <p:hf sldNum="0" hd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B042-6653-4513-85C8-2C8A6B80D0F8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68E2F-5D0F-4E2B-90D2-89C6B2D1284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1451056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ED10E-5327-4571-B13F-FA1DBB6F8EFA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75A9C-5A49-4F0D-AAB9-9DA367762F7F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4643705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631B-B4C8-4EBF-A39A-D90B204758D9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27D1E-83A1-42A8-B640-1436396C4D3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2181339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5DE49-14CC-4744-A74D-7C5CAE8734D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20CA2-8406-4006-9468-59058A384B02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1395848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A263-AD91-435E-8B04-63FF6947C4B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600B2-AB0F-432B-AFA1-2FAEA70C0AD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7056548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9DA5E-A9B9-40AA-91E2-4A24E081A62D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C4399-624A-4C3D-BD56-1BA0761FF3E1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408749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255DF-20CD-4DF0-BA88-2FF36CF6E31F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DA9BD-F172-42B3-8910-F87B1F4388CB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497919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44612-47CA-4705-B958-9DFC855C149E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106C3-FB23-49D3-9426-04A3AAAA6032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999225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0477B-7EE0-41AE-862F-FFF52B8599E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E83BC-69EF-47AB-BA1A-4F5EA5C28604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5329940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C88D1-5E07-4A11-BDAB-5F6799466B0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B3D6F-7FAE-4129-95E7-FC4D3658194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93558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E8F6-4F69-E448-82E4-3FF8C30628E4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8358476"/>
      </p:ext>
    </p:extLst>
  </p:cSld>
  <p:clrMapOvr>
    <a:masterClrMapping/>
  </p:clrMapOvr>
  <p:hf sldNum="0" hd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E7EA-FE59-4384-BDFC-A7596878E58B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B3C87-6396-4160-99E8-2A34C311EAF6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4855228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B042-6653-4513-85C8-2C8A6B80D0F8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372308-3802-4565-A790-299A1B9F9546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472317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ED10E-5327-4571-B13F-FA1DBB6F8EFA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05CA0-9420-4C20-BC1F-2A8B2AE821F1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2175691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631B-B4C8-4EBF-A39A-D90B204758D9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F8CB1B-9F5F-41C0-858D-8DEC5DA30D2F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4926590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5DE49-14CC-4744-A74D-7C5CAE8734D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6C76C-AABD-4FC9-9EBC-07349FB6481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5896299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A263-AD91-435E-8B04-63FF6947C4B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5B397-4734-48CF-8709-4E99F73B74FF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16574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BAD4-EC93-8B4C-97AE-9AB5F3271B19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3290464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9050E-E079-6441-81E7-806D30677343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7457559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30AF-FFB7-DE42-B481-AAC2589869DA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06220002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7C16-FAF2-2C41-B697-563997C522AD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958156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D9EA-0687-604F-B97A-763B6765DF9F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22414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D9DA5E-A9B9-40AA-91E2-4A24E081A62D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AF55-9F02-4AA5-B9C4-F24CF7C3A13B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44764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9255DF-20CD-4DF0-BA88-2FF36CF6E31F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592E-86BB-46EC-A3EF-AB9A8EEF5369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1119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944612-47CA-4705-B958-9DFC855C149E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37EFB-C236-4DD8-92F9-E3D21EACA6A9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34823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A02F-357D-AF42-B110-A7740AFDCA1B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243113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60477B-7EE0-41AE-862F-FFF52B8599E1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68493-7B59-430D-A6D5-6C0612B21B92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907316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BC88D1-5E07-4A11-BDAB-5F6799466B0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B54A-2819-467E-8369-C85577EE161A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273940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EFE7EA-FE59-4384-BDFC-A7596878E58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273-2BBF-4BFB-95C7-88A2910950BF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616200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96B042-6653-4513-85C8-2C8A6B80D0F8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9971-AC85-4B94-95DA-4067C6C47BDE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26700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0ED10E-5327-4571-B13F-FA1DBB6F8EF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36B3-69C8-4845-9D97-B687C278C289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76691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D6631B-B4C8-4EBF-A39A-D90B204758D9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A9C65-6CBF-40F7-9FC3-E0D3631B49D2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468421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55DE49-14CC-4744-A74D-7C5CAE8734D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0D54-473A-404E-AA13-C516BD8CB618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01918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B5A263-AD91-435E-8B04-63FF6947C4B3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5411-BA05-44CE-9870-D8FDB1AC36FC}" type="slidenum">
              <a:rPr lang="x-none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829763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9EB0E-AB41-4443-8E17-5D90A462E382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A4748-D8F1-40A3-970C-9587FE27B9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328143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52464-01C2-47F4-AEF8-4F0B55404E7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4F51F-6D34-4B06-8279-E86C831E20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6126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B9B27-4D02-2940-AED5-BC8F2B3B1507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208934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6A61-2035-44B8-8D3A-F5E6BD55622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9E4A2-9EF1-41BE-932D-F51450C5B9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681730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5EC89-915A-4C80-B9D4-509E017E24C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05144-8F87-4BE2-8AEB-9624BD2474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973337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15B7-AC10-4C01-968B-05C3608E1E9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3E6EB-EE54-4977-8ACF-14AB816734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716232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F3799-3878-40B5-818A-2348B7A14A0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50963-F619-4040-9A5A-0DF5613873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619178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D3E2B-52D6-43CD-A084-B2458C5A5F6B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2E78A-EA94-489E-9301-764D390B27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30287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BAC0D-3440-4EC6-A18F-DB88DF5D55F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E8150-C41B-4269-8054-D3CBCBF71E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454883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F4371-C452-48E0-916A-7CA183E55B6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C4AD2-C7FA-41E7-8302-310E8908A9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937900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ADD49-D884-4209-931A-7599A31F05C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32F32-A34C-485C-9296-CAA3C27D78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345686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1A85E-E8E7-49A1-BC29-DF11E8C26A2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19912-DBF5-42E5-9AF2-298A7114AE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20377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9DA5E-A9B9-40AA-91E2-4A24E081A62D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E070B-7626-4BF6-B785-0DF73B257E1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09137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F7878-2C98-7449-BB8F-764A5EA8E558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218982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255DF-20CD-4DF0-BA88-2FF36CF6E31F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1FE98-0302-4A9A-9B72-450167096488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030142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44612-47CA-4705-B958-9DFC855C149E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9F5BD-ACB5-4684-B28B-6377D3A0532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49628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0477B-7EE0-41AE-862F-FFF52B8599E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725BC-FDB9-407B-B273-7DDFD5D74D8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886213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C88D1-5E07-4A11-BDAB-5F6799466B0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BA204-BAC8-4986-967D-E98B8C6E659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673622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E7EA-FE59-4384-BDFC-A7596878E58B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EB0A3-8D00-4E97-AF72-25A0EDF3F01C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564764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B042-6653-4513-85C8-2C8A6B80D0F8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68E2F-5D0F-4E2B-90D2-89C6B2D1284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13320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ED10E-5327-4571-B13F-FA1DBB6F8EFA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75A9C-5A49-4F0D-AAB9-9DA367762F7F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007111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631B-B4C8-4EBF-A39A-D90B204758D9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27D1E-83A1-42A8-B640-1436396C4D3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082133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5DE49-14CC-4744-A74D-7C5CAE8734D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20CA2-8406-4006-9468-59058A384B02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19224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A263-AD91-435E-8B04-63FF6947C4B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600B2-AB0F-432B-AFA1-2FAEA70C0AD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4328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F403-9584-1749-B6AB-5E1C5F94527C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52474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9EB0E-AB41-4443-8E17-5D90A462E382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A4748-D8F1-40A3-970C-9587FE27B9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65229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52464-01C2-47F4-AEF8-4F0B55404E7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4F51F-6D34-4B06-8279-E86C831E20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96340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6A61-2035-44B8-8D3A-F5E6BD55622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9E4A2-9EF1-41BE-932D-F51450C5B9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114452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5EC89-915A-4C80-B9D4-509E017E24C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05144-8F87-4BE2-8AEB-9624BD2474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650295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15B7-AC10-4C01-968B-05C3608E1E9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3E6EB-EE54-4977-8ACF-14AB816734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022861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F3799-3878-40B5-818A-2348B7A14A0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50963-F619-4040-9A5A-0DF5613873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582497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D3E2B-52D6-43CD-A084-B2458C5A5F6B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2E78A-EA94-489E-9301-764D390B27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209791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BAC0D-3440-4EC6-A18F-DB88DF5D55F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E8150-C41B-4269-8054-D3CBCBF71E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0187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F4371-C452-48E0-916A-7CA183E55B6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C4AD2-C7FA-41E7-8302-310E8908A9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475681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ADD49-D884-4209-931A-7599A31F05C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32F32-A34C-485C-9296-CAA3C27D78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4122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0351-EB03-5444-BA93-B7E778374E24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272119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1A85E-E8E7-49A1-BC29-DF11E8C26A2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19912-DBF5-42E5-9AF2-298A7114AE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76159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9DA5E-A9B9-40AA-91E2-4A24E081A62D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E070B-7626-4BF6-B785-0DF73B257E1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85037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255DF-20CD-4DF0-BA88-2FF36CF6E31F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1FE98-0302-4A9A-9B72-450167096488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507359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44612-47CA-4705-B958-9DFC855C149E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9F5BD-ACB5-4684-B28B-6377D3A0532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252874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0477B-7EE0-41AE-862F-FFF52B8599E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725BC-FDB9-407B-B273-7DDFD5D74D8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03363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C88D1-5E07-4A11-BDAB-5F6799466B0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BA204-BAC8-4986-967D-E98B8C6E659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681853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E7EA-FE59-4384-BDFC-A7596878E58B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EB0A3-8D00-4E97-AF72-25A0EDF3F01C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63708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B042-6653-4513-85C8-2C8A6B80D0F8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68E2F-5D0F-4E2B-90D2-89C6B2D1284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02226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ED10E-5327-4571-B13F-FA1DBB6F8EFA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75A9C-5A49-4F0D-AAB9-9DA367762F7F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723847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631B-B4C8-4EBF-A39A-D90B204758D9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27D1E-83A1-42A8-B640-1436396C4D3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419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DB90-FF7E-5041-AB9F-1BC0957AB829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076141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5DE49-14CC-4744-A74D-7C5CAE8734D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20CA2-8406-4006-9468-59058A384B02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18640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A263-AD91-435E-8B04-63FF6947C4B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600B2-AB0F-432B-AFA1-2FAEA70C0AD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138944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9EB0E-AB41-4443-8E17-5D90A462E382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A4748-D8F1-40A3-970C-9587FE27B9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03561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52464-01C2-47F4-AEF8-4F0B55404E7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4F51F-6D34-4B06-8279-E86C831E20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617494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6A61-2035-44B8-8D3A-F5E6BD55622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9E4A2-9EF1-41BE-932D-F51450C5B9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291034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5EC89-915A-4C80-B9D4-509E017E24C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05144-8F87-4BE2-8AEB-9624BD2474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934243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15B7-AC10-4C01-968B-05C3608E1E9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3E6EB-EE54-4977-8ACF-14AB816734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701476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F3799-3878-40B5-818A-2348B7A14A0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50963-F619-4040-9A5A-0DF5613873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435858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D3E2B-52D6-43CD-A084-B2458C5A5F6B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2E78A-EA94-489E-9301-764D390B27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700864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BAC0D-3440-4EC6-A18F-DB88DF5D55F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E8150-C41B-4269-8054-D3CBCBF71E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87005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B8CB6-48D8-4E47-B0D3-B56230F429D0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313393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F4371-C452-48E0-916A-7CA183E55B6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C4AD2-C7FA-41E7-8302-310E8908A9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07374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ADD49-D884-4209-931A-7599A31F05C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32F32-A34C-485C-9296-CAA3C27D78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44512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1A85E-E8E7-49A1-BC29-DF11E8C26A2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19912-DBF5-42E5-9AF2-298A7114AE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34636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9DA5E-A9B9-40AA-91E2-4A24E081A62D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E070B-7626-4BF6-B785-0DF73B257E1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054364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255DF-20CD-4DF0-BA88-2FF36CF6E31F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1FE98-0302-4A9A-9B72-450167096488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69046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44612-47CA-4705-B958-9DFC855C149E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9F5BD-ACB5-4684-B28B-6377D3A0532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433459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0477B-7EE0-41AE-862F-FFF52B8599E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725BC-FDB9-407B-B273-7DDFD5D74D8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895166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C88D1-5E07-4A11-BDAB-5F6799466B0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BA204-BAC8-4986-967D-E98B8C6E659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949769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E7EA-FE59-4384-BDFC-A7596878E58B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EB0A3-8D00-4E97-AF72-25A0EDF3F01C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636889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B042-6653-4513-85C8-2C8A6B80D0F8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68E2F-5D0F-4E2B-90D2-89C6B2D1284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52646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716D3-DCE8-CC45-8106-AE5DFCD073F9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2527734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ED10E-5327-4571-B13F-FA1DBB6F8EFA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75A9C-5A49-4F0D-AAB9-9DA367762F7F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8236925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631B-B4C8-4EBF-A39A-D90B204758D9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27D1E-83A1-42A8-B640-1436396C4D3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762519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5DE49-14CC-4744-A74D-7C5CAE8734D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20CA2-8406-4006-9468-59058A384B02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1279335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A263-AD91-435E-8B04-63FF6947C4B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600B2-AB0F-432B-AFA1-2FAEA70C0AD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3783087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9DA5E-A9B9-40AA-91E2-4A24E081A62D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E070B-7626-4BF6-B785-0DF73B257E13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20337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255DF-20CD-4DF0-BA88-2FF36CF6E31F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1FE98-0302-4A9A-9B72-450167096488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452244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44612-47CA-4705-B958-9DFC855C149E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9F5BD-ACB5-4684-B28B-6377D3A05329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5656814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0477B-7EE0-41AE-862F-FFF52B8599E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725BC-FDB9-407B-B273-7DDFD5D74D8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8589004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C88D1-5E07-4A11-BDAB-5F6799466B03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BA204-BAC8-4986-967D-E98B8C6E6595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207370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E7EA-FE59-4384-BDFC-A7596878E58B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EB0A3-8D00-4E97-AF72-25A0EDF3F01C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818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5.xml"/><Relationship Id="rId12" Type="http://schemas.openxmlformats.org/officeDocument/2006/relationships/theme" Target="../theme/theme10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1.xml"/><Relationship Id="rId8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4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Relationship Id="rId3" Type="http://schemas.openxmlformats.org/officeDocument/2006/relationships/slideLayout" Target="../slideLayouts/slideLayout30.xml"/><Relationship Id="rId4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5.xml"/><Relationship Id="rId9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2" Type="http://schemas.openxmlformats.org/officeDocument/2006/relationships/slideLayout" Target="../slideLayouts/slideLayout40.xml"/><Relationship Id="rId3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6.xml"/><Relationship Id="rId9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0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50.xml"/><Relationship Id="rId2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7.xml"/><Relationship Id="rId9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1.xml"/><Relationship Id="rId12" Type="http://schemas.openxmlformats.org/officeDocument/2006/relationships/theme" Target="../theme/theme6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8.xml"/><Relationship Id="rId9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2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3.xml"/><Relationship Id="rId12" Type="http://schemas.openxmlformats.org/officeDocument/2006/relationships/theme" Target="../theme/theme8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4.xml"/><Relationship Id="rId12" Type="http://schemas.openxmlformats.org/officeDocument/2006/relationships/theme" Target="../theme/theme9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FFB4-400D-1240-AB24-6F86C96D4DFB}" type="datetimeFigureOut">
              <a:rPr lang="en-US" dirty="0"/>
              <a:pPr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781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BA209D-346D-4A82-888F-60F6B84788A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59248AE4-0B9E-47F8-90B9-07C4D0B1D569}" type="slidenum">
              <a:rPr lang="x-none" smtClean="0"/>
              <a:pPr/>
              <a:t>‹#›</a:t>
            </a:fld>
            <a:endParaRPr lang="en-US" smtClean="0"/>
          </a:p>
        </p:txBody>
      </p:sp>
      <p:pic>
        <p:nvPicPr>
          <p:cNvPr id="8" name="Picture 7" descr="logo.bmp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96200" y="152400"/>
            <a:ext cx="1189038" cy="352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8992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BA209D-346D-4A82-888F-60F6B84788A1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pPr>
                <a:defRPr/>
              </a:pPr>
              <a:t>5/29/14</a:t>
            </a:fld>
            <a:endParaRPr lang="en-US" dirty="0">
              <a:solidFill>
                <a:prstClr val="white">
                  <a:tint val="75000"/>
                </a:prst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313F8-4B08-45BF-B4E5-E2EABA9E4BB3}" type="slidenum">
              <a:rPr lang="x-none" smtClean="0">
                <a:solidFill>
                  <a:prstClr val="white">
                    <a:tint val="75000"/>
                  </a:prst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9579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513F51-3191-43FB-82F3-DAE73540A41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9BB1429-D79B-4CC4-A3F6-4A4BE9E5B743}" type="slidenum">
              <a:rPr lang="en-US" smtClean="0">
                <a:latin typeface="Calibri" panose="020F0502020204030204" pitchFamily="34" charset="0"/>
                <a:cs typeface="Arial" panose="020B0604020202020204" pitchFamily="34" charset="0"/>
              </a:rPr>
              <a:pPr/>
              <a:t>‹#›</a:t>
            </a:fld>
            <a:endParaRPr lang="en-US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1268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BA209D-346D-4A82-888F-60F6B84788A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96645286-DE4A-47B7-9A55-8C243F34EB98}" type="slidenum">
              <a:rPr lang="x-none" smtClean="0"/>
              <a:pPr/>
              <a:t>‹#›</a:t>
            </a:fld>
            <a:endParaRPr lang="en-US" smtClean="0"/>
          </a:p>
        </p:txBody>
      </p:sp>
      <p:pic>
        <p:nvPicPr>
          <p:cNvPr id="8" name="Picture 7" descr="logo.bmp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96200" y="152400"/>
            <a:ext cx="1189038" cy="352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9539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513F51-3191-43FB-82F3-DAE73540A41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9BB1429-D79B-4CC4-A3F6-4A4BE9E5B743}" type="slidenum">
              <a:rPr lang="en-US" smtClean="0">
                <a:latin typeface="Calibri" panose="020F0502020204030204" pitchFamily="34" charset="0"/>
                <a:cs typeface="Arial" panose="020B0604020202020204" pitchFamily="34" charset="0"/>
              </a:rPr>
              <a:pPr/>
              <a:t>‹#›</a:t>
            </a:fld>
            <a:endParaRPr lang="en-US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8919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BA209D-346D-4A82-888F-60F6B84788A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96645286-DE4A-47B7-9A55-8C243F34EB98}" type="slidenum">
              <a:rPr lang="x-none" smtClean="0"/>
              <a:pPr/>
              <a:t>‹#›</a:t>
            </a:fld>
            <a:endParaRPr lang="en-US" smtClean="0"/>
          </a:p>
        </p:txBody>
      </p:sp>
      <p:pic>
        <p:nvPicPr>
          <p:cNvPr id="8" name="Picture 7" descr="logo.bmp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96200" y="152400"/>
            <a:ext cx="1189038" cy="352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9432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513F51-3191-43FB-82F3-DAE73540A41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9BB1429-D79B-4CC4-A3F6-4A4BE9E5B743}" type="slidenum">
              <a:rPr lang="en-US" smtClean="0">
                <a:latin typeface="Calibri" panose="020F0502020204030204" pitchFamily="34" charset="0"/>
                <a:cs typeface="Arial" panose="020B0604020202020204" pitchFamily="34" charset="0"/>
              </a:rPr>
              <a:pPr/>
              <a:t>‹#›</a:t>
            </a:fld>
            <a:endParaRPr lang="en-US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62635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BA209D-346D-4A82-888F-60F6B84788A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96645286-DE4A-47B7-9A55-8C243F34EB98}" type="slidenum">
              <a:rPr lang="x-none" smtClean="0"/>
              <a:pPr/>
              <a:t>‹#›</a:t>
            </a:fld>
            <a:endParaRPr lang="en-US" smtClean="0"/>
          </a:p>
        </p:txBody>
      </p:sp>
      <p:pic>
        <p:nvPicPr>
          <p:cNvPr id="8" name="Picture 7" descr="logo.bmp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96200" y="152400"/>
            <a:ext cx="1189038" cy="352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50680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BA209D-346D-4A82-888F-60F6B84788A1}" type="datetimeFigureOut">
              <a:rPr lang="en-US"/>
              <a:pPr>
                <a:defRPr/>
              </a:pPr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96645286-DE4A-47B7-9A55-8C243F34EB98}" type="slidenum">
              <a:rPr lang="x-none" smtClean="0"/>
              <a:pPr/>
              <a:t>‹#›</a:t>
            </a:fld>
            <a:endParaRPr lang="en-US" smtClean="0"/>
          </a:p>
        </p:txBody>
      </p:sp>
      <p:pic>
        <p:nvPicPr>
          <p:cNvPr id="8" name="Picture 7" descr="logo.bmp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96200" y="152400"/>
            <a:ext cx="1189038" cy="352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7619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105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RC User\Desktop\NRC Docs\Photos\IMPLEMENTATION\View Sarih 2 F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10260632" cy="769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96" y="908720"/>
            <a:ext cx="8496944" cy="1440160"/>
          </a:xfrm>
        </p:spPr>
        <p:txBody>
          <a:bodyPr>
            <a:normAutofit/>
          </a:bodyPr>
          <a:lstStyle/>
          <a:p>
            <a:r>
              <a:rPr lang="en-GB" sz="4200" dirty="0" smtClean="0">
                <a:latin typeface="Gill Sans MT"/>
              </a:rPr>
              <a:t> Integrated Urban Shelter Project</a:t>
            </a:r>
            <a:endParaRPr lang="en-GB" sz="4200" dirty="0">
              <a:latin typeface="Gill Sans M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5"/>
            <a:ext cx="7772400" cy="4467200"/>
          </a:xfrm>
        </p:spPr>
        <p:txBody>
          <a:bodyPr/>
          <a:lstStyle/>
          <a:p>
            <a:pPr algn="ctr">
              <a:buNone/>
            </a:pPr>
            <a:r>
              <a:rPr lang="en-GB" sz="2600" dirty="0" smtClean="0">
                <a:latin typeface="Gill Sans MT"/>
              </a:rPr>
              <a:t>Access to Secure and Adequate Housing for Syrian Refugees living in Host Communities in Jordan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-571501" y="0"/>
            <a:ext cx="9948597" cy="746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 flipV="1">
            <a:off x="0" y="2617146"/>
            <a:ext cx="8229600" cy="811854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  <a:t/>
            </a:r>
            <a:b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"/>
            <a:ext cx="88392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en-US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glow rad="101600">
                  <a:srgbClr val="F79646">
                    <a:lumMod val="50000"/>
                    <a:alpha val="60000"/>
                  </a:srgb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GB" sz="4000" dirty="0">
              <a:solidFill>
                <a:srgbClr val="F79646">
                  <a:lumMod val="60000"/>
                  <a:lumOff val="40000"/>
                </a:srgb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410200" y="64579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latin typeface="Verdana" pitchFamily="34" charset="0"/>
                <a:cs typeface="Arial" charset="0"/>
              </a:rPr>
              <a:t>                </a:t>
            </a:r>
            <a:endParaRPr lang="en-US" sz="2000" b="1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95400" y="304800"/>
            <a:ext cx="6477000" cy="6858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Next Steps</a:t>
            </a:r>
            <a:endParaRPr lang="en-US" sz="32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28600" y="1219200"/>
            <a:ext cx="8415338" cy="495300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28575"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rgbClr val="FFFF00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" y="1470025"/>
            <a:ext cx="86106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Geographic expansion into </a:t>
            </a:r>
            <a:r>
              <a:rPr lang="en-US" sz="2600" dirty="0" err="1" smtClean="0">
                <a:solidFill>
                  <a:srgbClr val="FFFFFF"/>
                </a:solidFill>
                <a:latin typeface="Gill Sans MT"/>
              </a:rPr>
              <a:t>Jerash</a:t>
            </a: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, </a:t>
            </a:r>
            <a:r>
              <a:rPr lang="en-US" sz="2600" dirty="0" err="1" smtClean="0">
                <a:solidFill>
                  <a:srgbClr val="FFFFFF"/>
                </a:solidFill>
                <a:latin typeface="Gill Sans MT"/>
              </a:rPr>
              <a:t>Ajloun</a:t>
            </a: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 and potentially </a:t>
            </a:r>
            <a:r>
              <a:rPr lang="en-US" sz="2600" dirty="0" err="1" smtClean="0">
                <a:solidFill>
                  <a:srgbClr val="FFFFFF"/>
                </a:solidFill>
                <a:latin typeface="Gill Sans MT"/>
              </a:rPr>
              <a:t>Zarqa</a:t>
            </a: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 by end-2014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8600" y="2314880"/>
            <a:ext cx="86106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Group information sessions on HLP and civil documentation issues through NGOs, CBOs and NRC Drop-In Centre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8600" y="3560222"/>
            <a:ext cx="7696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Improving host community-refugee relations by working with </a:t>
            </a:r>
            <a:r>
              <a:rPr lang="en-US" sz="2600" i="1" dirty="0" err="1" smtClean="0">
                <a:solidFill>
                  <a:srgbClr val="FFFFFF"/>
                </a:solidFill>
                <a:latin typeface="Gill Sans MT"/>
              </a:rPr>
              <a:t>mukhtars</a:t>
            </a:r>
            <a:r>
              <a:rPr lang="en-US" sz="2600" i="1" dirty="0" smtClean="0">
                <a:solidFill>
                  <a:srgbClr val="FFFFFF"/>
                </a:solidFill>
                <a:latin typeface="Gill Sans MT"/>
              </a:rPr>
              <a:t> </a:t>
            </a: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and community leaders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8600" y="4426293"/>
            <a:ext cx="7696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Further development and dissemination of HLP guidance as Shelter Working Group co-lead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8600" y="5279648"/>
            <a:ext cx="7696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Undertake research on women’s HLP rights amongst Syrian refugees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4202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457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647172" y="-512978"/>
            <a:ext cx="11339852" cy="7559901"/>
          </a:xfr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76915909"/>
              </p:ext>
            </p:extLst>
          </p:nvPr>
        </p:nvGraphicFramePr>
        <p:xfrm>
          <a:off x="2123728" y="5013176"/>
          <a:ext cx="4968552" cy="150271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68552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Contact Us</a:t>
                      </a:r>
                    </a:p>
                  </a:txBody>
                  <a:tcPr marT="45719" marB="45719"/>
                </a:tc>
              </a:tr>
              <a:tr h="6476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Robert Beer – Interim Country Director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079 572 4278</a:t>
                      </a:r>
                      <a:endParaRPr lang="en-US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45719" marB="45719"/>
                </a:tc>
              </a:tr>
              <a:tr h="48932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robert.beer@nrc.no</a:t>
                      </a:r>
                    </a:p>
                  </a:txBody>
                  <a:tcPr marT="45719" marB="45719"/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46100" y="279400"/>
            <a:ext cx="8001000" cy="6858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prstClr val="black"/>
                </a:solidFill>
                <a:latin typeface="Gill Sans MT"/>
                <a:cs typeface="Arial" pitchFamily="34" charset="0"/>
              </a:rPr>
              <a:t>Questions?</a:t>
            </a:r>
            <a:endParaRPr lang="en-US" sz="32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7477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-252536" y="0"/>
            <a:ext cx="11481810" cy="765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 flipV="1">
            <a:off x="0" y="2617788"/>
            <a:ext cx="8229600" cy="811212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  <a:t/>
            </a:r>
            <a:b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"/>
            <a:ext cx="88392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en-US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glow rad="101600">
                  <a:srgbClr val="F79646">
                    <a:lumMod val="50000"/>
                    <a:alpha val="60000"/>
                  </a:srgb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GB" sz="4000" dirty="0">
              <a:solidFill>
                <a:srgbClr val="F79646">
                  <a:lumMod val="60000"/>
                  <a:lumOff val="40000"/>
                </a:srgb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410200" y="64579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latin typeface="Verdana" pitchFamily="34" charset="0"/>
                <a:cs typeface="Arial" charset="0"/>
              </a:rPr>
              <a:t>                </a:t>
            </a:r>
            <a:endParaRPr lang="en-US" sz="2000" b="1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181100" y="484934"/>
            <a:ext cx="6477000" cy="685800"/>
          </a:xfrm>
          <a:prstGeom prst="roundRect">
            <a:avLst>
              <a:gd name="adj" fmla="val 16364"/>
            </a:avLst>
          </a:prstGeom>
          <a:solidFill>
            <a:srgbClr val="F26723"/>
          </a:solidFill>
          <a:ln w="28575">
            <a:solidFill>
              <a:schemeClr val="bg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Gill Sans MT"/>
                <a:cs typeface="Arial" pitchFamily="34" charset="0"/>
              </a:rPr>
              <a:t>Contextual Background</a:t>
            </a:r>
            <a:endParaRPr lang="en-US" sz="3200" b="1" dirty="0">
              <a:solidFill>
                <a:schemeClr val="bg1"/>
              </a:solidFill>
              <a:latin typeface="Gill Sans MT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32668" y="1470024"/>
            <a:ext cx="8415338" cy="4702176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28575"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rgbClr val="FFFF00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" y="1470025"/>
            <a:ext cx="86106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1"/>
                </a:solidFill>
                <a:latin typeface="Gill Sans MT"/>
              </a:rPr>
              <a:t>War in Syria entering fourth year with no foreseeable resolution in the near future</a:t>
            </a: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8600" y="2287191"/>
            <a:ext cx="86106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1"/>
                </a:solidFill>
                <a:latin typeface="Gill Sans MT"/>
              </a:rPr>
              <a:t>80% of Syrian refugees in Jordan live outside camps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8600" y="2776538"/>
            <a:ext cx="7696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1"/>
                </a:solidFill>
                <a:latin typeface="Gill Sans MT"/>
              </a:rPr>
              <a:t>Disproportionate humanitarian response focusing on camp activities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6316" y="3618504"/>
            <a:ext cx="76962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1"/>
                </a:solidFill>
                <a:latin typeface="Gill Sans MT"/>
              </a:rPr>
              <a:t>Infrastructure within host communities, strained even before Syrian crisis, unable to cope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6316" y="4464890"/>
            <a:ext cx="7696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1"/>
                </a:solidFill>
                <a:latin typeface="Gill Sans MT"/>
              </a:rPr>
              <a:t>Rising tensions between host community and refugee population over limited resources</a:t>
            </a: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0916" y="5279648"/>
            <a:ext cx="7696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1"/>
                </a:solidFill>
                <a:latin typeface="Gill Sans MT"/>
              </a:rPr>
              <a:t>47% of communities stated conflict over housing as a source of tension</a:t>
            </a: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82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45606" y="-75828"/>
            <a:ext cx="9233623" cy="6934200"/>
          </a:xfrm>
        </p:spPr>
      </p:pic>
      <p:sp>
        <p:nvSpPr>
          <p:cNvPr id="1843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" name="Rounded Rectangle 6"/>
          <p:cNvSpPr/>
          <p:nvPr/>
        </p:nvSpPr>
        <p:spPr>
          <a:xfrm>
            <a:off x="685800" y="304800"/>
            <a:ext cx="8001000" cy="685800"/>
          </a:xfrm>
          <a:prstGeom prst="roundRect">
            <a:avLst>
              <a:gd name="adj" fmla="val 16364"/>
            </a:avLst>
          </a:prstGeom>
          <a:solidFill>
            <a:srgbClr val="F267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Shelter Challenges in Host Community</a:t>
            </a:r>
            <a:endParaRPr lang="en-US" sz="32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41338" y="1084263"/>
            <a:ext cx="8229600" cy="495300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28575"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rgbClr val="FFFF00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7688" y="1153894"/>
            <a:ext cx="804703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Refugees are unable to pay rent – savings have been depleted, many have accrued high debt and are at risk of exploitation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7688" y="2375832"/>
            <a:ext cx="804703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Support is needed, but direct rental support (cash-for-rent) may have inflationary effect on market and contribute to host community tensions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1813" y="3613150"/>
            <a:ext cx="804703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Refugees lack security of tenure and standard leases heavily </a:t>
            </a:r>
            <a:r>
              <a:rPr lang="en-US" sz="2600" dirty="0" err="1" smtClean="0">
                <a:solidFill>
                  <a:srgbClr val="FFFFFF"/>
                </a:solidFill>
                <a:latin typeface="Gill Sans MT"/>
              </a:rPr>
              <a:t>favour</a:t>
            </a: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 landlords, increasing rates and risks of eviction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14351" y="4789557"/>
            <a:ext cx="804703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Affordable accommodation is often inaccessible to basic essential services, including health and education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35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/>
      <p:bldP spid="8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38200"/>
            <a:ext cx="8229600" cy="1143000"/>
          </a:xfrm>
          <a:extLst/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  <a:t/>
            </a:r>
            <a:b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/>
            </a:r>
            <a:br>
              <a:rPr lang="en-GB" dirty="0" smtClean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410200" y="64579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latin typeface="Verdana" pitchFamily="34" charset="0"/>
                <a:cs typeface="Arial" charset="0"/>
              </a:rPr>
              <a:t>                </a:t>
            </a:r>
            <a:endParaRPr lang="en-US" sz="2000" b="1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3076" name="TextBox 14"/>
          <p:cNvSpPr txBox="1">
            <a:spLocks noChangeArrowheads="1"/>
          </p:cNvSpPr>
          <p:nvPr/>
        </p:nvSpPr>
        <p:spPr bwMode="auto">
          <a:xfrm>
            <a:off x="0" y="812800"/>
            <a:ext cx="457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Syrian refugees often do not formalize written leases or register with municipalities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pic>
        <p:nvPicPr>
          <p:cNvPr id="16389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4537631" y="-52824"/>
            <a:ext cx="4749258" cy="71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342900" y="161071"/>
            <a:ext cx="3886200" cy="9144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6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Barriers to </a:t>
            </a:r>
          </a:p>
          <a:p>
            <a:pPr algn="ctr">
              <a:defRPr/>
            </a:pPr>
            <a:r>
              <a:rPr lang="en-US" sz="26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Security of Tenure</a:t>
            </a:r>
            <a:endParaRPr lang="en-US" sz="26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-25524" y="1945184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Lack of clear information regarding Jordanian landlord-tenant regulations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-36128" y="3073028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No coordinated system for monitoring of evictions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-36128" y="3840470"/>
            <a:ext cx="457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Lack of secure lease may affect refugees ability to obtain legal status and may expose them to exploitation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-72008" y="5341402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Refugees reluctant to approach police or courts to assert their rights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7046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10" grpId="0" animBg="1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-1476672" y="-74379"/>
            <a:ext cx="11602194" cy="7734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38200"/>
            <a:ext cx="8229600" cy="11430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  <a:t/>
            </a:r>
            <a:b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"/>
            <a:ext cx="88392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en-US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glow rad="101600">
                  <a:srgbClr val="F79646">
                    <a:lumMod val="50000"/>
                    <a:alpha val="60000"/>
                  </a:srgb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GB" sz="4000" dirty="0">
              <a:solidFill>
                <a:srgbClr val="F79646">
                  <a:lumMod val="60000"/>
                  <a:lumOff val="40000"/>
                </a:srgb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410200" y="64579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latin typeface="Verdana" pitchFamily="34" charset="0"/>
                <a:cs typeface="Arial" charset="0"/>
              </a:rPr>
              <a:t>                </a:t>
            </a:r>
            <a:endParaRPr lang="en-US" sz="2000" b="1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85800" y="304800"/>
            <a:ext cx="8001000" cy="6858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Opportunities for Intervention</a:t>
            </a:r>
            <a:endParaRPr lang="en-US" sz="32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57200" y="1295400"/>
            <a:ext cx="6477000" cy="516255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28575"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600" dirty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0665" y="1373397"/>
            <a:ext cx="629443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Root problem is inadequate number of shelters available for growing needs amongst Syrians and Jordanians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5740" y="2626034"/>
            <a:ext cx="6294437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FFFFFF"/>
                </a:solidFill>
                <a:latin typeface="Gill Sans MT"/>
              </a:rPr>
              <a:t>Unfinished buildings are common in Jordan. Incremental construction is done as money is available and new apartments generally kept within family and provided to adult children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3202" y="4768378"/>
            <a:ext cx="629443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FFFFFF"/>
                </a:solidFill>
                <a:latin typeface="Gill Sans MT"/>
              </a:rPr>
              <a:t>Banks offer loans at high interest rates and home loans or mortgages are uncommon</a:t>
            </a: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038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-37312" y="-99392"/>
            <a:ext cx="10585174" cy="705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 flipV="1">
            <a:off x="0" y="2617146"/>
            <a:ext cx="8229600" cy="811854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  <a:t/>
            </a:r>
            <a:b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"/>
            <a:ext cx="88392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en-US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glow rad="101600">
                  <a:srgbClr val="F79646">
                    <a:lumMod val="50000"/>
                    <a:alpha val="60000"/>
                  </a:srgb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GB" sz="4000" dirty="0">
              <a:solidFill>
                <a:srgbClr val="F79646">
                  <a:lumMod val="60000"/>
                  <a:lumOff val="40000"/>
                </a:srgb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410200" y="64579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latin typeface="Verdana" pitchFamily="34" charset="0"/>
                <a:cs typeface="Arial" charset="0"/>
              </a:rPr>
              <a:t>                </a:t>
            </a:r>
            <a:endParaRPr lang="en-US" sz="2000" b="1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95400" y="304800"/>
            <a:ext cx="6477000" cy="6858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Shelter Approach - Simplified</a:t>
            </a:r>
            <a:endParaRPr lang="en-US" sz="32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01116" y="1080122"/>
            <a:ext cx="8638084" cy="5377828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28575"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rgbClr val="FFFF00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5884" y="1175386"/>
            <a:ext cx="86106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“Advertise” need for unfinished buildings within local community and owners contact NRC through hotline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1116" y="2010468"/>
            <a:ext cx="86106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NRC teams visit properties to determine suitability and technical team prepare </a:t>
            </a:r>
            <a:r>
              <a:rPr lang="en-US" sz="2600" dirty="0" err="1" smtClean="0">
                <a:solidFill>
                  <a:srgbClr val="FFFFFF"/>
                </a:solidFill>
                <a:latin typeface="Gill Sans MT"/>
              </a:rPr>
              <a:t>BoQ</a:t>
            </a: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2032" y="4545530"/>
            <a:ext cx="875625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Assessment and selection of Syrian families based on vulnerability criteria and referrals from UNHCR/INGOS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2244" y="3736474"/>
            <a:ext cx="847764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Engineers follow-up through implementation and confirm when property completed and can move in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57012" y="2889568"/>
            <a:ext cx="847764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Conditional payments up to 2,000 USD maximum provided in installments 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2032" y="5351201"/>
            <a:ext cx="847764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Lease agreements prepared and signed by landlord and tenants for between 12 to 18 months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8818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-801471" y="-963019"/>
            <a:ext cx="11958276" cy="797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 flipV="1">
            <a:off x="0" y="2617146"/>
            <a:ext cx="8229600" cy="811854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  <a:t/>
            </a:r>
            <a:b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"/>
            <a:ext cx="88392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en-US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glow rad="101600">
                  <a:srgbClr val="F79646">
                    <a:lumMod val="50000"/>
                    <a:alpha val="60000"/>
                  </a:srgb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GB" sz="4000" dirty="0">
              <a:solidFill>
                <a:srgbClr val="F79646">
                  <a:lumMod val="60000"/>
                  <a:lumOff val="40000"/>
                </a:srgb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410200" y="64579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latin typeface="Verdana" pitchFamily="34" charset="0"/>
                <a:cs typeface="Arial" charset="0"/>
              </a:rPr>
              <a:t>                </a:t>
            </a:r>
            <a:endParaRPr lang="en-US" sz="2000" b="1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95400" y="304800"/>
            <a:ext cx="6477000" cy="6858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ICLA Approach - Simplified</a:t>
            </a:r>
            <a:endParaRPr lang="en-US" sz="32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01116" y="1080122"/>
            <a:ext cx="8638084" cy="5377828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28575"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rgbClr val="FFFF00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5884" y="1175386"/>
            <a:ext cx="86106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Handover of cases from Shelter following move-in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2032" y="1700151"/>
            <a:ext cx="86106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ICLA case managers conduct outreach visits during first month and distribute one-time moving cash grants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5840" y="4307484"/>
            <a:ext cx="875625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Information and counselling on access to essential services, legal status and other protection issues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8844" y="3445231"/>
            <a:ext cx="847764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Case managers trained in mediation to be able to resolve disputes between landlord and tenants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4548" y="2600915"/>
            <a:ext cx="847764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Follow-up visits with both landlord and tenants conducted every two months for duration of lease 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2032" y="5210793"/>
            <a:ext cx="847764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102870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Housing, land and property (HLP) legal guidance and support to NRC Shelter and external shelter actors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7817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38200"/>
            <a:ext cx="8229600" cy="1143000"/>
          </a:xfrm>
          <a:extLst/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  <a:t/>
            </a:r>
            <a:br>
              <a:rPr lang="en-US" b="1" i="1" u="sng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Britannic Bold" pitchFamily="34" charset="0"/>
                <a:ea typeface="Arial Unicode MS" pitchFamily="34" charset="-128"/>
                <a:cs typeface="Aharoni" pitchFamily="2" charset="-79"/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/>
            </a:r>
            <a:br>
              <a:rPr lang="en-GB" dirty="0" smtClean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410200" y="64579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latin typeface="Verdana" pitchFamily="34" charset="0"/>
                <a:cs typeface="Arial" charset="0"/>
              </a:rPr>
              <a:t>                </a:t>
            </a:r>
            <a:endParaRPr lang="en-US" sz="2000" b="1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3076" name="TextBox 14"/>
          <p:cNvSpPr txBox="1">
            <a:spLocks noChangeArrowheads="1"/>
          </p:cNvSpPr>
          <p:nvPr/>
        </p:nvSpPr>
        <p:spPr bwMode="auto">
          <a:xfrm>
            <a:off x="68622" y="794673"/>
            <a:ext cx="366654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latin typeface="Gill Sans MT" pitchFamily="34" charset="0"/>
              <a:cs typeface="Arial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i="1" dirty="0" smtClean="0">
                <a:latin typeface="Gill Sans MT" pitchFamily="34" charset="0"/>
                <a:cs typeface="Arial" charset="0"/>
              </a:rPr>
              <a:t>Since Urban Shelter </a:t>
            </a:r>
            <a:r>
              <a:rPr lang="en-US" sz="2600" i="1" dirty="0" err="1" smtClean="0">
                <a:latin typeface="Gill Sans MT" pitchFamily="34" charset="0"/>
                <a:cs typeface="Arial" charset="0"/>
              </a:rPr>
              <a:t>programme</a:t>
            </a:r>
            <a:r>
              <a:rPr lang="en-US" sz="2600" i="1" dirty="0" smtClean="0">
                <a:latin typeface="Gill Sans MT" pitchFamily="34" charset="0"/>
                <a:cs typeface="Arial" charset="0"/>
              </a:rPr>
              <a:t> began in July 2013:</a:t>
            </a:r>
            <a:endParaRPr lang="en-US" sz="2600" i="1" dirty="0">
              <a:latin typeface="Gill Sans MT" pitchFamily="34" charset="0"/>
              <a:cs typeface="Arial" charset="0"/>
            </a:endParaRPr>
          </a:p>
        </p:txBody>
      </p:sp>
      <p:pic>
        <p:nvPicPr>
          <p:cNvPr id="16389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4108105" y="-171400"/>
            <a:ext cx="5648471" cy="753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68622" y="232296"/>
            <a:ext cx="3886200" cy="9144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600" b="1" dirty="0" err="1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Programme</a:t>
            </a:r>
            <a:r>
              <a:rPr lang="en-US" sz="26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 To Date</a:t>
            </a:r>
            <a:endParaRPr lang="en-US" sz="26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6473" y="2055369"/>
            <a:ext cx="41598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658 contracts signed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17822" y="3277448"/>
            <a:ext cx="41598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1,370 housing units completed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0" y="2506819"/>
            <a:ext cx="41598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4,445 Syrian refugees moved into new shelter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16473" y="4052954"/>
            <a:ext cx="41598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681 cash grants distributed</a:t>
            </a:r>
            <a:endParaRPr lang="en-US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-50801" y="4823583"/>
            <a:ext cx="42270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1,797 outreach visits</a:t>
            </a:r>
            <a:endParaRPr lang="en-US" b="1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-56232" y="5215556"/>
            <a:ext cx="41598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 smtClean="0">
              <a:solidFill>
                <a:prstClr val="black"/>
              </a:solidFill>
              <a:latin typeface="Gill Sans MT" pitchFamily="34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  <a:latin typeface="Gill Sans MT" pitchFamily="34" charset="0"/>
                <a:cs typeface="Arial" charset="0"/>
              </a:rPr>
              <a:t>484 information and counselling services provided</a:t>
            </a:r>
            <a:endParaRPr lang="en-US" b="1" dirty="0">
              <a:solidFill>
                <a:prstClr val="white"/>
              </a:solidFill>
              <a:latin typeface="Gill Sans MT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1848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10" grpId="0" animBg="1"/>
      <p:bldP spid="7" grpId="0"/>
      <p:bldP spid="9" grpId="0"/>
      <p:bldP spid="11" grpId="0"/>
      <p:bldP spid="12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355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-753309" y="0"/>
            <a:ext cx="11512896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81000" y="279400"/>
            <a:ext cx="8534400" cy="685800"/>
          </a:xfrm>
          <a:prstGeom prst="roundRect">
            <a:avLst>
              <a:gd name="adj" fmla="val 16364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Gill Sans MT"/>
                <a:cs typeface="Arial" pitchFamily="34" charset="0"/>
              </a:rPr>
              <a:t>Urban Shelter Funding Breakdown</a:t>
            </a:r>
            <a:endParaRPr lang="en-US" sz="3200" b="1" dirty="0">
              <a:solidFill>
                <a:prstClr val="black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81000" y="1223963"/>
            <a:ext cx="8534400" cy="2205037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28575"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solidFill>
                <a:srgbClr val="FFFF00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1000" y="1223963"/>
            <a:ext cx="8458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Funding for Urban Shelter </a:t>
            </a:r>
            <a:r>
              <a:rPr lang="en-US" sz="2600" dirty="0" err="1" smtClean="0">
                <a:solidFill>
                  <a:srgbClr val="FFFFFF"/>
                </a:solidFill>
                <a:latin typeface="Gill Sans MT"/>
              </a:rPr>
              <a:t>programme</a:t>
            </a: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 currently provided by BPRM, DFID, ECHO, CIDA and UNHCR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1000" y="2048898"/>
            <a:ext cx="850265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Additional funding for current ICLA activities through SIDA and NMFA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49250" y="2818525"/>
            <a:ext cx="84899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FFFFFF"/>
                </a:solidFill>
                <a:latin typeface="Gill Sans MT"/>
              </a:rPr>
              <a:t>Current humanitarian funding focus, though may shift</a:t>
            </a: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59067"/>
              </p:ext>
            </p:extLst>
          </p:nvPr>
        </p:nvGraphicFramePr>
        <p:xfrm>
          <a:off x="712812" y="3671509"/>
          <a:ext cx="7810872" cy="2777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205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Graphic spid="15" grpId="0">
        <p:bldAsOne/>
      </p:bldGraphic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Wisp" id="{7CB32D59-10C0-40DD-B7BD-2E94284A981C}" vid="{24B1A44C-C006-48B2-A4D7-E5549B3D8CD4}"/>
    </a:ext>
  </a:extLst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7123</TotalTime>
  <Words>717</Words>
  <Application>Microsoft Macintosh PowerPoint</Application>
  <PresentationFormat>On-screen Show (4:3)</PresentationFormat>
  <Paragraphs>98</Paragraphs>
  <Slides>11</Slides>
  <Notes>9</Notes>
  <HiddenSlides>0</HiddenSlides>
  <MMClips>0</MMClips>
  <ScaleCrop>false</ScaleCrop>
  <HeadingPairs>
    <vt:vector size="4" baseType="variant">
      <vt:variant>
        <vt:lpstr>Design Template</vt:lpstr>
      </vt:variant>
      <vt:variant>
        <vt:i4>10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Wisp</vt:lpstr>
      <vt:lpstr>1_office theme</vt:lpstr>
      <vt:lpstr>2_Office Theme</vt:lpstr>
      <vt:lpstr>5_Office Theme</vt:lpstr>
      <vt:lpstr>3_Office Theme</vt:lpstr>
      <vt:lpstr>6_Office Theme</vt:lpstr>
      <vt:lpstr>4_Office Theme</vt:lpstr>
      <vt:lpstr>7_Office Theme</vt:lpstr>
      <vt:lpstr>8_Office Theme</vt:lpstr>
      <vt:lpstr>9_Office Theme</vt:lpstr>
      <vt:lpstr> Integrated Urban Shelter Project</vt:lpstr>
      <vt:lpstr>   </vt:lpstr>
      <vt:lpstr>Slide 3</vt:lpstr>
      <vt:lpstr>   </vt:lpstr>
      <vt:lpstr>   </vt:lpstr>
      <vt:lpstr>   </vt:lpstr>
      <vt:lpstr>   </vt:lpstr>
      <vt:lpstr>   </vt:lpstr>
      <vt:lpstr>Slide 9</vt:lpstr>
      <vt:lpstr>   </vt:lpstr>
      <vt:lpstr>Slide 11</vt:lpstr>
    </vt:vector>
  </TitlesOfParts>
  <Company>GWW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Arnstein Sarseth</dc:creator>
  <cp:lastModifiedBy>Laura Cunial</cp:lastModifiedBy>
  <cp:revision>242</cp:revision>
  <dcterms:created xsi:type="dcterms:W3CDTF">2014-05-29T10:30:23Z</dcterms:created>
  <dcterms:modified xsi:type="dcterms:W3CDTF">2014-05-29T10:31:10Z</dcterms:modified>
</cp:coreProperties>
</file>